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5"/>
  </p:notesMasterIdLst>
  <p:sldIdLst>
    <p:sldId id="256" r:id="rId2"/>
    <p:sldId id="257" r:id="rId3"/>
    <p:sldId id="338" r:id="rId4"/>
    <p:sldId id="258" r:id="rId5"/>
    <p:sldId id="340" r:id="rId6"/>
    <p:sldId id="351" r:id="rId7"/>
    <p:sldId id="376" r:id="rId8"/>
    <p:sldId id="377" r:id="rId9"/>
    <p:sldId id="341" r:id="rId10"/>
    <p:sldId id="352" r:id="rId11"/>
    <p:sldId id="342" r:id="rId12"/>
    <p:sldId id="343" r:id="rId13"/>
    <p:sldId id="344" r:id="rId14"/>
    <p:sldId id="345" r:id="rId15"/>
    <p:sldId id="378" r:id="rId16"/>
    <p:sldId id="346" r:id="rId17"/>
    <p:sldId id="385" r:id="rId18"/>
    <p:sldId id="347" r:id="rId19"/>
    <p:sldId id="379" r:id="rId20"/>
    <p:sldId id="348" r:id="rId21"/>
    <p:sldId id="349" r:id="rId22"/>
    <p:sldId id="350" r:id="rId23"/>
    <p:sldId id="266" r:id="rId24"/>
    <p:sldId id="279" r:id="rId25"/>
    <p:sldId id="280" r:id="rId26"/>
    <p:sldId id="281" r:id="rId27"/>
    <p:sldId id="282" r:id="rId28"/>
    <p:sldId id="380" r:id="rId29"/>
    <p:sldId id="283" r:id="rId30"/>
    <p:sldId id="354" r:id="rId31"/>
    <p:sldId id="284" r:id="rId32"/>
    <p:sldId id="286" r:id="rId33"/>
    <p:sldId id="381" r:id="rId34"/>
    <p:sldId id="285" r:id="rId35"/>
    <p:sldId id="290" r:id="rId36"/>
    <p:sldId id="323" r:id="rId37"/>
    <p:sldId id="292" r:id="rId38"/>
    <p:sldId id="353" r:id="rId39"/>
    <p:sldId id="302" r:id="rId40"/>
    <p:sldId id="294" r:id="rId41"/>
    <p:sldId id="304" r:id="rId42"/>
    <p:sldId id="303" r:id="rId43"/>
    <p:sldId id="296" r:id="rId44"/>
    <p:sldId id="360" r:id="rId45"/>
    <p:sldId id="298" r:id="rId46"/>
    <p:sldId id="300" r:id="rId47"/>
    <p:sldId id="289" r:id="rId48"/>
    <p:sldId id="373" r:id="rId49"/>
    <p:sldId id="295" r:id="rId50"/>
    <p:sldId id="297" r:id="rId51"/>
    <p:sldId id="355" r:id="rId52"/>
    <p:sldId id="356" r:id="rId53"/>
    <p:sldId id="299" r:id="rId54"/>
    <p:sldId id="301" r:id="rId55"/>
    <p:sldId id="335" r:id="rId56"/>
    <p:sldId id="336" r:id="rId57"/>
    <p:sldId id="287" r:id="rId58"/>
    <p:sldId id="357" r:id="rId59"/>
    <p:sldId id="305" r:id="rId60"/>
    <p:sldId id="306" r:id="rId61"/>
    <p:sldId id="308" r:id="rId62"/>
    <p:sldId id="382" r:id="rId63"/>
    <p:sldId id="307" r:id="rId64"/>
    <p:sldId id="309" r:id="rId65"/>
    <p:sldId id="310" r:id="rId66"/>
    <p:sldId id="312" r:id="rId67"/>
    <p:sldId id="326" r:id="rId68"/>
    <p:sldId id="318" r:id="rId69"/>
    <p:sldId id="319" r:id="rId70"/>
    <p:sldId id="313" r:id="rId71"/>
    <p:sldId id="314" r:id="rId72"/>
    <p:sldId id="315" r:id="rId73"/>
    <p:sldId id="317" r:id="rId74"/>
    <p:sldId id="358" r:id="rId75"/>
    <p:sldId id="372" r:id="rId76"/>
    <p:sldId id="383" r:id="rId77"/>
    <p:sldId id="325" r:id="rId78"/>
    <p:sldId id="324" r:id="rId79"/>
    <p:sldId id="384" r:id="rId80"/>
    <p:sldId id="337" r:id="rId81"/>
    <p:sldId id="288" r:id="rId82"/>
    <p:sldId id="311" r:id="rId83"/>
    <p:sldId id="331" r:id="rId84"/>
    <p:sldId id="374" r:id="rId85"/>
    <p:sldId id="375" r:id="rId86"/>
    <p:sldId id="359" r:id="rId87"/>
    <p:sldId id="321" r:id="rId88"/>
    <p:sldId id="322" r:id="rId89"/>
    <p:sldId id="361" r:id="rId90"/>
    <p:sldId id="332" r:id="rId91"/>
    <p:sldId id="333" r:id="rId92"/>
    <p:sldId id="334" r:id="rId93"/>
    <p:sldId id="362" r:id="rId94"/>
    <p:sldId id="363" r:id="rId95"/>
    <p:sldId id="364" r:id="rId96"/>
    <p:sldId id="365" r:id="rId97"/>
    <p:sldId id="367" r:id="rId98"/>
    <p:sldId id="370" r:id="rId99"/>
    <p:sldId id="368" r:id="rId100"/>
    <p:sldId id="369" r:id="rId101"/>
    <p:sldId id="366" r:id="rId102"/>
    <p:sldId id="291" r:id="rId103"/>
    <p:sldId id="371" r:id="rId104"/>
  </p:sldIdLst>
  <p:sldSz cx="5080000" cy="2857500"/>
  <p:notesSz cx="6858000" cy="9144000"/>
  <p:embeddedFontLst>
    <p:embeddedFont>
      <p:font typeface="Calibri" panose="020F0502020204030204" pitchFamily="34" charset="0"/>
      <p:regular r:id="rId106"/>
      <p:bold r:id="rId107"/>
      <p:italic r:id="rId108"/>
      <p:boldItalic r:id="rId109"/>
    </p:embeddedFont>
    <p:embeddedFont>
      <p:font typeface="Holiday" panose="020B0604020202020204" charset="0"/>
      <p:regular r:id="rId110"/>
    </p:embeddedFont>
    <p:embeddedFont>
      <p:font typeface="Montserrat Extra-Bold Bold" panose="020B0604020202020204" charset="0"/>
      <p:regular r:id="rId111"/>
    </p:embeddedFont>
    <p:embeddedFont>
      <p:font typeface="Montserrat Semi-Bold" panose="020B0604020202020204" charset="0"/>
      <p:regular r:id="rId1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48" d="100"/>
          <a:sy n="248" d="100"/>
        </p:scale>
        <p:origin x="882" y="186"/>
      </p:cViewPr>
      <p:guideLst>
        <p:guide orient="horz" pos="2160"/>
        <p:guide pos="426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font" Target="fonts/font5.fntdata"/><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3.fntdata"/><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0AE8E-B649-48BE-A5BE-0A1B05514708}"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E39F565-7197-4DF9-9F38-00B5BF6096D1}">
      <dgm:prSet phldrT="[Text]"/>
      <dgm:spPr/>
      <dgm:t>
        <a:bodyPr/>
        <a:lstStyle/>
        <a:p>
          <a:r>
            <a:rPr lang="en-US" b="1" dirty="0">
              <a:latin typeface="Montserrat Semi-Bold" panose="020B0604020202020204" charset="0"/>
            </a:rPr>
            <a:t>Jan – May: </a:t>
          </a:r>
        </a:p>
        <a:p>
          <a:r>
            <a:rPr lang="en-US" dirty="0">
              <a:latin typeface="Montserrat Semi-Bold" panose="020B0604020202020204" charset="0"/>
            </a:rPr>
            <a:t>Estimate based on previous year</a:t>
          </a:r>
        </a:p>
      </dgm:t>
    </dgm:pt>
    <dgm:pt modelId="{84A2C881-F265-4414-A4DD-749349DEEF00}" type="parTrans" cxnId="{2CF69B72-7C5E-4EFF-9DCD-6ACE254B8382}">
      <dgm:prSet/>
      <dgm:spPr/>
      <dgm:t>
        <a:bodyPr/>
        <a:lstStyle/>
        <a:p>
          <a:endParaRPr lang="en-US"/>
        </a:p>
      </dgm:t>
    </dgm:pt>
    <dgm:pt modelId="{A551F208-8012-4824-8C05-7B83A28EC06F}" type="sibTrans" cxnId="{2CF69B72-7C5E-4EFF-9DCD-6ACE254B8382}">
      <dgm:prSet/>
      <dgm:spPr/>
      <dgm:t>
        <a:bodyPr/>
        <a:lstStyle/>
        <a:p>
          <a:endParaRPr lang="en-US"/>
        </a:p>
      </dgm:t>
    </dgm:pt>
    <dgm:pt modelId="{E8364F0F-B6DE-4E02-8CC0-693E37714FF2}">
      <dgm:prSet phldrT="[Text]"/>
      <dgm:spPr/>
      <dgm:t>
        <a:bodyPr/>
        <a:lstStyle/>
        <a:p>
          <a:r>
            <a:rPr lang="en-US" b="1" dirty="0">
              <a:latin typeface="Montserrat Semi-Bold" panose="020B0604020202020204" charset="0"/>
            </a:rPr>
            <a:t>May – August: </a:t>
          </a:r>
        </a:p>
        <a:p>
          <a:r>
            <a:rPr lang="en-US" dirty="0">
              <a:latin typeface="Montserrat Semi-Bold" panose="020B0604020202020204" charset="0"/>
            </a:rPr>
            <a:t>Estimate based on Tax Assessment</a:t>
          </a:r>
        </a:p>
      </dgm:t>
    </dgm:pt>
    <dgm:pt modelId="{6AC619C5-502D-45E2-B05E-C683509D8607}" type="parTrans" cxnId="{FA84272E-CBCF-40C6-9231-BE7C22062247}">
      <dgm:prSet/>
      <dgm:spPr/>
      <dgm:t>
        <a:bodyPr/>
        <a:lstStyle/>
        <a:p>
          <a:endParaRPr lang="en-US"/>
        </a:p>
      </dgm:t>
    </dgm:pt>
    <dgm:pt modelId="{34BA6002-7868-44BA-B6C5-29A7309C4145}" type="sibTrans" cxnId="{FA84272E-CBCF-40C6-9231-BE7C22062247}">
      <dgm:prSet/>
      <dgm:spPr/>
      <dgm:t>
        <a:bodyPr/>
        <a:lstStyle/>
        <a:p>
          <a:endParaRPr lang="en-US"/>
        </a:p>
      </dgm:t>
    </dgm:pt>
    <dgm:pt modelId="{F329CA8E-D41E-447E-A20D-2424474D1B80}">
      <dgm:prSet phldrT="[Text]"/>
      <dgm:spPr/>
      <dgm:t>
        <a:bodyPr/>
        <a:lstStyle/>
        <a:p>
          <a:r>
            <a:rPr lang="en-US" b="1" dirty="0">
              <a:latin typeface="Montserrat Semi-Bold" panose="020B0604020202020204" charset="0"/>
            </a:rPr>
            <a:t>August – December:</a:t>
          </a:r>
        </a:p>
        <a:p>
          <a:r>
            <a:rPr lang="en-US" b="1" dirty="0">
              <a:latin typeface="Montserrat Semi-Bold" panose="020B0604020202020204" charset="0"/>
            </a:rPr>
            <a:t> </a:t>
          </a:r>
          <a:r>
            <a:rPr lang="en-US" dirty="0">
              <a:latin typeface="Montserrat Semi-Bold" panose="020B0604020202020204" charset="0"/>
            </a:rPr>
            <a:t>Prorate actual bill </a:t>
          </a:r>
        </a:p>
      </dgm:t>
    </dgm:pt>
    <dgm:pt modelId="{79ADD90E-AEBB-470C-8FF0-5ED032661AE4}" type="parTrans" cxnId="{4D8AA4F4-BEBE-47AC-B131-FF139FD31D38}">
      <dgm:prSet/>
      <dgm:spPr/>
      <dgm:t>
        <a:bodyPr/>
        <a:lstStyle/>
        <a:p>
          <a:endParaRPr lang="en-US"/>
        </a:p>
      </dgm:t>
    </dgm:pt>
    <dgm:pt modelId="{349F111C-79A8-41F4-95D9-2EA202718054}" type="sibTrans" cxnId="{4D8AA4F4-BEBE-47AC-B131-FF139FD31D38}">
      <dgm:prSet/>
      <dgm:spPr/>
      <dgm:t>
        <a:bodyPr/>
        <a:lstStyle/>
        <a:p>
          <a:endParaRPr lang="en-US"/>
        </a:p>
      </dgm:t>
    </dgm:pt>
    <dgm:pt modelId="{3F9ABC8A-7B01-454D-95FE-5000A5EA5640}" type="pres">
      <dgm:prSet presAssocID="{31D0AE8E-B649-48BE-A5BE-0A1B05514708}" presName="Name0" presStyleCnt="0">
        <dgm:presLayoutVars>
          <dgm:dir/>
          <dgm:resizeHandles val="exact"/>
        </dgm:presLayoutVars>
      </dgm:prSet>
      <dgm:spPr/>
    </dgm:pt>
    <dgm:pt modelId="{438961C0-2EE3-448C-940A-D0F53A2B4488}" type="pres">
      <dgm:prSet presAssocID="{DE39F565-7197-4DF9-9F38-00B5BF6096D1}" presName="composite" presStyleCnt="0"/>
      <dgm:spPr/>
    </dgm:pt>
    <dgm:pt modelId="{16E84C73-DB42-4A44-9B74-884F800984FA}" type="pres">
      <dgm:prSet presAssocID="{DE39F565-7197-4DF9-9F38-00B5BF6096D1}" presName="bgChev" presStyleLbl="node1" presStyleIdx="0" presStyleCnt="3"/>
      <dgm:spPr/>
    </dgm:pt>
    <dgm:pt modelId="{2FB44813-FF25-4EAB-9156-B934547F5132}" type="pres">
      <dgm:prSet presAssocID="{DE39F565-7197-4DF9-9F38-00B5BF6096D1}" presName="txNode" presStyleLbl="fgAcc1" presStyleIdx="0" presStyleCnt="3">
        <dgm:presLayoutVars>
          <dgm:bulletEnabled val="1"/>
        </dgm:presLayoutVars>
      </dgm:prSet>
      <dgm:spPr/>
    </dgm:pt>
    <dgm:pt modelId="{6DD6BD64-7699-4CBB-A4A7-9EF4273BF138}" type="pres">
      <dgm:prSet presAssocID="{A551F208-8012-4824-8C05-7B83A28EC06F}" presName="compositeSpace" presStyleCnt="0"/>
      <dgm:spPr/>
    </dgm:pt>
    <dgm:pt modelId="{4974F12B-544D-45AD-9F0E-E98A43B8AAE8}" type="pres">
      <dgm:prSet presAssocID="{E8364F0F-B6DE-4E02-8CC0-693E37714FF2}" presName="composite" presStyleCnt="0"/>
      <dgm:spPr/>
    </dgm:pt>
    <dgm:pt modelId="{52BE6389-FFEE-4430-821D-ACCFC22D85E3}" type="pres">
      <dgm:prSet presAssocID="{E8364F0F-B6DE-4E02-8CC0-693E37714FF2}" presName="bgChev" presStyleLbl="node1" presStyleIdx="1" presStyleCnt="3"/>
      <dgm:spPr/>
    </dgm:pt>
    <dgm:pt modelId="{972709EA-83A9-4112-90F5-BBE9D355B494}" type="pres">
      <dgm:prSet presAssocID="{E8364F0F-B6DE-4E02-8CC0-693E37714FF2}" presName="txNode" presStyleLbl="fgAcc1" presStyleIdx="1" presStyleCnt="3">
        <dgm:presLayoutVars>
          <dgm:bulletEnabled val="1"/>
        </dgm:presLayoutVars>
      </dgm:prSet>
      <dgm:spPr/>
    </dgm:pt>
    <dgm:pt modelId="{268BB169-A4AA-471D-9D04-F5C140241326}" type="pres">
      <dgm:prSet presAssocID="{34BA6002-7868-44BA-B6C5-29A7309C4145}" presName="compositeSpace" presStyleCnt="0"/>
      <dgm:spPr/>
    </dgm:pt>
    <dgm:pt modelId="{3D92C493-11F7-40B7-A235-160DF996A23E}" type="pres">
      <dgm:prSet presAssocID="{F329CA8E-D41E-447E-A20D-2424474D1B80}" presName="composite" presStyleCnt="0"/>
      <dgm:spPr/>
    </dgm:pt>
    <dgm:pt modelId="{BC0F8EEA-1D16-4778-B83A-525FED45A156}" type="pres">
      <dgm:prSet presAssocID="{F329CA8E-D41E-447E-A20D-2424474D1B80}" presName="bgChev" presStyleLbl="node1" presStyleIdx="2" presStyleCnt="3"/>
      <dgm:spPr/>
    </dgm:pt>
    <dgm:pt modelId="{DB981CE3-FFA4-4C7C-8D75-29297A6ADE46}" type="pres">
      <dgm:prSet presAssocID="{F329CA8E-D41E-447E-A20D-2424474D1B80}" presName="txNode" presStyleLbl="fgAcc1" presStyleIdx="2" presStyleCnt="3">
        <dgm:presLayoutVars>
          <dgm:bulletEnabled val="1"/>
        </dgm:presLayoutVars>
      </dgm:prSet>
      <dgm:spPr/>
    </dgm:pt>
  </dgm:ptLst>
  <dgm:cxnLst>
    <dgm:cxn modelId="{FA84272E-CBCF-40C6-9231-BE7C22062247}" srcId="{31D0AE8E-B649-48BE-A5BE-0A1B05514708}" destId="{E8364F0F-B6DE-4E02-8CC0-693E37714FF2}" srcOrd="1" destOrd="0" parTransId="{6AC619C5-502D-45E2-B05E-C683509D8607}" sibTransId="{34BA6002-7868-44BA-B6C5-29A7309C4145}"/>
    <dgm:cxn modelId="{1C81B84A-1E91-442C-9CD9-4B39886E002E}" type="presOf" srcId="{DE39F565-7197-4DF9-9F38-00B5BF6096D1}" destId="{2FB44813-FF25-4EAB-9156-B934547F5132}" srcOrd="0" destOrd="0" presId="urn:microsoft.com/office/officeart/2005/8/layout/chevronAccent+Icon"/>
    <dgm:cxn modelId="{2CF69B72-7C5E-4EFF-9DCD-6ACE254B8382}" srcId="{31D0AE8E-B649-48BE-A5BE-0A1B05514708}" destId="{DE39F565-7197-4DF9-9F38-00B5BF6096D1}" srcOrd="0" destOrd="0" parTransId="{84A2C881-F265-4414-A4DD-749349DEEF00}" sibTransId="{A551F208-8012-4824-8C05-7B83A28EC06F}"/>
    <dgm:cxn modelId="{3B2CBED9-5129-4F70-8661-470BB268DD55}" type="presOf" srcId="{F329CA8E-D41E-447E-A20D-2424474D1B80}" destId="{DB981CE3-FFA4-4C7C-8D75-29297A6ADE46}" srcOrd="0" destOrd="0" presId="urn:microsoft.com/office/officeart/2005/8/layout/chevronAccent+Icon"/>
    <dgm:cxn modelId="{9D9A43DD-8133-4B9A-A365-3D10DA532AD4}" type="presOf" srcId="{E8364F0F-B6DE-4E02-8CC0-693E37714FF2}" destId="{972709EA-83A9-4112-90F5-BBE9D355B494}" srcOrd="0" destOrd="0" presId="urn:microsoft.com/office/officeart/2005/8/layout/chevronAccent+Icon"/>
    <dgm:cxn modelId="{4D8AA4F4-BEBE-47AC-B131-FF139FD31D38}" srcId="{31D0AE8E-B649-48BE-A5BE-0A1B05514708}" destId="{F329CA8E-D41E-447E-A20D-2424474D1B80}" srcOrd="2" destOrd="0" parTransId="{79ADD90E-AEBB-470C-8FF0-5ED032661AE4}" sibTransId="{349F111C-79A8-41F4-95D9-2EA202718054}"/>
    <dgm:cxn modelId="{A8BB15F8-EF78-4EE8-A699-F8B3F657C244}" type="presOf" srcId="{31D0AE8E-B649-48BE-A5BE-0A1B05514708}" destId="{3F9ABC8A-7B01-454D-95FE-5000A5EA5640}" srcOrd="0" destOrd="0" presId="urn:microsoft.com/office/officeart/2005/8/layout/chevronAccent+Icon"/>
    <dgm:cxn modelId="{3130DF84-AACC-4BF6-83AD-3D78FB925BA7}" type="presParOf" srcId="{3F9ABC8A-7B01-454D-95FE-5000A5EA5640}" destId="{438961C0-2EE3-448C-940A-D0F53A2B4488}" srcOrd="0" destOrd="0" presId="urn:microsoft.com/office/officeart/2005/8/layout/chevronAccent+Icon"/>
    <dgm:cxn modelId="{40B4DEEF-9ACF-4B4F-A96C-0D5834BAFE35}" type="presParOf" srcId="{438961C0-2EE3-448C-940A-D0F53A2B4488}" destId="{16E84C73-DB42-4A44-9B74-884F800984FA}" srcOrd="0" destOrd="0" presId="urn:microsoft.com/office/officeart/2005/8/layout/chevronAccent+Icon"/>
    <dgm:cxn modelId="{DAB3593F-2701-4E1E-AD2F-1C9DDE473837}" type="presParOf" srcId="{438961C0-2EE3-448C-940A-D0F53A2B4488}" destId="{2FB44813-FF25-4EAB-9156-B934547F5132}" srcOrd="1" destOrd="0" presId="urn:microsoft.com/office/officeart/2005/8/layout/chevronAccent+Icon"/>
    <dgm:cxn modelId="{83CC8B41-A2FD-4278-9D31-A9CB601CE9B3}" type="presParOf" srcId="{3F9ABC8A-7B01-454D-95FE-5000A5EA5640}" destId="{6DD6BD64-7699-4CBB-A4A7-9EF4273BF138}" srcOrd="1" destOrd="0" presId="urn:microsoft.com/office/officeart/2005/8/layout/chevronAccent+Icon"/>
    <dgm:cxn modelId="{DDE45394-C8DD-4ABD-958A-4C19B2122496}" type="presParOf" srcId="{3F9ABC8A-7B01-454D-95FE-5000A5EA5640}" destId="{4974F12B-544D-45AD-9F0E-E98A43B8AAE8}" srcOrd="2" destOrd="0" presId="urn:microsoft.com/office/officeart/2005/8/layout/chevronAccent+Icon"/>
    <dgm:cxn modelId="{E7E7A0B7-BBB9-4813-A98D-6F9CA30D9E7F}" type="presParOf" srcId="{4974F12B-544D-45AD-9F0E-E98A43B8AAE8}" destId="{52BE6389-FFEE-4430-821D-ACCFC22D85E3}" srcOrd="0" destOrd="0" presId="urn:microsoft.com/office/officeart/2005/8/layout/chevronAccent+Icon"/>
    <dgm:cxn modelId="{8EAFAFAA-A016-4036-A664-951B6542DB74}" type="presParOf" srcId="{4974F12B-544D-45AD-9F0E-E98A43B8AAE8}" destId="{972709EA-83A9-4112-90F5-BBE9D355B494}" srcOrd="1" destOrd="0" presId="urn:microsoft.com/office/officeart/2005/8/layout/chevronAccent+Icon"/>
    <dgm:cxn modelId="{412FE5F7-7487-4BF4-9150-25F728A42324}" type="presParOf" srcId="{3F9ABC8A-7B01-454D-95FE-5000A5EA5640}" destId="{268BB169-A4AA-471D-9D04-F5C140241326}" srcOrd="3" destOrd="0" presId="urn:microsoft.com/office/officeart/2005/8/layout/chevronAccent+Icon"/>
    <dgm:cxn modelId="{DEE5659E-0AD6-4994-9EC9-73597BAF3120}" type="presParOf" srcId="{3F9ABC8A-7B01-454D-95FE-5000A5EA5640}" destId="{3D92C493-11F7-40B7-A235-160DF996A23E}" srcOrd="4" destOrd="0" presId="urn:microsoft.com/office/officeart/2005/8/layout/chevronAccent+Icon"/>
    <dgm:cxn modelId="{68107955-31F8-4C6A-9E04-D76B70FEDA01}" type="presParOf" srcId="{3D92C493-11F7-40B7-A235-160DF996A23E}" destId="{BC0F8EEA-1D16-4778-B83A-525FED45A156}" srcOrd="0" destOrd="0" presId="urn:microsoft.com/office/officeart/2005/8/layout/chevronAccent+Icon"/>
    <dgm:cxn modelId="{A7EE99D8-5BFD-4698-8B96-FAAEEB2581FF}" type="presParOf" srcId="{3D92C493-11F7-40B7-A235-160DF996A23E}" destId="{DB981CE3-FFA4-4C7C-8D75-29297A6ADE46}"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4A5869-3964-4E4E-B417-2D9D872477C4}" type="doc">
      <dgm:prSet loTypeId="urn:microsoft.com/office/officeart/2005/8/layout/pyramid1" loCatId="pyramid" qsTypeId="urn:microsoft.com/office/officeart/2005/8/quickstyle/simple1" qsCatId="simple" csTypeId="urn:microsoft.com/office/officeart/2005/8/colors/colorful5" csCatId="colorful" phldr="1"/>
      <dgm:spPr/>
    </dgm:pt>
    <dgm:pt modelId="{64760480-5FBE-4403-861B-0FF41BCD1957}">
      <dgm:prSet phldrT="[Text]" custT="1"/>
      <dgm:spPr/>
      <dgm:t>
        <a:bodyPr/>
        <a:lstStyle/>
        <a:p>
          <a:pPr algn="ctr"/>
          <a:r>
            <a:rPr lang="en-US" sz="1000" dirty="0"/>
            <a:t>FHA  and  VA  Exhibit </a:t>
          </a:r>
        </a:p>
      </dgm:t>
    </dgm:pt>
    <dgm:pt modelId="{A0D5EC07-E53F-4AF7-921A-48ABB97FA4DA}" type="parTrans" cxnId="{37AC48D2-4599-44AD-BA28-42D0A00C5363}">
      <dgm:prSet/>
      <dgm:spPr/>
      <dgm:t>
        <a:bodyPr/>
        <a:lstStyle/>
        <a:p>
          <a:endParaRPr lang="en-US"/>
        </a:p>
      </dgm:t>
    </dgm:pt>
    <dgm:pt modelId="{C4220B1B-8DC9-4188-8F68-6574BE5A9E24}" type="sibTrans" cxnId="{37AC48D2-4599-44AD-BA28-42D0A00C5363}">
      <dgm:prSet/>
      <dgm:spPr/>
      <dgm:t>
        <a:bodyPr/>
        <a:lstStyle/>
        <a:p>
          <a:endParaRPr lang="en-US"/>
        </a:p>
      </dgm:t>
    </dgm:pt>
    <dgm:pt modelId="{F6DB0E60-1F93-4D94-A47E-5C8C823D4153}">
      <dgm:prSet phldrT="[Text]"/>
      <dgm:spPr/>
      <dgm:t>
        <a:bodyPr/>
        <a:lstStyle/>
        <a:p>
          <a:r>
            <a:rPr lang="en-US" dirty="0"/>
            <a:t>Amendments </a:t>
          </a:r>
        </a:p>
      </dgm:t>
    </dgm:pt>
    <dgm:pt modelId="{370DB391-C562-455A-91CA-688C3810F246}" type="parTrans" cxnId="{05602E80-4448-47C8-AFA9-3BC27EDAD2EC}">
      <dgm:prSet/>
      <dgm:spPr/>
      <dgm:t>
        <a:bodyPr/>
        <a:lstStyle/>
        <a:p>
          <a:endParaRPr lang="en-US"/>
        </a:p>
      </dgm:t>
    </dgm:pt>
    <dgm:pt modelId="{2E85C230-6023-4FB0-A2C1-214A5376CD4B}" type="sibTrans" cxnId="{05602E80-4448-47C8-AFA9-3BC27EDAD2EC}">
      <dgm:prSet/>
      <dgm:spPr/>
      <dgm:t>
        <a:bodyPr/>
        <a:lstStyle/>
        <a:p>
          <a:endParaRPr lang="en-US"/>
        </a:p>
      </dgm:t>
    </dgm:pt>
    <dgm:pt modelId="{CD6BEBB3-2D8A-4D62-A065-36C74850D9C7}">
      <dgm:prSet phldrT="[Text]"/>
      <dgm:spPr/>
      <dgm:t>
        <a:bodyPr/>
        <a:lstStyle/>
        <a:p>
          <a:r>
            <a:rPr lang="en-US" dirty="0"/>
            <a:t>Boilerplate Language </a:t>
          </a:r>
        </a:p>
      </dgm:t>
    </dgm:pt>
    <dgm:pt modelId="{B06A4BDC-57CE-4E21-9FAA-38E21063ACF6}" type="parTrans" cxnId="{8A03D26D-0D41-4B3B-B984-61386BE61C5F}">
      <dgm:prSet/>
      <dgm:spPr/>
      <dgm:t>
        <a:bodyPr/>
        <a:lstStyle/>
        <a:p>
          <a:endParaRPr lang="en-US"/>
        </a:p>
      </dgm:t>
    </dgm:pt>
    <dgm:pt modelId="{A2AF5357-AFDA-4D89-A5B1-AFB002039B8B}" type="sibTrans" cxnId="{8A03D26D-0D41-4B3B-B984-61386BE61C5F}">
      <dgm:prSet/>
      <dgm:spPr/>
      <dgm:t>
        <a:bodyPr/>
        <a:lstStyle/>
        <a:p>
          <a:endParaRPr lang="en-US"/>
        </a:p>
      </dgm:t>
    </dgm:pt>
    <dgm:pt modelId="{1EC63F0F-FCE9-475C-BDD2-EA68D8A83D6F}">
      <dgm:prSet/>
      <dgm:spPr/>
      <dgm:t>
        <a:bodyPr/>
        <a:lstStyle/>
        <a:p>
          <a:r>
            <a:rPr lang="en-US" dirty="0"/>
            <a:t>Special Stipulations</a:t>
          </a:r>
        </a:p>
      </dgm:t>
    </dgm:pt>
    <dgm:pt modelId="{5BE2864A-A665-4FD4-BE11-4327B46FE297}" type="parTrans" cxnId="{02CB1426-C5FF-4FE1-BB0D-E8102DC42622}">
      <dgm:prSet/>
      <dgm:spPr/>
      <dgm:t>
        <a:bodyPr/>
        <a:lstStyle/>
        <a:p>
          <a:endParaRPr lang="en-US"/>
        </a:p>
      </dgm:t>
    </dgm:pt>
    <dgm:pt modelId="{C17BE421-643B-4E6F-96F3-D9722C8BB2AC}" type="sibTrans" cxnId="{02CB1426-C5FF-4FE1-BB0D-E8102DC42622}">
      <dgm:prSet/>
      <dgm:spPr/>
      <dgm:t>
        <a:bodyPr/>
        <a:lstStyle/>
        <a:p>
          <a:endParaRPr lang="en-US"/>
        </a:p>
      </dgm:t>
    </dgm:pt>
    <dgm:pt modelId="{496FB487-32E0-4FA1-BBF6-126D0205561A}">
      <dgm:prSet/>
      <dgm:spPr/>
      <dgm:t>
        <a:bodyPr/>
        <a:lstStyle/>
        <a:p>
          <a:r>
            <a:rPr lang="en-US" dirty="0"/>
            <a:t>Handwritten and Initialed Changes</a:t>
          </a:r>
        </a:p>
      </dgm:t>
    </dgm:pt>
    <dgm:pt modelId="{F878E1AA-7D83-474F-B29E-8449318A1111}" type="parTrans" cxnId="{50C21A4F-1601-48CA-9F10-6FA47E72CB7C}">
      <dgm:prSet/>
      <dgm:spPr/>
      <dgm:t>
        <a:bodyPr/>
        <a:lstStyle/>
        <a:p>
          <a:endParaRPr lang="en-US"/>
        </a:p>
      </dgm:t>
    </dgm:pt>
    <dgm:pt modelId="{1DB2D9E0-722C-444C-AF12-6C23397A0EF2}" type="sibTrans" cxnId="{50C21A4F-1601-48CA-9F10-6FA47E72CB7C}">
      <dgm:prSet/>
      <dgm:spPr/>
      <dgm:t>
        <a:bodyPr/>
        <a:lstStyle/>
        <a:p>
          <a:endParaRPr lang="en-US"/>
        </a:p>
      </dgm:t>
    </dgm:pt>
    <dgm:pt modelId="{91628AC7-F86B-4257-A04A-9C5C0BB97EBE}">
      <dgm:prSet/>
      <dgm:spPr/>
      <dgm:t>
        <a:bodyPr/>
        <a:lstStyle/>
        <a:p>
          <a:r>
            <a:rPr lang="en-US" dirty="0"/>
            <a:t>Exhibits and Addenda</a:t>
          </a:r>
        </a:p>
      </dgm:t>
    </dgm:pt>
    <dgm:pt modelId="{9C4300A5-8332-4333-B7C0-AE4A9243EB9C}" type="parTrans" cxnId="{C93220BA-6F5D-4A67-8A07-5F4E49AB0733}">
      <dgm:prSet/>
      <dgm:spPr/>
      <dgm:t>
        <a:bodyPr/>
        <a:lstStyle/>
        <a:p>
          <a:endParaRPr lang="en-US"/>
        </a:p>
      </dgm:t>
    </dgm:pt>
    <dgm:pt modelId="{197BADAE-6560-4D6D-9DA0-122D4BB9F043}" type="sibTrans" cxnId="{C93220BA-6F5D-4A67-8A07-5F4E49AB0733}">
      <dgm:prSet/>
      <dgm:spPr/>
      <dgm:t>
        <a:bodyPr/>
        <a:lstStyle/>
        <a:p>
          <a:endParaRPr lang="en-US"/>
        </a:p>
      </dgm:t>
    </dgm:pt>
    <dgm:pt modelId="{B90F39DB-BE26-4D5B-99C8-AB733B0262F4}" type="pres">
      <dgm:prSet presAssocID="{0C4A5869-3964-4E4E-B417-2D9D872477C4}" presName="Name0" presStyleCnt="0">
        <dgm:presLayoutVars>
          <dgm:dir/>
          <dgm:animLvl val="lvl"/>
          <dgm:resizeHandles val="exact"/>
        </dgm:presLayoutVars>
      </dgm:prSet>
      <dgm:spPr/>
    </dgm:pt>
    <dgm:pt modelId="{E0C29B1F-E5FF-4FF7-9B0F-2362DCCBDB34}" type="pres">
      <dgm:prSet presAssocID="{64760480-5FBE-4403-861B-0FF41BCD1957}" presName="Name8" presStyleCnt="0"/>
      <dgm:spPr/>
    </dgm:pt>
    <dgm:pt modelId="{2C6A4DE2-1C6D-4D0E-9D26-2D339A06B105}" type="pres">
      <dgm:prSet presAssocID="{64760480-5FBE-4403-861B-0FF41BCD1957}" presName="level" presStyleLbl="node1" presStyleIdx="0" presStyleCnt="6">
        <dgm:presLayoutVars>
          <dgm:chMax val="1"/>
          <dgm:bulletEnabled val="1"/>
        </dgm:presLayoutVars>
      </dgm:prSet>
      <dgm:spPr/>
    </dgm:pt>
    <dgm:pt modelId="{4736D5B8-5BDB-4DC4-BE89-957B453B6A49}" type="pres">
      <dgm:prSet presAssocID="{64760480-5FBE-4403-861B-0FF41BCD1957}" presName="levelTx" presStyleLbl="revTx" presStyleIdx="0" presStyleCnt="0">
        <dgm:presLayoutVars>
          <dgm:chMax val="1"/>
          <dgm:bulletEnabled val="1"/>
        </dgm:presLayoutVars>
      </dgm:prSet>
      <dgm:spPr/>
    </dgm:pt>
    <dgm:pt modelId="{3D90A5E1-A058-401D-BBF7-0BBD9D28CDAB}" type="pres">
      <dgm:prSet presAssocID="{F6DB0E60-1F93-4D94-A47E-5C8C823D4153}" presName="Name8" presStyleCnt="0"/>
      <dgm:spPr/>
    </dgm:pt>
    <dgm:pt modelId="{54F0A94F-DDC0-41BC-85E4-CD4E65619A78}" type="pres">
      <dgm:prSet presAssocID="{F6DB0E60-1F93-4D94-A47E-5C8C823D4153}" presName="level" presStyleLbl="node1" presStyleIdx="1" presStyleCnt="6">
        <dgm:presLayoutVars>
          <dgm:chMax val="1"/>
          <dgm:bulletEnabled val="1"/>
        </dgm:presLayoutVars>
      </dgm:prSet>
      <dgm:spPr/>
    </dgm:pt>
    <dgm:pt modelId="{7B75D588-442C-4EBF-A843-F7E732EBD4B7}" type="pres">
      <dgm:prSet presAssocID="{F6DB0E60-1F93-4D94-A47E-5C8C823D4153}" presName="levelTx" presStyleLbl="revTx" presStyleIdx="0" presStyleCnt="0">
        <dgm:presLayoutVars>
          <dgm:chMax val="1"/>
          <dgm:bulletEnabled val="1"/>
        </dgm:presLayoutVars>
      </dgm:prSet>
      <dgm:spPr/>
    </dgm:pt>
    <dgm:pt modelId="{45DC6940-62E6-4E0B-BFAD-0A8AD7662C0B}" type="pres">
      <dgm:prSet presAssocID="{1EC63F0F-FCE9-475C-BDD2-EA68D8A83D6F}" presName="Name8" presStyleCnt="0"/>
      <dgm:spPr/>
    </dgm:pt>
    <dgm:pt modelId="{562F3B7D-A956-44AA-89C0-F2896482809D}" type="pres">
      <dgm:prSet presAssocID="{1EC63F0F-FCE9-475C-BDD2-EA68D8A83D6F}" presName="level" presStyleLbl="node1" presStyleIdx="2" presStyleCnt="6">
        <dgm:presLayoutVars>
          <dgm:chMax val="1"/>
          <dgm:bulletEnabled val="1"/>
        </dgm:presLayoutVars>
      </dgm:prSet>
      <dgm:spPr/>
    </dgm:pt>
    <dgm:pt modelId="{DED248E5-595F-434C-88FD-C51216E0F102}" type="pres">
      <dgm:prSet presAssocID="{1EC63F0F-FCE9-475C-BDD2-EA68D8A83D6F}" presName="levelTx" presStyleLbl="revTx" presStyleIdx="0" presStyleCnt="0">
        <dgm:presLayoutVars>
          <dgm:chMax val="1"/>
          <dgm:bulletEnabled val="1"/>
        </dgm:presLayoutVars>
      </dgm:prSet>
      <dgm:spPr/>
    </dgm:pt>
    <dgm:pt modelId="{086D2FBC-A965-41F8-BA08-D67D03E12038}" type="pres">
      <dgm:prSet presAssocID="{91628AC7-F86B-4257-A04A-9C5C0BB97EBE}" presName="Name8" presStyleCnt="0"/>
      <dgm:spPr/>
    </dgm:pt>
    <dgm:pt modelId="{41344F8C-0AF0-4515-BB27-2D058D2D0B68}" type="pres">
      <dgm:prSet presAssocID="{91628AC7-F86B-4257-A04A-9C5C0BB97EBE}" presName="level" presStyleLbl="node1" presStyleIdx="3" presStyleCnt="6">
        <dgm:presLayoutVars>
          <dgm:chMax val="1"/>
          <dgm:bulletEnabled val="1"/>
        </dgm:presLayoutVars>
      </dgm:prSet>
      <dgm:spPr/>
    </dgm:pt>
    <dgm:pt modelId="{FD86A792-8FD8-4A44-923F-ED06EDEDDA09}" type="pres">
      <dgm:prSet presAssocID="{91628AC7-F86B-4257-A04A-9C5C0BB97EBE}" presName="levelTx" presStyleLbl="revTx" presStyleIdx="0" presStyleCnt="0">
        <dgm:presLayoutVars>
          <dgm:chMax val="1"/>
          <dgm:bulletEnabled val="1"/>
        </dgm:presLayoutVars>
      </dgm:prSet>
      <dgm:spPr/>
    </dgm:pt>
    <dgm:pt modelId="{AF6522A8-0AC2-45A2-BE4E-215CECB62BAE}" type="pres">
      <dgm:prSet presAssocID="{496FB487-32E0-4FA1-BBF6-126D0205561A}" presName="Name8" presStyleCnt="0"/>
      <dgm:spPr/>
    </dgm:pt>
    <dgm:pt modelId="{6753D98D-23CF-4E99-A93B-028AFCBD1EE6}" type="pres">
      <dgm:prSet presAssocID="{496FB487-32E0-4FA1-BBF6-126D0205561A}" presName="level" presStyleLbl="node1" presStyleIdx="4" presStyleCnt="6">
        <dgm:presLayoutVars>
          <dgm:chMax val="1"/>
          <dgm:bulletEnabled val="1"/>
        </dgm:presLayoutVars>
      </dgm:prSet>
      <dgm:spPr/>
    </dgm:pt>
    <dgm:pt modelId="{725D4300-F6B0-49A2-8975-CBA5D5FD015E}" type="pres">
      <dgm:prSet presAssocID="{496FB487-32E0-4FA1-BBF6-126D0205561A}" presName="levelTx" presStyleLbl="revTx" presStyleIdx="0" presStyleCnt="0">
        <dgm:presLayoutVars>
          <dgm:chMax val="1"/>
          <dgm:bulletEnabled val="1"/>
        </dgm:presLayoutVars>
      </dgm:prSet>
      <dgm:spPr/>
    </dgm:pt>
    <dgm:pt modelId="{1583927E-A696-4EF5-869F-C05F9055C88E}" type="pres">
      <dgm:prSet presAssocID="{CD6BEBB3-2D8A-4D62-A065-36C74850D9C7}" presName="Name8" presStyleCnt="0"/>
      <dgm:spPr/>
    </dgm:pt>
    <dgm:pt modelId="{3E6BCFC7-9DF0-4CE7-A821-E89AC58DE068}" type="pres">
      <dgm:prSet presAssocID="{CD6BEBB3-2D8A-4D62-A065-36C74850D9C7}" presName="level" presStyleLbl="node1" presStyleIdx="5" presStyleCnt="6">
        <dgm:presLayoutVars>
          <dgm:chMax val="1"/>
          <dgm:bulletEnabled val="1"/>
        </dgm:presLayoutVars>
      </dgm:prSet>
      <dgm:spPr/>
    </dgm:pt>
    <dgm:pt modelId="{DF6AB013-A680-4729-AE3B-E7EF6C77C77A}" type="pres">
      <dgm:prSet presAssocID="{CD6BEBB3-2D8A-4D62-A065-36C74850D9C7}" presName="levelTx" presStyleLbl="revTx" presStyleIdx="0" presStyleCnt="0">
        <dgm:presLayoutVars>
          <dgm:chMax val="1"/>
          <dgm:bulletEnabled val="1"/>
        </dgm:presLayoutVars>
      </dgm:prSet>
      <dgm:spPr/>
    </dgm:pt>
  </dgm:ptLst>
  <dgm:cxnLst>
    <dgm:cxn modelId="{A28FC70B-2968-4CB6-A56C-C2B1E04F2678}" type="presOf" srcId="{0C4A5869-3964-4E4E-B417-2D9D872477C4}" destId="{B90F39DB-BE26-4D5B-99C8-AB733B0262F4}" srcOrd="0" destOrd="0" presId="urn:microsoft.com/office/officeart/2005/8/layout/pyramid1"/>
    <dgm:cxn modelId="{F616B31D-85AC-44CA-ADD6-E65D4F88029A}" type="presOf" srcId="{91628AC7-F86B-4257-A04A-9C5C0BB97EBE}" destId="{FD86A792-8FD8-4A44-923F-ED06EDEDDA09}" srcOrd="1" destOrd="0" presId="urn:microsoft.com/office/officeart/2005/8/layout/pyramid1"/>
    <dgm:cxn modelId="{02CB1426-C5FF-4FE1-BB0D-E8102DC42622}" srcId="{0C4A5869-3964-4E4E-B417-2D9D872477C4}" destId="{1EC63F0F-FCE9-475C-BDD2-EA68D8A83D6F}" srcOrd="2" destOrd="0" parTransId="{5BE2864A-A665-4FD4-BE11-4327B46FE297}" sibTransId="{C17BE421-643B-4E6F-96F3-D9722C8BB2AC}"/>
    <dgm:cxn modelId="{D07CEF3F-6172-4911-AB6B-5405B03405CA}" type="presOf" srcId="{F6DB0E60-1F93-4D94-A47E-5C8C823D4153}" destId="{7B75D588-442C-4EBF-A843-F7E732EBD4B7}" srcOrd="1" destOrd="0" presId="urn:microsoft.com/office/officeart/2005/8/layout/pyramid1"/>
    <dgm:cxn modelId="{9498B943-B55B-4A84-B9CF-8D189D23DC58}" type="presOf" srcId="{496FB487-32E0-4FA1-BBF6-126D0205561A}" destId="{6753D98D-23CF-4E99-A93B-028AFCBD1EE6}" srcOrd="0" destOrd="0" presId="urn:microsoft.com/office/officeart/2005/8/layout/pyramid1"/>
    <dgm:cxn modelId="{199FBB65-C640-4C11-BD30-B73A9FF17D5F}" type="presOf" srcId="{91628AC7-F86B-4257-A04A-9C5C0BB97EBE}" destId="{41344F8C-0AF0-4515-BB27-2D058D2D0B68}" srcOrd="0" destOrd="0" presId="urn:microsoft.com/office/officeart/2005/8/layout/pyramid1"/>
    <dgm:cxn modelId="{8A03D26D-0D41-4B3B-B984-61386BE61C5F}" srcId="{0C4A5869-3964-4E4E-B417-2D9D872477C4}" destId="{CD6BEBB3-2D8A-4D62-A065-36C74850D9C7}" srcOrd="5" destOrd="0" parTransId="{B06A4BDC-57CE-4E21-9FAA-38E21063ACF6}" sibTransId="{A2AF5357-AFDA-4D89-A5B1-AFB002039B8B}"/>
    <dgm:cxn modelId="{50C21A4F-1601-48CA-9F10-6FA47E72CB7C}" srcId="{0C4A5869-3964-4E4E-B417-2D9D872477C4}" destId="{496FB487-32E0-4FA1-BBF6-126D0205561A}" srcOrd="4" destOrd="0" parTransId="{F878E1AA-7D83-474F-B29E-8449318A1111}" sibTransId="{1DB2D9E0-722C-444C-AF12-6C23397A0EF2}"/>
    <dgm:cxn modelId="{8215EE54-84AB-4D6F-89E0-33CE222BFDB6}" type="presOf" srcId="{F6DB0E60-1F93-4D94-A47E-5C8C823D4153}" destId="{54F0A94F-DDC0-41BC-85E4-CD4E65619A78}" srcOrd="0" destOrd="0" presId="urn:microsoft.com/office/officeart/2005/8/layout/pyramid1"/>
    <dgm:cxn modelId="{05602E80-4448-47C8-AFA9-3BC27EDAD2EC}" srcId="{0C4A5869-3964-4E4E-B417-2D9D872477C4}" destId="{F6DB0E60-1F93-4D94-A47E-5C8C823D4153}" srcOrd="1" destOrd="0" parTransId="{370DB391-C562-455A-91CA-688C3810F246}" sibTransId="{2E85C230-6023-4FB0-A2C1-214A5376CD4B}"/>
    <dgm:cxn modelId="{CE44C18E-38D2-4642-BCEB-8E57E5D20347}" type="presOf" srcId="{496FB487-32E0-4FA1-BBF6-126D0205561A}" destId="{725D4300-F6B0-49A2-8975-CBA5D5FD015E}" srcOrd="1" destOrd="0" presId="urn:microsoft.com/office/officeart/2005/8/layout/pyramid1"/>
    <dgm:cxn modelId="{7E13BC9A-6DCE-4792-9CF7-28D48602A108}" type="presOf" srcId="{CD6BEBB3-2D8A-4D62-A065-36C74850D9C7}" destId="{3E6BCFC7-9DF0-4CE7-A821-E89AC58DE068}" srcOrd="0" destOrd="0" presId="urn:microsoft.com/office/officeart/2005/8/layout/pyramid1"/>
    <dgm:cxn modelId="{ABDFE4A5-5FCC-42D1-B4A6-EDC6D51A91C1}" type="presOf" srcId="{CD6BEBB3-2D8A-4D62-A065-36C74850D9C7}" destId="{DF6AB013-A680-4729-AE3B-E7EF6C77C77A}" srcOrd="1" destOrd="0" presId="urn:microsoft.com/office/officeart/2005/8/layout/pyramid1"/>
    <dgm:cxn modelId="{AAF6B6B5-2E2C-4141-984A-778D381C3694}" type="presOf" srcId="{64760480-5FBE-4403-861B-0FF41BCD1957}" destId="{2C6A4DE2-1C6D-4D0E-9D26-2D339A06B105}" srcOrd="0" destOrd="0" presId="urn:microsoft.com/office/officeart/2005/8/layout/pyramid1"/>
    <dgm:cxn modelId="{C93220BA-6F5D-4A67-8A07-5F4E49AB0733}" srcId="{0C4A5869-3964-4E4E-B417-2D9D872477C4}" destId="{91628AC7-F86B-4257-A04A-9C5C0BB97EBE}" srcOrd="3" destOrd="0" parTransId="{9C4300A5-8332-4333-B7C0-AE4A9243EB9C}" sibTransId="{197BADAE-6560-4D6D-9DA0-122D4BB9F043}"/>
    <dgm:cxn modelId="{CF4889C3-A980-4BA9-8451-9AECE8E1354F}" type="presOf" srcId="{1EC63F0F-FCE9-475C-BDD2-EA68D8A83D6F}" destId="{562F3B7D-A956-44AA-89C0-F2896482809D}" srcOrd="0" destOrd="0" presId="urn:microsoft.com/office/officeart/2005/8/layout/pyramid1"/>
    <dgm:cxn modelId="{FB6A01CE-101F-463D-8507-E1CE2239B2D1}" type="presOf" srcId="{1EC63F0F-FCE9-475C-BDD2-EA68D8A83D6F}" destId="{DED248E5-595F-434C-88FD-C51216E0F102}" srcOrd="1" destOrd="0" presId="urn:microsoft.com/office/officeart/2005/8/layout/pyramid1"/>
    <dgm:cxn modelId="{37AC48D2-4599-44AD-BA28-42D0A00C5363}" srcId="{0C4A5869-3964-4E4E-B417-2D9D872477C4}" destId="{64760480-5FBE-4403-861B-0FF41BCD1957}" srcOrd="0" destOrd="0" parTransId="{A0D5EC07-E53F-4AF7-921A-48ABB97FA4DA}" sibTransId="{C4220B1B-8DC9-4188-8F68-6574BE5A9E24}"/>
    <dgm:cxn modelId="{252EA2DC-C365-480D-BA9F-C39D3D9AF16E}" type="presOf" srcId="{64760480-5FBE-4403-861B-0FF41BCD1957}" destId="{4736D5B8-5BDB-4DC4-BE89-957B453B6A49}" srcOrd="1" destOrd="0" presId="urn:microsoft.com/office/officeart/2005/8/layout/pyramid1"/>
    <dgm:cxn modelId="{257FAFB6-80CC-41B4-833F-EE0B4CB37841}" type="presParOf" srcId="{B90F39DB-BE26-4D5B-99C8-AB733B0262F4}" destId="{E0C29B1F-E5FF-4FF7-9B0F-2362DCCBDB34}" srcOrd="0" destOrd="0" presId="urn:microsoft.com/office/officeart/2005/8/layout/pyramid1"/>
    <dgm:cxn modelId="{7535A5F2-9AA9-40CF-B16E-88840A0466A4}" type="presParOf" srcId="{E0C29B1F-E5FF-4FF7-9B0F-2362DCCBDB34}" destId="{2C6A4DE2-1C6D-4D0E-9D26-2D339A06B105}" srcOrd="0" destOrd="0" presId="urn:microsoft.com/office/officeart/2005/8/layout/pyramid1"/>
    <dgm:cxn modelId="{ACE59C84-2832-4FA0-9355-A6DE04663304}" type="presParOf" srcId="{E0C29B1F-E5FF-4FF7-9B0F-2362DCCBDB34}" destId="{4736D5B8-5BDB-4DC4-BE89-957B453B6A49}" srcOrd="1" destOrd="0" presId="urn:microsoft.com/office/officeart/2005/8/layout/pyramid1"/>
    <dgm:cxn modelId="{8C3E2BC0-E96F-422D-AE9E-4DC1D47DC9C1}" type="presParOf" srcId="{B90F39DB-BE26-4D5B-99C8-AB733B0262F4}" destId="{3D90A5E1-A058-401D-BBF7-0BBD9D28CDAB}" srcOrd="1" destOrd="0" presId="urn:microsoft.com/office/officeart/2005/8/layout/pyramid1"/>
    <dgm:cxn modelId="{FA600B17-5995-40D5-BFC8-CD3338071353}" type="presParOf" srcId="{3D90A5E1-A058-401D-BBF7-0BBD9D28CDAB}" destId="{54F0A94F-DDC0-41BC-85E4-CD4E65619A78}" srcOrd="0" destOrd="0" presId="urn:microsoft.com/office/officeart/2005/8/layout/pyramid1"/>
    <dgm:cxn modelId="{26AF2D62-87B7-45CF-BE00-C3C4990E4BA3}" type="presParOf" srcId="{3D90A5E1-A058-401D-BBF7-0BBD9D28CDAB}" destId="{7B75D588-442C-4EBF-A843-F7E732EBD4B7}" srcOrd="1" destOrd="0" presId="urn:microsoft.com/office/officeart/2005/8/layout/pyramid1"/>
    <dgm:cxn modelId="{C946785C-4F29-4C99-AF15-021D79698DC6}" type="presParOf" srcId="{B90F39DB-BE26-4D5B-99C8-AB733B0262F4}" destId="{45DC6940-62E6-4E0B-BFAD-0A8AD7662C0B}" srcOrd="2" destOrd="0" presId="urn:microsoft.com/office/officeart/2005/8/layout/pyramid1"/>
    <dgm:cxn modelId="{533A8A6A-9800-4338-8200-7AA4A1616D10}" type="presParOf" srcId="{45DC6940-62E6-4E0B-BFAD-0A8AD7662C0B}" destId="{562F3B7D-A956-44AA-89C0-F2896482809D}" srcOrd="0" destOrd="0" presId="urn:microsoft.com/office/officeart/2005/8/layout/pyramid1"/>
    <dgm:cxn modelId="{4A697241-00CE-4E49-9A42-772AC32C612A}" type="presParOf" srcId="{45DC6940-62E6-4E0B-BFAD-0A8AD7662C0B}" destId="{DED248E5-595F-434C-88FD-C51216E0F102}" srcOrd="1" destOrd="0" presId="urn:microsoft.com/office/officeart/2005/8/layout/pyramid1"/>
    <dgm:cxn modelId="{061F3A56-140E-4689-8E14-044A9BBE4818}" type="presParOf" srcId="{B90F39DB-BE26-4D5B-99C8-AB733B0262F4}" destId="{086D2FBC-A965-41F8-BA08-D67D03E12038}" srcOrd="3" destOrd="0" presId="urn:microsoft.com/office/officeart/2005/8/layout/pyramid1"/>
    <dgm:cxn modelId="{C1F6DEC3-9253-4DBF-A9A6-290D384BA5B0}" type="presParOf" srcId="{086D2FBC-A965-41F8-BA08-D67D03E12038}" destId="{41344F8C-0AF0-4515-BB27-2D058D2D0B68}" srcOrd="0" destOrd="0" presId="urn:microsoft.com/office/officeart/2005/8/layout/pyramid1"/>
    <dgm:cxn modelId="{15084F23-5037-4CC2-B396-7763958789C7}" type="presParOf" srcId="{086D2FBC-A965-41F8-BA08-D67D03E12038}" destId="{FD86A792-8FD8-4A44-923F-ED06EDEDDA09}" srcOrd="1" destOrd="0" presId="urn:microsoft.com/office/officeart/2005/8/layout/pyramid1"/>
    <dgm:cxn modelId="{F2141A57-9319-4B40-9748-172AA7C4C78B}" type="presParOf" srcId="{B90F39DB-BE26-4D5B-99C8-AB733B0262F4}" destId="{AF6522A8-0AC2-45A2-BE4E-215CECB62BAE}" srcOrd="4" destOrd="0" presId="urn:microsoft.com/office/officeart/2005/8/layout/pyramid1"/>
    <dgm:cxn modelId="{153E5CF4-D6F8-4E99-8C3A-0E3D598650F2}" type="presParOf" srcId="{AF6522A8-0AC2-45A2-BE4E-215CECB62BAE}" destId="{6753D98D-23CF-4E99-A93B-028AFCBD1EE6}" srcOrd="0" destOrd="0" presId="urn:microsoft.com/office/officeart/2005/8/layout/pyramid1"/>
    <dgm:cxn modelId="{BFC35B46-9FF1-46B5-B466-31914FD924D6}" type="presParOf" srcId="{AF6522A8-0AC2-45A2-BE4E-215CECB62BAE}" destId="{725D4300-F6B0-49A2-8975-CBA5D5FD015E}" srcOrd="1" destOrd="0" presId="urn:microsoft.com/office/officeart/2005/8/layout/pyramid1"/>
    <dgm:cxn modelId="{9E321835-F217-4D6C-95D1-C6994860BB1B}" type="presParOf" srcId="{B90F39DB-BE26-4D5B-99C8-AB733B0262F4}" destId="{1583927E-A696-4EF5-869F-C05F9055C88E}" srcOrd="5" destOrd="0" presId="urn:microsoft.com/office/officeart/2005/8/layout/pyramid1"/>
    <dgm:cxn modelId="{A7BE809A-7F2F-4097-A76A-84206BAAF80B}" type="presParOf" srcId="{1583927E-A696-4EF5-869F-C05F9055C88E}" destId="{3E6BCFC7-9DF0-4CE7-A821-E89AC58DE068}" srcOrd="0" destOrd="0" presId="urn:microsoft.com/office/officeart/2005/8/layout/pyramid1"/>
    <dgm:cxn modelId="{6E68113A-40FB-44D8-A34D-DDD745E72E2B}" type="presParOf" srcId="{1583927E-A696-4EF5-869F-C05F9055C88E}" destId="{DF6AB013-A680-4729-AE3B-E7EF6C77C77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84C73-DB42-4A44-9B74-884F800984FA}">
      <dsp:nvSpPr>
        <dsp:cNvPr id="0" name=""/>
        <dsp:cNvSpPr/>
      </dsp:nvSpPr>
      <dsp:spPr>
        <a:xfrm>
          <a:off x="540" y="0"/>
          <a:ext cx="1357544" cy="49148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B44813-FF25-4EAB-9156-B934547F5132}">
      <dsp:nvSpPr>
        <dsp:cNvPr id="0" name=""/>
        <dsp:cNvSpPr/>
      </dsp:nvSpPr>
      <dsp:spPr>
        <a:xfrm>
          <a:off x="362552" y="122872"/>
          <a:ext cx="1146371" cy="4914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b="1" kern="1200" dirty="0">
              <a:latin typeface="Montserrat Semi-Bold" panose="020B0604020202020204" charset="0"/>
            </a:rPr>
            <a:t>Jan – May: </a:t>
          </a:r>
        </a:p>
        <a:p>
          <a:pPr marL="0" lvl="0" indent="0" algn="ctr" defTabSz="311150">
            <a:lnSpc>
              <a:spcPct val="90000"/>
            </a:lnSpc>
            <a:spcBef>
              <a:spcPct val="0"/>
            </a:spcBef>
            <a:spcAft>
              <a:spcPct val="35000"/>
            </a:spcAft>
            <a:buNone/>
          </a:pPr>
          <a:r>
            <a:rPr lang="en-US" sz="700" kern="1200" dirty="0">
              <a:latin typeface="Montserrat Semi-Bold" panose="020B0604020202020204" charset="0"/>
            </a:rPr>
            <a:t>Estimate based on previous year</a:t>
          </a:r>
        </a:p>
      </dsp:txBody>
      <dsp:txXfrm>
        <a:off x="376947" y="137267"/>
        <a:ext cx="1117581" cy="462698"/>
      </dsp:txXfrm>
    </dsp:sp>
    <dsp:sp modelId="{52BE6389-FFEE-4430-821D-ACCFC22D85E3}">
      <dsp:nvSpPr>
        <dsp:cNvPr id="0" name=""/>
        <dsp:cNvSpPr/>
      </dsp:nvSpPr>
      <dsp:spPr>
        <a:xfrm>
          <a:off x="1551158" y="0"/>
          <a:ext cx="1357544" cy="49148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2709EA-83A9-4112-90F5-BBE9D355B494}">
      <dsp:nvSpPr>
        <dsp:cNvPr id="0" name=""/>
        <dsp:cNvSpPr/>
      </dsp:nvSpPr>
      <dsp:spPr>
        <a:xfrm>
          <a:off x="1913170" y="122872"/>
          <a:ext cx="1146371" cy="4914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b="1" kern="1200" dirty="0">
              <a:latin typeface="Montserrat Semi-Bold" panose="020B0604020202020204" charset="0"/>
            </a:rPr>
            <a:t>May – August: </a:t>
          </a:r>
        </a:p>
        <a:p>
          <a:pPr marL="0" lvl="0" indent="0" algn="ctr" defTabSz="311150">
            <a:lnSpc>
              <a:spcPct val="90000"/>
            </a:lnSpc>
            <a:spcBef>
              <a:spcPct val="0"/>
            </a:spcBef>
            <a:spcAft>
              <a:spcPct val="35000"/>
            </a:spcAft>
            <a:buNone/>
          </a:pPr>
          <a:r>
            <a:rPr lang="en-US" sz="700" kern="1200" dirty="0">
              <a:latin typeface="Montserrat Semi-Bold" panose="020B0604020202020204" charset="0"/>
            </a:rPr>
            <a:t>Estimate based on Tax Assessment</a:t>
          </a:r>
        </a:p>
      </dsp:txBody>
      <dsp:txXfrm>
        <a:off x="1927565" y="137267"/>
        <a:ext cx="1117581" cy="462698"/>
      </dsp:txXfrm>
    </dsp:sp>
    <dsp:sp modelId="{BC0F8EEA-1D16-4778-B83A-525FED45A156}">
      <dsp:nvSpPr>
        <dsp:cNvPr id="0" name=""/>
        <dsp:cNvSpPr/>
      </dsp:nvSpPr>
      <dsp:spPr>
        <a:xfrm>
          <a:off x="3101776" y="0"/>
          <a:ext cx="1357544" cy="49148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81CE3-FFA4-4C7C-8D75-29297A6ADE46}">
      <dsp:nvSpPr>
        <dsp:cNvPr id="0" name=""/>
        <dsp:cNvSpPr/>
      </dsp:nvSpPr>
      <dsp:spPr>
        <a:xfrm>
          <a:off x="3463788" y="122872"/>
          <a:ext cx="1146371" cy="4914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b="1" kern="1200" dirty="0">
              <a:latin typeface="Montserrat Semi-Bold" panose="020B0604020202020204" charset="0"/>
            </a:rPr>
            <a:t>August – December:</a:t>
          </a:r>
        </a:p>
        <a:p>
          <a:pPr marL="0" lvl="0" indent="0" algn="ctr" defTabSz="311150">
            <a:lnSpc>
              <a:spcPct val="90000"/>
            </a:lnSpc>
            <a:spcBef>
              <a:spcPct val="0"/>
            </a:spcBef>
            <a:spcAft>
              <a:spcPct val="35000"/>
            </a:spcAft>
            <a:buNone/>
          </a:pPr>
          <a:r>
            <a:rPr lang="en-US" sz="700" b="1" kern="1200" dirty="0">
              <a:latin typeface="Montserrat Semi-Bold" panose="020B0604020202020204" charset="0"/>
            </a:rPr>
            <a:t> </a:t>
          </a:r>
          <a:r>
            <a:rPr lang="en-US" sz="700" kern="1200" dirty="0">
              <a:latin typeface="Montserrat Semi-Bold" panose="020B0604020202020204" charset="0"/>
            </a:rPr>
            <a:t>Prorate actual bill </a:t>
          </a:r>
        </a:p>
      </dsp:txBody>
      <dsp:txXfrm>
        <a:off x="3478183" y="137267"/>
        <a:ext cx="1117581" cy="462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A4DE2-1C6D-4D0E-9D26-2D339A06B105}">
      <dsp:nvSpPr>
        <dsp:cNvPr id="0" name=""/>
        <dsp:cNvSpPr/>
      </dsp:nvSpPr>
      <dsp:spPr>
        <a:xfrm>
          <a:off x="1968499" y="0"/>
          <a:ext cx="787399" cy="344281"/>
        </a:xfrm>
        <a:prstGeom prst="trapezoid">
          <a:avLst>
            <a:gd name="adj" fmla="val 114354"/>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FHA  and  VA  Exhibit </a:t>
          </a:r>
        </a:p>
      </dsp:txBody>
      <dsp:txXfrm>
        <a:off x="1968499" y="0"/>
        <a:ext cx="787399" cy="344281"/>
      </dsp:txXfrm>
    </dsp:sp>
    <dsp:sp modelId="{54F0A94F-DDC0-41BC-85E4-CD4E65619A78}">
      <dsp:nvSpPr>
        <dsp:cNvPr id="0" name=""/>
        <dsp:cNvSpPr/>
      </dsp:nvSpPr>
      <dsp:spPr>
        <a:xfrm>
          <a:off x="1574799" y="344281"/>
          <a:ext cx="1574799" cy="344281"/>
        </a:xfrm>
        <a:prstGeom prst="trapezoid">
          <a:avLst>
            <a:gd name="adj" fmla="val 114354"/>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Amendments </a:t>
          </a:r>
        </a:p>
      </dsp:txBody>
      <dsp:txXfrm>
        <a:off x="1850389" y="344281"/>
        <a:ext cx="1023620" cy="344281"/>
      </dsp:txXfrm>
    </dsp:sp>
    <dsp:sp modelId="{562F3B7D-A956-44AA-89C0-F2896482809D}">
      <dsp:nvSpPr>
        <dsp:cNvPr id="0" name=""/>
        <dsp:cNvSpPr/>
      </dsp:nvSpPr>
      <dsp:spPr>
        <a:xfrm>
          <a:off x="1181099" y="688563"/>
          <a:ext cx="2362199" cy="344281"/>
        </a:xfrm>
        <a:prstGeom prst="trapezoid">
          <a:avLst>
            <a:gd name="adj" fmla="val 114354"/>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Special Stipulations</a:t>
          </a:r>
        </a:p>
      </dsp:txBody>
      <dsp:txXfrm>
        <a:off x="1594484" y="688563"/>
        <a:ext cx="1535430" cy="344281"/>
      </dsp:txXfrm>
    </dsp:sp>
    <dsp:sp modelId="{41344F8C-0AF0-4515-BB27-2D058D2D0B68}">
      <dsp:nvSpPr>
        <dsp:cNvPr id="0" name=""/>
        <dsp:cNvSpPr/>
      </dsp:nvSpPr>
      <dsp:spPr>
        <a:xfrm>
          <a:off x="787399" y="1032845"/>
          <a:ext cx="3149599" cy="344281"/>
        </a:xfrm>
        <a:prstGeom prst="trapezoid">
          <a:avLst>
            <a:gd name="adj" fmla="val 114354"/>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Exhibits and Addenda</a:t>
          </a:r>
        </a:p>
      </dsp:txBody>
      <dsp:txXfrm>
        <a:off x="1338579" y="1032845"/>
        <a:ext cx="2047240" cy="344281"/>
      </dsp:txXfrm>
    </dsp:sp>
    <dsp:sp modelId="{6753D98D-23CF-4E99-A93B-028AFCBD1EE6}">
      <dsp:nvSpPr>
        <dsp:cNvPr id="0" name=""/>
        <dsp:cNvSpPr/>
      </dsp:nvSpPr>
      <dsp:spPr>
        <a:xfrm>
          <a:off x="393700" y="1377126"/>
          <a:ext cx="3936999" cy="344281"/>
        </a:xfrm>
        <a:prstGeom prst="trapezoid">
          <a:avLst>
            <a:gd name="adj" fmla="val 114354"/>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Handwritten and Initialed Changes</a:t>
          </a:r>
        </a:p>
      </dsp:txBody>
      <dsp:txXfrm>
        <a:off x="1082674" y="1377126"/>
        <a:ext cx="2559050" cy="344281"/>
      </dsp:txXfrm>
    </dsp:sp>
    <dsp:sp modelId="{3E6BCFC7-9DF0-4CE7-A821-E89AC58DE068}">
      <dsp:nvSpPr>
        <dsp:cNvPr id="0" name=""/>
        <dsp:cNvSpPr/>
      </dsp:nvSpPr>
      <dsp:spPr>
        <a:xfrm>
          <a:off x="0" y="1721408"/>
          <a:ext cx="4724399" cy="344281"/>
        </a:xfrm>
        <a:prstGeom prst="trapezoid">
          <a:avLst>
            <a:gd name="adj" fmla="val 114354"/>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Boilerplate Language </a:t>
          </a:r>
        </a:p>
      </dsp:txBody>
      <dsp:txXfrm>
        <a:off x="826769" y="1721408"/>
        <a:ext cx="3070860" cy="3442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12B7-7081-47D9-A2B9-E5715F3404BE}" type="datetimeFigureOut">
              <a:rPr lang="en-US" smtClean="0"/>
              <a:t>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6CEDC-FBB1-42B7-B363-6DCCE3EDB4B5}" type="slidenum">
              <a:rPr lang="en-US" smtClean="0"/>
              <a:t>‹#›</a:t>
            </a:fld>
            <a:endParaRPr lang="en-US"/>
          </a:p>
        </p:txBody>
      </p:sp>
    </p:spTree>
    <p:extLst>
      <p:ext uri="{BB962C8B-B14F-4D97-AF65-F5344CB8AC3E}">
        <p14:creationId xmlns:p14="http://schemas.microsoft.com/office/powerpoint/2010/main" val="3688069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76CEDC-FBB1-42B7-B363-6DCCE3EDB4B5}" type="slidenum">
              <a:rPr lang="en-US" smtClean="0"/>
              <a:t>73</a:t>
            </a:fld>
            <a:endParaRPr lang="en-US"/>
          </a:p>
        </p:txBody>
      </p:sp>
    </p:spTree>
    <p:extLst>
      <p:ext uri="{BB962C8B-B14F-4D97-AF65-F5344CB8AC3E}">
        <p14:creationId xmlns:p14="http://schemas.microsoft.com/office/powerpoint/2010/main" val="2360803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2130430"/>
            <a:ext cx="11514667" cy="1470025"/>
          </a:xfrm>
        </p:spPr>
        <p:txBody>
          <a:bodyPr/>
          <a:lstStyle/>
          <a:p>
            <a:r>
              <a:rPr lang="en-US"/>
              <a:t>Click to edit Master title style</a:t>
            </a:r>
          </a:p>
        </p:txBody>
      </p:sp>
      <p:sp>
        <p:nvSpPr>
          <p:cNvPr id="3" name="Subtitle 2"/>
          <p:cNvSpPr>
            <a:spLocks noGrp="1"/>
          </p:cNvSpPr>
          <p:nvPr>
            <p:ph type="subTitle" idx="1"/>
          </p:nvPr>
        </p:nvSpPr>
        <p:spPr>
          <a:xfrm>
            <a:off x="2032000" y="3886200"/>
            <a:ext cx="9482667"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2"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1333" y="274641"/>
            <a:ext cx="3048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3" y="274641"/>
            <a:ext cx="891822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0093" y="4406905"/>
            <a:ext cx="1151466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70093" y="2906713"/>
            <a:ext cx="11514667" cy="1500187"/>
          </a:xfrm>
        </p:spPr>
        <p:txBody>
          <a:bodyPr anchor="b"/>
          <a:lstStyle>
            <a:lvl1pPr marL="0" indent="0">
              <a:buNone/>
              <a:defRPr sz="2000">
                <a:solidFill>
                  <a:schemeClr val="tx1">
                    <a:tint val="75000"/>
                  </a:schemeClr>
                </a:solidFill>
              </a:defRPr>
            </a:lvl1pPr>
            <a:lvl2pPr marL="457206" indent="0">
              <a:buNone/>
              <a:defRPr sz="1800">
                <a:solidFill>
                  <a:schemeClr val="tx1">
                    <a:tint val="75000"/>
                  </a:schemeClr>
                </a:solidFill>
              </a:defRPr>
            </a:lvl2pPr>
            <a:lvl3pPr marL="914412"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3" y="1600204"/>
            <a:ext cx="598311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86222" y="1600204"/>
            <a:ext cx="598311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7333" y="1535113"/>
            <a:ext cx="5985464" cy="639762"/>
          </a:xfrm>
        </p:spPr>
        <p:txBody>
          <a:bodyPr anchor="b"/>
          <a:lstStyle>
            <a:lvl1pPr marL="0" indent="0">
              <a:buNone/>
              <a:defRPr sz="2400" b="1"/>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5"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3" y="2174875"/>
            <a:ext cx="59854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1522" y="1535113"/>
            <a:ext cx="5987815" cy="639762"/>
          </a:xfrm>
        </p:spPr>
        <p:txBody>
          <a:bodyPr anchor="b"/>
          <a:lstStyle>
            <a:lvl1pPr marL="0" indent="0">
              <a:buNone/>
              <a:defRPr sz="2400" b="1"/>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81522" y="2174875"/>
            <a:ext cx="598781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273050"/>
            <a:ext cx="445676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96370" y="273052"/>
            <a:ext cx="75729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1435105"/>
            <a:ext cx="4456760" cy="4691063"/>
          </a:xfrm>
        </p:spPr>
        <p:txBody>
          <a:bodyPr/>
          <a:lstStyle>
            <a:lvl1pPr marL="0" indent="0">
              <a:buNone/>
              <a:defRPr sz="1400"/>
            </a:lvl1pPr>
            <a:lvl2pPr marL="457206" indent="0">
              <a:buNone/>
              <a:defRPr sz="1200"/>
            </a:lvl2pPr>
            <a:lvl3pPr marL="914412"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55241" y="4800600"/>
            <a:ext cx="8128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55241" y="612775"/>
            <a:ext cx="8128000" cy="4114800"/>
          </a:xfrm>
        </p:spPr>
        <p:txBody>
          <a:bodyPr/>
          <a:lstStyle>
            <a:lvl1pPr marL="0" indent="0">
              <a:buNone/>
              <a:defRPr sz="3200"/>
            </a:lvl1pPr>
            <a:lvl2pPr marL="457206" indent="0">
              <a:buNone/>
              <a:defRPr sz="2800"/>
            </a:lvl2pPr>
            <a:lvl3pPr marL="914412"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5" indent="0">
              <a:buNone/>
              <a:defRPr sz="2000"/>
            </a:lvl9pPr>
          </a:lstStyle>
          <a:p>
            <a:endParaRPr lang="en-US"/>
          </a:p>
        </p:txBody>
      </p:sp>
      <p:sp>
        <p:nvSpPr>
          <p:cNvPr id="4" name="Text Placeholder 3"/>
          <p:cNvSpPr>
            <a:spLocks noGrp="1"/>
          </p:cNvSpPr>
          <p:nvPr>
            <p:ph type="body" sz="half" idx="2"/>
          </p:nvPr>
        </p:nvSpPr>
        <p:spPr>
          <a:xfrm>
            <a:off x="2655241" y="5367338"/>
            <a:ext cx="8128000" cy="804862"/>
          </a:xfrm>
        </p:spPr>
        <p:txBody>
          <a:bodyPr/>
          <a:lstStyle>
            <a:lvl1pPr marL="0" indent="0">
              <a:buNone/>
              <a:defRPr sz="1400"/>
            </a:lvl1pPr>
            <a:lvl2pPr marL="457206" indent="0">
              <a:buNone/>
              <a:defRPr sz="1200"/>
            </a:lvl2pPr>
            <a:lvl3pPr marL="914412"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274638"/>
            <a:ext cx="12192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7333" y="1600204"/>
            <a:ext cx="12192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7333" y="6356354"/>
            <a:ext cx="3160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1/10/2022</a:t>
            </a:fld>
            <a:endParaRPr lang="en-US"/>
          </a:p>
        </p:txBody>
      </p:sp>
      <p:sp>
        <p:nvSpPr>
          <p:cNvPr id="5" name="Footer Placeholder 4"/>
          <p:cNvSpPr>
            <a:spLocks noGrp="1"/>
          </p:cNvSpPr>
          <p:nvPr>
            <p:ph type="ftr" sz="quarter" idx="3"/>
          </p:nvPr>
        </p:nvSpPr>
        <p:spPr>
          <a:xfrm>
            <a:off x="4628444" y="6356354"/>
            <a:ext cx="42897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708444" y="6356354"/>
            <a:ext cx="31608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12"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9144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12" rtl="0" eaLnBrk="1" latinLnBrk="0" hangingPunct="1">
        <a:defRPr sz="1800" kern="1200">
          <a:solidFill>
            <a:schemeClr val="tx1"/>
          </a:solidFill>
          <a:latin typeface="+mn-lt"/>
          <a:ea typeface="+mn-ea"/>
          <a:cs typeface="+mn-cs"/>
        </a:defRPr>
      </a:lvl1pPr>
      <a:lvl2pPr marL="457206" algn="l" defTabSz="914412" rtl="0" eaLnBrk="1" latinLnBrk="0" hangingPunct="1">
        <a:defRPr sz="1800" kern="1200">
          <a:solidFill>
            <a:schemeClr val="tx1"/>
          </a:solidFill>
          <a:latin typeface="+mn-lt"/>
          <a:ea typeface="+mn-ea"/>
          <a:cs typeface="+mn-cs"/>
        </a:defRPr>
      </a:lvl2pPr>
      <a:lvl3pPr marL="914412" algn="l" defTabSz="914412" rtl="0" eaLnBrk="1" latinLnBrk="0" hangingPunct="1">
        <a:defRPr sz="1800" kern="1200">
          <a:solidFill>
            <a:schemeClr val="tx1"/>
          </a:solidFill>
          <a:latin typeface="+mn-lt"/>
          <a:ea typeface="+mn-ea"/>
          <a:cs typeface="+mn-cs"/>
        </a:defRPr>
      </a:lvl3pPr>
      <a:lvl4pPr marL="1371617" algn="l" defTabSz="914412" rtl="0" eaLnBrk="1" latinLnBrk="0" hangingPunct="1">
        <a:defRPr sz="1800" kern="1200">
          <a:solidFill>
            <a:schemeClr val="tx1"/>
          </a:solidFill>
          <a:latin typeface="+mn-lt"/>
          <a:ea typeface="+mn-ea"/>
          <a:cs typeface="+mn-cs"/>
        </a:defRPr>
      </a:lvl4pPr>
      <a:lvl5pPr marL="1828823" algn="l" defTabSz="914412" rtl="0" eaLnBrk="1" latinLnBrk="0" hangingPunct="1">
        <a:defRPr sz="1800" kern="1200">
          <a:solidFill>
            <a:schemeClr val="tx1"/>
          </a:solidFill>
          <a:latin typeface="+mn-lt"/>
          <a:ea typeface="+mn-ea"/>
          <a:cs typeface="+mn-cs"/>
        </a:defRPr>
      </a:lvl5pPr>
      <a:lvl6pPr marL="2286029" algn="l" defTabSz="914412" rtl="0" eaLnBrk="1" latinLnBrk="0" hangingPunct="1">
        <a:defRPr sz="1800" kern="1200">
          <a:solidFill>
            <a:schemeClr val="tx1"/>
          </a:solidFill>
          <a:latin typeface="+mn-lt"/>
          <a:ea typeface="+mn-ea"/>
          <a:cs typeface="+mn-cs"/>
        </a:defRPr>
      </a:lvl6pPr>
      <a:lvl7pPr marL="2743234" algn="l" defTabSz="914412" rtl="0" eaLnBrk="1" latinLnBrk="0" hangingPunct="1">
        <a:defRPr sz="1800" kern="1200">
          <a:solidFill>
            <a:schemeClr val="tx1"/>
          </a:solidFill>
          <a:latin typeface="+mn-lt"/>
          <a:ea typeface="+mn-ea"/>
          <a:cs typeface="+mn-cs"/>
        </a:defRPr>
      </a:lvl7pPr>
      <a:lvl8pPr marL="3200440" algn="l" defTabSz="914412" rtl="0" eaLnBrk="1" latinLnBrk="0" hangingPunct="1">
        <a:defRPr sz="1800" kern="1200">
          <a:solidFill>
            <a:schemeClr val="tx1"/>
          </a:solidFill>
          <a:latin typeface="+mn-lt"/>
          <a:ea typeface="+mn-ea"/>
          <a:cs typeface="+mn-cs"/>
        </a:defRPr>
      </a:lvl8pPr>
      <a:lvl9pPr marL="3657645" algn="l" defTabSz="9144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en.wikipedia.org/wiki/Hurricane_Fra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665170"/>
            <a:ext cx="5080000" cy="192333"/>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1016004" y="1962150"/>
            <a:ext cx="3119743"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1170372" y="141376"/>
            <a:ext cx="2739256" cy="362445"/>
          </a:xfrm>
          <a:prstGeom prst="rect">
            <a:avLst/>
          </a:prstGeom>
        </p:spPr>
      </p:pic>
      <p:sp>
        <p:nvSpPr>
          <p:cNvPr id="13" name="TextBox 13"/>
          <p:cNvSpPr txBox="1"/>
          <p:nvPr/>
        </p:nvSpPr>
        <p:spPr>
          <a:xfrm>
            <a:off x="876182" y="954960"/>
            <a:ext cx="3399380" cy="512961"/>
          </a:xfrm>
          <a:prstGeom prst="rect">
            <a:avLst/>
          </a:prstGeom>
        </p:spPr>
        <p:txBody>
          <a:bodyPr lIns="0" tIns="0" rIns="0" bIns="0" rtlCol="0" anchor="t">
            <a:spAutoFit/>
          </a:bodyPr>
          <a:lstStyle/>
          <a:p>
            <a:pPr algn="ctr">
              <a:lnSpc>
                <a:spcPts val="1969"/>
              </a:lnSpc>
            </a:pPr>
            <a:r>
              <a:rPr lang="en-US" sz="1790" spc="180" dirty="0">
                <a:solidFill>
                  <a:srgbClr val="926A52"/>
                </a:solidFill>
                <a:latin typeface="Montserrat Extra-Bold Bold"/>
              </a:rPr>
              <a:t>2022 GAR </a:t>
            </a:r>
          </a:p>
          <a:p>
            <a:pPr algn="ctr">
              <a:lnSpc>
                <a:spcPts val="1969"/>
              </a:lnSpc>
            </a:pPr>
            <a:r>
              <a:rPr lang="en-US" sz="1790" spc="180" dirty="0">
                <a:solidFill>
                  <a:srgbClr val="926A52"/>
                </a:solidFill>
                <a:latin typeface="Montserrat Extra-Bold Bold"/>
              </a:rPr>
              <a:t>CONTRACT CHANGES</a:t>
            </a:r>
          </a:p>
        </p:txBody>
      </p:sp>
      <p:sp>
        <p:nvSpPr>
          <p:cNvPr id="14" name="TextBox 14"/>
          <p:cNvSpPr txBox="1"/>
          <p:nvPr/>
        </p:nvSpPr>
        <p:spPr>
          <a:xfrm>
            <a:off x="857968" y="1617163"/>
            <a:ext cx="3411104" cy="240194"/>
          </a:xfrm>
          <a:prstGeom prst="rect">
            <a:avLst/>
          </a:prstGeom>
        </p:spPr>
        <p:txBody>
          <a:bodyPr lIns="0" tIns="0" rIns="0" bIns="0" rtlCol="0" anchor="t">
            <a:spAutoFit/>
          </a:bodyPr>
          <a:lstStyle/>
          <a:p>
            <a:pPr algn="ctr">
              <a:lnSpc>
                <a:spcPts val="1571"/>
              </a:lnSpc>
            </a:pPr>
            <a:r>
              <a:rPr lang="en-US" sz="2244" dirty="0">
                <a:solidFill>
                  <a:srgbClr val="243746"/>
                </a:solidFill>
                <a:latin typeface="Holiday"/>
              </a:rPr>
              <a:t>Continuing Education Class</a:t>
            </a:r>
          </a:p>
        </p:txBody>
      </p:sp>
      <p:sp>
        <p:nvSpPr>
          <p:cNvPr id="16" name="TextBox 16"/>
          <p:cNvSpPr txBox="1"/>
          <p:nvPr/>
        </p:nvSpPr>
        <p:spPr>
          <a:xfrm>
            <a:off x="997790" y="2713818"/>
            <a:ext cx="3119743" cy="92718"/>
          </a:xfrm>
          <a:prstGeom prst="rect">
            <a:avLst/>
          </a:prstGeom>
        </p:spPr>
        <p:txBody>
          <a:bodyPr lIns="0" tIns="0" rIns="0" bIns="0" rtlCol="0" anchor="t">
            <a:spAutoFit/>
          </a:bodyPr>
          <a:lstStyle/>
          <a:p>
            <a:pPr algn="ctr">
              <a:lnSpc>
                <a:spcPts val="698"/>
              </a:lnSpc>
            </a:pPr>
            <a:r>
              <a:rPr lang="en-US" sz="800" dirty="0">
                <a:solidFill>
                  <a:schemeClr val="bg1">
                    <a:lumMod val="50000"/>
                  </a:schemeClr>
                </a:solidFill>
                <a:effectLst/>
                <a:latin typeface="Montserrat Semi-Bold" panose="020B0604020202020204" charset="0"/>
                <a:ea typeface="Calibri" panose="020F0502020204030204" pitchFamily="34" charset="0"/>
              </a:rPr>
              <a:t>https://www.campbellandbrannon.com/2022garchanges/</a:t>
            </a:r>
            <a:endParaRPr lang="en-US" sz="800" spc="94" dirty="0">
              <a:solidFill>
                <a:schemeClr val="bg1">
                  <a:lumMod val="50000"/>
                </a:schemeClr>
              </a:solidFill>
              <a:latin typeface="Montserrat Semi-Bold"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64247" y="231976"/>
            <a:ext cx="49784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F101 – Section A(7) Special Circumstances</a:t>
            </a:r>
          </a:p>
        </p:txBody>
      </p:sp>
      <p:sp>
        <p:nvSpPr>
          <p:cNvPr id="4" name="TextBox 4"/>
          <p:cNvSpPr txBox="1"/>
          <p:nvPr/>
        </p:nvSpPr>
        <p:spPr>
          <a:xfrm>
            <a:off x="254000" y="819150"/>
            <a:ext cx="4114800" cy="500522"/>
          </a:xfrm>
          <a:prstGeom prst="rect">
            <a:avLst/>
          </a:prstGeom>
        </p:spPr>
        <p:txBody>
          <a:bodyPr wrap="square" lIns="0" tIns="0" rIns="0" bIns="0" rtlCol="0" anchor="t">
            <a:spAutoFit/>
          </a:bodyPr>
          <a:lstStyle/>
          <a:p>
            <a:endParaRPr lang="en-US" sz="1050" dirty="0">
              <a:solidFill>
                <a:schemeClr val="tx2">
                  <a:lumMod val="50000"/>
                </a:schemeClr>
              </a:solidFill>
              <a:latin typeface="Montserrat Semi-Bold" panose="020B0604020202020204" charset="0"/>
            </a:endParaRPr>
          </a:p>
          <a:p>
            <a:endParaRPr lang="en-US" sz="1050" dirty="0">
              <a:solidFill>
                <a:schemeClr val="tx2">
                  <a:lumMod val="50000"/>
                </a:schemeClr>
              </a:solidFill>
              <a:latin typeface="Montserrat Semi-Bold" panose="020B0604020202020204" charset="0"/>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a:extLst>
              <a:ext uri="{FF2B5EF4-FFF2-40B4-BE49-F238E27FC236}">
                <a16:creationId xmlns:a16="http://schemas.microsoft.com/office/drawing/2014/main" id="{4FE35909-57E4-4303-8CA6-FE4159DB8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525753"/>
            <a:ext cx="4673600" cy="2053836"/>
          </a:xfrm>
          <a:prstGeom prst="rect">
            <a:avLst/>
          </a:prstGeom>
        </p:spPr>
      </p:pic>
    </p:spTree>
    <p:extLst>
      <p:ext uri="{BB962C8B-B14F-4D97-AF65-F5344CB8AC3E}">
        <p14:creationId xmlns:p14="http://schemas.microsoft.com/office/powerpoint/2010/main" val="20134747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Analysis (F322 Case Study) </a:t>
            </a:r>
          </a:p>
        </p:txBody>
      </p:sp>
      <p:sp>
        <p:nvSpPr>
          <p:cNvPr id="4" name="TextBox 4"/>
          <p:cNvSpPr txBox="1"/>
          <p:nvPr/>
        </p:nvSpPr>
        <p:spPr>
          <a:xfrm>
            <a:off x="101600" y="813065"/>
            <a:ext cx="4812755" cy="480131"/>
          </a:xfrm>
          <a:prstGeom prst="rect">
            <a:avLst/>
          </a:prstGeom>
        </p:spPr>
        <p:txBody>
          <a:bodyPr wrap="square" lIns="0" tIns="0" rIns="0" bIns="0" rtlCol="0" anchor="t">
            <a:spAutoFit/>
          </a:bodyPr>
          <a:lstStyle/>
          <a:p>
            <a:pPr algn="just"/>
            <a:r>
              <a:rPr lang="en-US" sz="1040" b="1" dirty="0">
                <a:solidFill>
                  <a:schemeClr val="tx2">
                    <a:lumMod val="50000"/>
                  </a:schemeClr>
                </a:solidFill>
                <a:latin typeface="Montserrat Semi-Bold" panose="020B0604020202020204" charset="0"/>
              </a:rPr>
              <a:t>No! </a:t>
            </a:r>
            <a:r>
              <a:rPr lang="en-US" sz="1040" dirty="0">
                <a:solidFill>
                  <a:schemeClr val="tx2">
                    <a:lumMod val="50000"/>
                  </a:schemeClr>
                </a:solidFill>
                <a:latin typeface="Montserrat Semi-Bold" panose="020B0604020202020204" charset="0"/>
              </a:rPr>
              <a:t>A subsequent re-disclosure, though required per the form, does not change the disclosure at BAD and who is responsible for its payment. (B(5)(b))</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1216DA02-7B38-40DE-BFE3-E7448C46E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 y="1493329"/>
            <a:ext cx="4914355" cy="315646"/>
          </a:xfrm>
          <a:prstGeom prst="rect">
            <a:avLst/>
          </a:prstGeom>
        </p:spPr>
      </p:pic>
    </p:spTree>
    <p:extLst>
      <p:ext uri="{BB962C8B-B14F-4D97-AF65-F5344CB8AC3E}">
        <p14:creationId xmlns:p14="http://schemas.microsoft.com/office/powerpoint/2010/main" val="17786401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Thoughts (F322 Case Study) </a:t>
            </a:r>
          </a:p>
        </p:txBody>
      </p:sp>
      <p:sp>
        <p:nvSpPr>
          <p:cNvPr id="4" name="TextBox 4"/>
          <p:cNvSpPr txBox="1"/>
          <p:nvPr/>
        </p:nvSpPr>
        <p:spPr>
          <a:xfrm>
            <a:off x="101599" y="646374"/>
            <a:ext cx="4750129" cy="2215991"/>
          </a:xfrm>
          <a:prstGeom prst="rect">
            <a:avLst/>
          </a:prstGeom>
        </p:spPr>
        <p:txBody>
          <a:bodyPr wrap="square" lIns="0" tIns="0" rIns="0" bIns="0" rtlCol="0" anchor="t">
            <a:spAutoFit/>
          </a:bodyPr>
          <a:lstStyle/>
          <a:p>
            <a:r>
              <a:rPr lang="en-US" sz="900" dirty="0">
                <a:solidFill>
                  <a:schemeClr val="tx2">
                    <a:lumMod val="50000"/>
                  </a:schemeClr>
                </a:solidFill>
                <a:latin typeface="Montserrat Semi-Bold" panose="020B0604020202020204" charset="0"/>
              </a:rPr>
              <a:t>We strive for open communication regarding fees, costs, expenses, and timing. If you notice another agent making a mistake or failing to disclose, we recommend speaking up in advance! Even if this would save your client money, avoid a last-minute blowup and get it right up front.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Note – If the Seller never would have agreed to pay the initiation fee when negotiating, sometimes the Listing Agent ends up paying it!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Or use a </a:t>
            </a:r>
            <a:r>
              <a:rPr lang="en-US" sz="900" dirty="0" err="1">
                <a:solidFill>
                  <a:schemeClr val="tx2">
                    <a:lumMod val="50000"/>
                  </a:schemeClr>
                </a:solidFill>
                <a:latin typeface="Montserrat Semi-Bold" panose="020B0604020202020204" charset="0"/>
              </a:rPr>
              <a:t>stip</a:t>
            </a:r>
            <a:r>
              <a:rPr lang="en-US" sz="900" dirty="0">
                <a:solidFill>
                  <a:schemeClr val="tx2">
                    <a:lumMod val="50000"/>
                  </a:schemeClr>
                </a:solidFill>
                <a:latin typeface="Montserrat Semi-Bold" panose="020B0604020202020204" charset="0"/>
              </a:rPr>
              <a:t>! </a:t>
            </a:r>
          </a:p>
          <a:p>
            <a:r>
              <a:rPr lang="en-US" sz="900" i="1" dirty="0">
                <a:solidFill>
                  <a:schemeClr val="tx2">
                    <a:lumMod val="50000"/>
                  </a:schemeClr>
                </a:solidFill>
                <a:latin typeface="Montserrat Semi-Bold" panose="020B0604020202020204" charset="0"/>
              </a:rPr>
              <a:t>“Due to difficulty defining the exact costs of the HOA, Buyer shall pay and reimburse Seller for any and all HOA costs at Closing, including undisclosed fees, Closing Letters, move-in fees and Special Assessments.”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        Or even better… add a </a:t>
            </a:r>
            <a:r>
              <a:rPr lang="en-US" sz="900" dirty="0" err="1">
                <a:solidFill>
                  <a:schemeClr val="tx2">
                    <a:lumMod val="50000"/>
                  </a:schemeClr>
                </a:solidFill>
                <a:latin typeface="Montserrat Semi-Bold" panose="020B0604020202020204" charset="0"/>
              </a:rPr>
              <a:t>stip</a:t>
            </a:r>
            <a:r>
              <a:rPr lang="en-US" sz="900" dirty="0">
                <a:solidFill>
                  <a:schemeClr val="tx2">
                    <a:lumMod val="50000"/>
                  </a:schemeClr>
                </a:solidFill>
                <a:latin typeface="Montserrat Semi-Bold" panose="020B0604020202020204" charset="0"/>
              </a:rPr>
              <a:t> or put a very large amount in 3(C). </a:t>
            </a:r>
          </a:p>
          <a:p>
            <a:endParaRPr lang="en-US" sz="900" i="1" dirty="0">
              <a:solidFill>
                <a:schemeClr val="tx2">
                  <a:lumMod val="50000"/>
                </a:schemeClr>
              </a:solidFill>
              <a:latin typeface="Montserrat Semi-Bold" panose="020B0604020202020204" charset="0"/>
            </a:endParaRPr>
          </a:p>
          <a:p>
            <a:r>
              <a:rPr lang="en-US" sz="900" i="1" dirty="0">
                <a:solidFill>
                  <a:schemeClr val="tx2">
                    <a:lumMod val="50000"/>
                  </a:schemeClr>
                </a:solidFill>
                <a:latin typeface="Montserrat Semi-Bold" panose="020B0604020202020204" charset="0"/>
              </a:rPr>
              <a:t> </a:t>
            </a:r>
            <a:endParaRPr lang="en-US" sz="900"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6129651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2022 GAR Contract Changes</a:t>
            </a:r>
          </a:p>
        </p:txBody>
      </p:sp>
      <p:sp>
        <p:nvSpPr>
          <p:cNvPr id="4" name="TextBox 4"/>
          <p:cNvSpPr txBox="1"/>
          <p:nvPr/>
        </p:nvSpPr>
        <p:spPr>
          <a:xfrm>
            <a:off x="101599" y="1047750"/>
            <a:ext cx="4750129" cy="192360"/>
          </a:xfrm>
          <a:prstGeom prst="rect">
            <a:avLst/>
          </a:prstGeom>
        </p:spPr>
        <p:txBody>
          <a:bodyPr wrap="square" lIns="0" tIns="0" rIns="0" bIns="0" rtlCol="0" anchor="t">
            <a:spAutoFit/>
          </a:bodyPr>
          <a:lstStyle/>
          <a:p>
            <a:pPr algn="ctr">
              <a:lnSpc>
                <a:spcPts val="1461"/>
              </a:lnSpc>
            </a:pPr>
            <a:r>
              <a:rPr lang="en-US" sz="1400" dirty="0">
                <a:solidFill>
                  <a:srgbClr val="243746"/>
                </a:solidFill>
                <a:latin typeface="Montserrat Semi-Bold"/>
              </a:rPr>
              <a:t>Questions?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8535859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2022 GAR Contract Changes</a:t>
            </a:r>
          </a:p>
        </p:txBody>
      </p:sp>
      <p:sp>
        <p:nvSpPr>
          <p:cNvPr id="4" name="TextBox 4"/>
          <p:cNvSpPr txBox="1"/>
          <p:nvPr/>
        </p:nvSpPr>
        <p:spPr>
          <a:xfrm>
            <a:off x="102026" y="1221129"/>
            <a:ext cx="4750129" cy="207621"/>
          </a:xfrm>
          <a:prstGeom prst="rect">
            <a:avLst/>
          </a:prstGeom>
        </p:spPr>
        <p:txBody>
          <a:bodyPr wrap="square" lIns="0" tIns="0" rIns="0" bIns="0" rtlCol="0" anchor="t">
            <a:spAutoFit/>
          </a:bodyPr>
          <a:lstStyle/>
          <a:p>
            <a:pPr algn="ctr">
              <a:lnSpc>
                <a:spcPts val="1461"/>
              </a:lnSpc>
            </a:pPr>
            <a:r>
              <a:rPr lang="en-US" sz="2000" dirty="0">
                <a:solidFill>
                  <a:srgbClr val="243746"/>
                </a:solidFill>
                <a:latin typeface="Montserrat Semi-Bold"/>
              </a:rPr>
              <a:t>The End!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29772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530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Special Circumstances – F101: Case Study </a:t>
            </a:r>
          </a:p>
        </p:txBody>
      </p:sp>
      <p:sp>
        <p:nvSpPr>
          <p:cNvPr id="4" name="TextBox 4"/>
          <p:cNvSpPr txBox="1"/>
          <p:nvPr/>
        </p:nvSpPr>
        <p:spPr>
          <a:xfrm>
            <a:off x="242376" y="611454"/>
            <a:ext cx="4572000" cy="2147126"/>
          </a:xfrm>
          <a:prstGeom prst="rect">
            <a:avLst/>
          </a:prstGeom>
        </p:spPr>
        <p:txBody>
          <a:bodyPr wrap="square" lIns="0" tIns="0" rIns="0" bIns="0" rtlCol="0" anchor="t">
            <a:spAutoFit/>
          </a:bodyPr>
          <a:lstStyle/>
          <a:p>
            <a:r>
              <a:rPr lang="en-US" sz="800" dirty="0">
                <a:solidFill>
                  <a:schemeClr val="tx2">
                    <a:lumMod val="50000"/>
                  </a:schemeClr>
                </a:solidFill>
                <a:latin typeface="Montserrat Semi-Bold" panose="020B0604020202020204" charset="0"/>
              </a:rPr>
              <a:t>At the Listing Appointment, the prospective client gave the Agent a tour of the home. The Agent noticed that some of the house was unfurnished, but it seemed normal given the intent to sell. </a:t>
            </a:r>
          </a:p>
          <a:p>
            <a:endParaRPr lang="en-US" sz="800" dirty="0">
              <a:solidFill>
                <a:schemeClr val="tx2">
                  <a:lumMod val="50000"/>
                </a:schemeClr>
              </a:solidFill>
              <a:latin typeface="Montserrat Semi-Bold" panose="020B0604020202020204" charset="0"/>
            </a:endParaRPr>
          </a:p>
          <a:p>
            <a:r>
              <a:rPr lang="en-US" sz="800" dirty="0">
                <a:solidFill>
                  <a:schemeClr val="tx2">
                    <a:lumMod val="50000"/>
                  </a:schemeClr>
                </a:solidFill>
                <a:latin typeface="Montserrat Semi-Bold" panose="020B0604020202020204" charset="0"/>
              </a:rPr>
              <a:t>While touring the bedroom, she further noticed that it was only half-filled… the Agent felt this was odd and was concerned that the spouse had moved out, but never followed up on it. Importantly she had checked the deed and the client was the only one listed. </a:t>
            </a:r>
          </a:p>
          <a:p>
            <a:endParaRPr lang="en-US" sz="800" dirty="0">
              <a:solidFill>
                <a:schemeClr val="tx2">
                  <a:lumMod val="50000"/>
                </a:schemeClr>
              </a:solidFill>
              <a:latin typeface="Montserrat Semi-Bold" panose="020B0604020202020204" charset="0"/>
            </a:endParaRPr>
          </a:p>
          <a:p>
            <a:r>
              <a:rPr lang="en-US" sz="800" dirty="0">
                <a:solidFill>
                  <a:schemeClr val="tx2">
                    <a:lumMod val="50000"/>
                  </a:schemeClr>
                </a:solidFill>
                <a:latin typeface="Montserrat Semi-Bold" panose="020B0604020202020204" charset="0"/>
              </a:rPr>
              <a:t>The Listing Agreement was signed, pictures were scheduled, and the property was marketed for sale a short time later. </a:t>
            </a:r>
          </a:p>
          <a:p>
            <a:endParaRPr lang="en-US" sz="800" dirty="0">
              <a:solidFill>
                <a:schemeClr val="tx2">
                  <a:lumMod val="50000"/>
                </a:schemeClr>
              </a:solidFill>
              <a:latin typeface="Montserrat Semi-Bold" panose="020B0604020202020204" charset="0"/>
            </a:endParaRPr>
          </a:p>
          <a:p>
            <a:r>
              <a:rPr lang="en-US" sz="800" dirty="0">
                <a:solidFill>
                  <a:schemeClr val="tx2">
                    <a:lumMod val="50000"/>
                  </a:schemeClr>
                </a:solidFill>
                <a:latin typeface="Montserrat Semi-Bold" panose="020B0604020202020204" charset="0"/>
              </a:rPr>
              <a:t>Two weeks into a binding agreement being signed, the Closing Attorney called the Agent and asked, “Can you tell me about the divorce and how that is being handled?” Dreading this very call, the Agent called her client and reality set in – the property was not going to close on time, if at all.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5305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Issues (F101 Case Study)</a:t>
            </a:r>
          </a:p>
        </p:txBody>
      </p:sp>
      <p:sp>
        <p:nvSpPr>
          <p:cNvPr id="4" name="TextBox 4"/>
          <p:cNvSpPr txBox="1"/>
          <p:nvPr/>
        </p:nvSpPr>
        <p:spPr>
          <a:xfrm>
            <a:off x="101599" y="819150"/>
            <a:ext cx="4812754" cy="1131079"/>
          </a:xfrm>
          <a:prstGeom prst="rect">
            <a:avLst/>
          </a:prstGeom>
        </p:spPr>
        <p:txBody>
          <a:bodyPr wrap="square" lIns="0" tIns="0" rIns="0" bIns="0" rtlCol="0" anchor="t">
            <a:spAutoFit/>
          </a:bodyPr>
          <a:lstStyle/>
          <a:p>
            <a:pPr marL="228603" indent="-228603">
              <a:buAutoNum type="arabicPeriod"/>
            </a:pPr>
            <a:r>
              <a:rPr lang="en-US" sz="1050" dirty="0">
                <a:solidFill>
                  <a:schemeClr val="tx2">
                    <a:lumMod val="50000"/>
                  </a:schemeClr>
                </a:solidFill>
                <a:latin typeface="Montserrat Semi-Bold" panose="020B0604020202020204" charset="0"/>
              </a:rPr>
              <a:t>Seller has filed for a divorce;</a:t>
            </a:r>
          </a:p>
          <a:p>
            <a:pPr marL="228603" indent="-228603">
              <a:buAutoNum type="arabicPeriod"/>
            </a:pPr>
            <a:endParaRPr lang="en-US" sz="1050" dirty="0">
              <a:solidFill>
                <a:schemeClr val="tx2">
                  <a:lumMod val="50000"/>
                </a:schemeClr>
              </a:solidFill>
              <a:latin typeface="Montserrat Semi-Bold" panose="020B0604020202020204" charset="0"/>
            </a:endParaRPr>
          </a:p>
          <a:p>
            <a:pPr marL="228603" indent="-228603">
              <a:buAutoNum type="arabicPeriod"/>
            </a:pPr>
            <a:r>
              <a:rPr lang="en-US" sz="1050" dirty="0">
                <a:solidFill>
                  <a:schemeClr val="tx2">
                    <a:lumMod val="50000"/>
                  </a:schemeClr>
                </a:solidFill>
                <a:latin typeface="Montserrat Semi-Bold" panose="020B0604020202020204" charset="0"/>
              </a:rPr>
              <a:t>Seller did not disclose the divorce; </a:t>
            </a:r>
          </a:p>
          <a:p>
            <a:pPr marL="228603" indent="-228603">
              <a:buAutoNum type="arabicPeriod"/>
            </a:pPr>
            <a:endParaRPr lang="en-US" sz="1050" dirty="0">
              <a:solidFill>
                <a:schemeClr val="tx2">
                  <a:lumMod val="50000"/>
                </a:schemeClr>
              </a:solidFill>
              <a:latin typeface="Montserrat Semi-Bold" panose="020B0604020202020204" charset="0"/>
            </a:endParaRPr>
          </a:p>
          <a:p>
            <a:pPr marL="228603" indent="-228603">
              <a:buAutoNum type="arabicPeriod"/>
            </a:pPr>
            <a:r>
              <a:rPr lang="en-US" sz="1050" dirty="0">
                <a:solidFill>
                  <a:schemeClr val="tx2">
                    <a:lumMod val="50000"/>
                  </a:schemeClr>
                </a:solidFill>
                <a:latin typeface="Montserrat Semi-Bold" panose="020B0604020202020204" charset="0"/>
              </a:rPr>
              <a:t>Will Seller’s spouse approve the sale?  Does that matter? </a:t>
            </a:r>
          </a:p>
          <a:p>
            <a:pPr marL="228603" indent="-228603">
              <a:buAutoNum type="arabicPeriod"/>
            </a:pPr>
            <a:endParaRPr lang="en-US" sz="1050" dirty="0">
              <a:solidFill>
                <a:schemeClr val="tx2">
                  <a:lumMod val="50000"/>
                </a:schemeClr>
              </a:solidFill>
              <a:latin typeface="Montserrat Semi-Bold" panose="020B0604020202020204" charset="0"/>
            </a:endParaRPr>
          </a:p>
          <a:p>
            <a:pPr marL="228603" indent="-228603">
              <a:buAutoNum type="arabicPeriod"/>
            </a:pPr>
            <a:r>
              <a:rPr lang="en-US" sz="1050" dirty="0">
                <a:solidFill>
                  <a:schemeClr val="tx2">
                    <a:lumMod val="50000"/>
                  </a:schemeClr>
                </a:solidFill>
                <a:latin typeface="Montserrat Semi-Bold" panose="020B0604020202020204" charset="0"/>
              </a:rPr>
              <a:t>Spouse is not on the title to the property.</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6771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Analysis (F101 Case Study)</a:t>
            </a:r>
          </a:p>
        </p:txBody>
      </p:sp>
      <p:sp>
        <p:nvSpPr>
          <p:cNvPr id="4" name="TextBox 4"/>
          <p:cNvSpPr txBox="1"/>
          <p:nvPr/>
        </p:nvSpPr>
        <p:spPr>
          <a:xfrm>
            <a:off x="254000" y="819150"/>
            <a:ext cx="4419600" cy="1631601"/>
          </a:xfrm>
          <a:prstGeom prst="rect">
            <a:avLst/>
          </a:prstGeom>
        </p:spPr>
        <p:txBody>
          <a:bodyPr wrap="square" lIns="0" tIns="0" rIns="0" bIns="0" rtlCol="0" anchor="t">
            <a:spAutoFit/>
          </a:bodyPr>
          <a:lstStyle/>
          <a:p>
            <a:pPr marL="228603" indent="-228603">
              <a:buAutoNum type="arabicPeriod"/>
            </a:pPr>
            <a:r>
              <a:rPr lang="en-US" sz="1050" dirty="0">
                <a:solidFill>
                  <a:schemeClr val="tx2">
                    <a:lumMod val="50000"/>
                  </a:schemeClr>
                </a:solidFill>
                <a:latin typeface="Montserrat Semi-Bold" panose="020B0604020202020204" charset="0"/>
              </a:rPr>
              <a:t>F101 A(7)(b)(2) Seller has filed for Divorce: </a:t>
            </a:r>
            <a:r>
              <a:rPr lang="en-US" sz="1050" i="1" dirty="0">
                <a:solidFill>
                  <a:schemeClr val="tx2">
                    <a:lumMod val="50000"/>
                  </a:schemeClr>
                </a:solidFill>
                <a:latin typeface="Montserrat Semi-Bold" panose="020B0604020202020204" charset="0"/>
              </a:rPr>
              <a:t>“Any purchase and sale agreement… will need to be conditioned upon the approval of the court having jurisdiction over the divorce” </a:t>
            </a:r>
          </a:p>
          <a:p>
            <a:endParaRPr lang="en-US" sz="1050" i="1"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2. Georgia is an "equitable distribution state" which means that all marital </a:t>
            </a:r>
            <a:r>
              <a:rPr lang="en-US" sz="1050" b="1" dirty="0">
                <a:solidFill>
                  <a:schemeClr val="tx2">
                    <a:lumMod val="50000"/>
                  </a:schemeClr>
                </a:solidFill>
                <a:latin typeface="Montserrat Semi-Bold" panose="020B0604020202020204" charset="0"/>
              </a:rPr>
              <a:t>property</a:t>
            </a:r>
            <a:r>
              <a:rPr lang="en-US" sz="1050" dirty="0">
                <a:solidFill>
                  <a:schemeClr val="tx2">
                    <a:lumMod val="50000"/>
                  </a:schemeClr>
                </a:solidFill>
                <a:latin typeface="Montserrat Semi-Bold" panose="020B0604020202020204" charset="0"/>
              </a:rPr>
              <a:t> acquired during the </a:t>
            </a:r>
            <a:r>
              <a:rPr lang="en-US" sz="1050" b="1" dirty="0">
                <a:solidFill>
                  <a:schemeClr val="tx2">
                    <a:lumMod val="50000"/>
                  </a:schemeClr>
                </a:solidFill>
                <a:latin typeface="Montserrat Semi-Bold" panose="020B0604020202020204" charset="0"/>
              </a:rPr>
              <a:t>marriage</a:t>
            </a:r>
            <a:r>
              <a:rPr lang="en-US" sz="1050" dirty="0">
                <a:solidFill>
                  <a:schemeClr val="tx2">
                    <a:lumMod val="50000"/>
                  </a:schemeClr>
                </a:solidFill>
                <a:latin typeface="Montserrat Semi-Bold" panose="020B0604020202020204" charset="0"/>
              </a:rPr>
              <a:t> is </a:t>
            </a:r>
            <a:r>
              <a:rPr lang="en-US" sz="1050" i="1" u="sng" dirty="0">
                <a:solidFill>
                  <a:schemeClr val="tx2">
                    <a:lumMod val="50000"/>
                  </a:schemeClr>
                </a:solidFill>
                <a:latin typeface="Montserrat Semi-Bold" panose="020B0604020202020204" charset="0"/>
              </a:rPr>
              <a:t>subject to division</a:t>
            </a:r>
            <a:r>
              <a:rPr lang="en-US" sz="1050" dirty="0">
                <a:solidFill>
                  <a:schemeClr val="tx2">
                    <a:lumMod val="50000"/>
                  </a:schemeClr>
                </a:solidFill>
                <a:latin typeface="Montserrat Semi-Bold" panose="020B0604020202020204" charset="0"/>
              </a:rPr>
              <a:t>. </a:t>
            </a:r>
            <a:r>
              <a:rPr lang="en-US" sz="1050" b="1" dirty="0">
                <a:solidFill>
                  <a:schemeClr val="tx2">
                    <a:lumMod val="50000"/>
                  </a:schemeClr>
                </a:solidFill>
                <a:latin typeface="Montserrat Semi-Bold" panose="020B0604020202020204" charset="0"/>
              </a:rPr>
              <a:t>Property</a:t>
            </a:r>
            <a:r>
              <a:rPr lang="en-US" sz="1050" dirty="0">
                <a:solidFill>
                  <a:schemeClr val="tx2">
                    <a:lumMod val="50000"/>
                  </a:schemeClr>
                </a:solidFill>
                <a:latin typeface="Montserrat Semi-Bold" panose="020B0604020202020204" charset="0"/>
              </a:rPr>
              <a:t> brought into the </a:t>
            </a:r>
            <a:r>
              <a:rPr lang="en-US" sz="1050" b="1" dirty="0">
                <a:solidFill>
                  <a:schemeClr val="tx2">
                    <a:lumMod val="50000"/>
                  </a:schemeClr>
                </a:solidFill>
                <a:latin typeface="Montserrat Semi-Bold" panose="020B0604020202020204" charset="0"/>
              </a:rPr>
              <a:t>marriage</a:t>
            </a:r>
            <a:r>
              <a:rPr lang="en-US" sz="1050" dirty="0">
                <a:solidFill>
                  <a:schemeClr val="tx2">
                    <a:lumMod val="50000"/>
                  </a:schemeClr>
                </a:solidFill>
                <a:latin typeface="Montserrat Semi-Bold" panose="020B0604020202020204" charset="0"/>
              </a:rPr>
              <a:t> is not subject to division in a </a:t>
            </a:r>
            <a:r>
              <a:rPr lang="en-US" sz="1050" b="1" dirty="0">
                <a:solidFill>
                  <a:schemeClr val="tx2">
                    <a:lumMod val="50000"/>
                  </a:schemeClr>
                </a:solidFill>
                <a:latin typeface="Montserrat Semi-Bold" panose="020B0604020202020204" charset="0"/>
              </a:rPr>
              <a:t>divorce</a:t>
            </a:r>
            <a:r>
              <a:rPr lang="en-US" sz="1050" dirty="0">
                <a:solidFill>
                  <a:schemeClr val="tx2">
                    <a:lumMod val="50000"/>
                  </a:schemeClr>
                </a:solidFill>
                <a:latin typeface="Montserrat Semi-Bold" panose="020B0604020202020204" charset="0"/>
              </a:rPr>
              <a:t>. ... Gifts from one spouse to another are marital </a:t>
            </a:r>
            <a:r>
              <a:rPr lang="en-US" sz="1050" b="1" dirty="0">
                <a:solidFill>
                  <a:schemeClr val="tx2">
                    <a:lumMod val="50000"/>
                  </a:schemeClr>
                </a:solidFill>
                <a:latin typeface="Montserrat Semi-Bold" panose="020B0604020202020204" charset="0"/>
              </a:rPr>
              <a:t>property</a:t>
            </a:r>
            <a:r>
              <a:rPr lang="en-US" sz="1050" dirty="0">
                <a:solidFill>
                  <a:schemeClr val="tx2">
                    <a:lumMod val="50000"/>
                  </a:schemeClr>
                </a:solidFill>
                <a:latin typeface="Montserrat Semi-Bold" panose="020B0604020202020204" charset="0"/>
              </a:rPr>
              <a:t> if they were purchased with marital funds.</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80569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750128" cy="256480"/>
          </a:xfrm>
          <a:prstGeom prst="rect">
            <a:avLst/>
          </a:prstGeom>
        </p:spPr>
        <p:txBody>
          <a:bodyPr wrap="square" lIns="0" tIns="0" rIns="0" bIns="0" rtlCol="0" anchor="t">
            <a:spAutoFit/>
          </a:bodyPr>
          <a:lstStyle/>
          <a:p>
            <a:pPr>
              <a:lnSpc>
                <a:spcPts val="1969"/>
              </a:lnSpc>
            </a:pPr>
            <a:r>
              <a:rPr lang="en-US" sz="1800" spc="180" dirty="0">
                <a:solidFill>
                  <a:srgbClr val="926A52"/>
                </a:solidFill>
                <a:latin typeface="Montserrat Extra-Bold Bold"/>
              </a:rPr>
              <a:t>Conclusion (F101 Case Study)</a:t>
            </a:r>
            <a:endParaRPr lang="en-US" sz="1790" spc="180" dirty="0">
              <a:solidFill>
                <a:srgbClr val="926A52"/>
              </a:solidFill>
              <a:latin typeface="Montserrat Extra-Bold Bold"/>
            </a:endParaRPr>
          </a:p>
        </p:txBody>
      </p:sp>
      <p:sp>
        <p:nvSpPr>
          <p:cNvPr id="4" name="TextBox 4"/>
          <p:cNvSpPr txBox="1"/>
          <p:nvPr/>
        </p:nvSpPr>
        <p:spPr>
          <a:xfrm>
            <a:off x="50635" y="853588"/>
            <a:ext cx="4978729" cy="1108380"/>
          </a:xfrm>
          <a:prstGeom prst="rect">
            <a:avLst/>
          </a:prstGeom>
        </p:spPr>
        <p:txBody>
          <a:bodyPr wrap="square" lIns="0" tIns="0" rIns="0" bIns="0" rtlCol="0" anchor="t">
            <a:spAutoFit/>
          </a:bodyPr>
          <a:lstStyle/>
          <a:p>
            <a:pPr marL="342904" indent="-342904">
              <a:buAutoNum type="arabicPeriod"/>
            </a:pPr>
            <a:r>
              <a:rPr lang="en-US" sz="1000" dirty="0">
                <a:solidFill>
                  <a:schemeClr val="tx2">
                    <a:lumMod val="50000"/>
                  </a:schemeClr>
                </a:solidFill>
                <a:latin typeface="Montserrat Semi-Bold" panose="020B0604020202020204" charset="0"/>
              </a:rPr>
              <a:t>Seller cannot convey clear title by closing;</a:t>
            </a:r>
          </a:p>
          <a:p>
            <a:pPr marL="342904" indent="-342904">
              <a:buAutoNum type="arabicPeriod"/>
            </a:pPr>
            <a:endParaRPr lang="en-US" sz="1000" dirty="0">
              <a:solidFill>
                <a:schemeClr val="tx2">
                  <a:lumMod val="50000"/>
                </a:schemeClr>
              </a:solidFill>
              <a:latin typeface="Montserrat Semi-Bold" panose="020B0604020202020204" charset="0"/>
            </a:endParaRPr>
          </a:p>
          <a:p>
            <a:pPr marL="342904" indent="-342904">
              <a:buAutoNum type="arabicPeriod"/>
            </a:pPr>
            <a:r>
              <a:rPr lang="en-US" sz="1000" dirty="0">
                <a:solidFill>
                  <a:schemeClr val="tx2">
                    <a:lumMod val="50000"/>
                  </a:schemeClr>
                </a:solidFill>
                <a:latin typeface="Montserrat Semi-Bold" panose="020B0604020202020204" charset="0"/>
              </a:rPr>
              <a:t>Must delay closing or allow contract to terminate; </a:t>
            </a:r>
          </a:p>
          <a:p>
            <a:pPr marL="342904" indent="-342904">
              <a:buAutoNum type="arabicPeriod"/>
            </a:pPr>
            <a:endParaRPr lang="en-US" sz="1000" dirty="0">
              <a:solidFill>
                <a:schemeClr val="tx2">
                  <a:lumMod val="50000"/>
                </a:schemeClr>
              </a:solidFill>
              <a:latin typeface="Montserrat Semi-Bold" panose="020B0604020202020204" charset="0"/>
            </a:endParaRPr>
          </a:p>
          <a:p>
            <a:pPr marL="342904" indent="-342904">
              <a:buAutoNum type="arabicPeriod"/>
            </a:pPr>
            <a:r>
              <a:rPr lang="en-US" sz="1000" dirty="0">
                <a:solidFill>
                  <a:schemeClr val="tx2">
                    <a:lumMod val="50000"/>
                  </a:schemeClr>
                </a:solidFill>
                <a:latin typeface="Montserrat Semi-Bold" panose="020B0604020202020204" charset="0"/>
              </a:rPr>
              <a:t>Buyer receives Earnest Money and Broker Remedies are not available! </a:t>
            </a:r>
          </a:p>
          <a:p>
            <a:endParaRPr lang="en-US" sz="1050" dirty="0">
              <a:solidFill>
                <a:schemeClr val="tx2">
                  <a:lumMod val="50000"/>
                </a:schemeClr>
              </a:solidFill>
              <a:latin typeface="Montserrat Semi-Bold" panose="020B0604020202020204" charset="0"/>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72390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750128" cy="256480"/>
          </a:xfrm>
          <a:prstGeom prst="rect">
            <a:avLst/>
          </a:prstGeom>
        </p:spPr>
        <p:txBody>
          <a:bodyPr wrap="square" lIns="0" tIns="0" rIns="0" bIns="0" rtlCol="0" anchor="t">
            <a:spAutoFit/>
          </a:bodyPr>
          <a:lstStyle/>
          <a:p>
            <a:pPr>
              <a:lnSpc>
                <a:spcPts val="1969"/>
              </a:lnSpc>
            </a:pPr>
            <a:r>
              <a:rPr lang="en-US" sz="1800" spc="180" dirty="0">
                <a:solidFill>
                  <a:srgbClr val="926A52"/>
                </a:solidFill>
                <a:latin typeface="Montserrat Extra-Bold Bold"/>
              </a:rPr>
              <a:t>Conclusion (F101 Case Study)</a:t>
            </a:r>
            <a:endParaRPr lang="en-US" sz="1790" spc="180" dirty="0">
              <a:solidFill>
                <a:srgbClr val="926A52"/>
              </a:solidFill>
              <a:latin typeface="Montserrat Extra-Bold Bold"/>
            </a:endParaRPr>
          </a:p>
        </p:txBody>
      </p:sp>
      <p:sp>
        <p:nvSpPr>
          <p:cNvPr id="4" name="TextBox 4"/>
          <p:cNvSpPr txBox="1"/>
          <p:nvPr/>
        </p:nvSpPr>
        <p:spPr>
          <a:xfrm>
            <a:off x="50635" y="468707"/>
            <a:ext cx="4978729" cy="2031710"/>
          </a:xfrm>
          <a:prstGeom prst="rect">
            <a:avLst/>
          </a:prstGeom>
        </p:spPr>
        <p:txBody>
          <a:bodyPr wrap="square" lIns="0" tIns="0" rIns="0" bIns="0" rtlCol="0" anchor="t">
            <a:spAutoFit/>
          </a:bodyPr>
          <a:lstStyle/>
          <a:p>
            <a:endParaRPr lang="en-US" sz="1050" dirty="0">
              <a:solidFill>
                <a:schemeClr val="tx2">
                  <a:lumMod val="50000"/>
                </a:schemeClr>
              </a:solidFill>
              <a:latin typeface="Montserrat Semi-Bold" panose="020B0604020202020204" charset="0"/>
            </a:endParaRPr>
          </a:p>
          <a:p>
            <a:pPr algn="ctr"/>
            <a:r>
              <a:rPr lang="en-US" sz="1000" b="1" dirty="0">
                <a:solidFill>
                  <a:schemeClr val="tx2">
                    <a:lumMod val="50000"/>
                  </a:schemeClr>
                </a:solidFill>
                <a:latin typeface="Montserrat Semi-Bold" panose="020B0604020202020204" charset="0"/>
              </a:rPr>
              <a:t>Stop and ask the tough questions! </a:t>
            </a:r>
          </a:p>
          <a:p>
            <a:pPr algn="ctr"/>
            <a:endParaRPr lang="en-US" sz="1000" b="1" dirty="0">
              <a:solidFill>
                <a:schemeClr val="tx2">
                  <a:lumMod val="50000"/>
                </a:schemeClr>
              </a:solidFill>
              <a:latin typeface="Montserrat Semi-Bold" panose="020B0604020202020204" charset="0"/>
            </a:endParaRPr>
          </a:p>
          <a:p>
            <a:pPr marL="171452" indent="-171452" algn="just">
              <a:buFontTx/>
              <a:buChar char="-"/>
            </a:pPr>
            <a:r>
              <a:rPr lang="en-US" sz="1000" dirty="0">
                <a:solidFill>
                  <a:schemeClr val="tx2">
                    <a:lumMod val="50000"/>
                  </a:schemeClr>
                </a:solidFill>
                <a:latin typeface="Montserrat Semi-Bold" panose="020B0604020202020204" charset="0"/>
              </a:rPr>
              <a:t>Divorce, bankruptcy, delinquency on mortgage, liens or short sale </a:t>
            </a:r>
          </a:p>
          <a:p>
            <a:pPr algn="just"/>
            <a:endParaRPr lang="en-US" sz="1000" dirty="0">
              <a:solidFill>
                <a:schemeClr val="tx2">
                  <a:lumMod val="50000"/>
                </a:schemeClr>
              </a:solidFill>
              <a:latin typeface="Montserrat Semi-Bold" panose="020B0604020202020204" charset="0"/>
            </a:endParaRPr>
          </a:p>
          <a:p>
            <a:pPr marL="171452" indent="-171452" algn="just">
              <a:buFontTx/>
              <a:buChar char="-"/>
            </a:pPr>
            <a:r>
              <a:rPr lang="en-US" sz="1000" dirty="0">
                <a:ln w="0"/>
                <a:solidFill>
                  <a:schemeClr val="tx2">
                    <a:lumMod val="50000"/>
                  </a:schemeClr>
                </a:solidFill>
                <a:effectLst>
                  <a:outerShdw blurRad="38100" dist="19050" dir="2700000" algn="tl" rotWithShape="0">
                    <a:schemeClr val="dk1">
                      <a:alpha val="40000"/>
                    </a:schemeClr>
                  </a:outerShdw>
                </a:effectLst>
                <a:latin typeface="Montserrat Semi-Bold" panose="020B0604020202020204" charset="0"/>
              </a:rPr>
              <a:t>Don’t be afraid to turn down a listing! </a:t>
            </a:r>
            <a:r>
              <a:rPr lang="en-US" sz="1000" dirty="0">
                <a:solidFill>
                  <a:schemeClr val="tx2">
                    <a:lumMod val="50000"/>
                  </a:schemeClr>
                </a:solidFill>
                <a:latin typeface="Montserrat Semi-Bold" panose="020B0604020202020204" charset="0"/>
              </a:rPr>
              <a:t>In this case study, the broker spent hundreds of dollars listing the property, several months marketing and coordinating showings, and ultimately lost the closing with no recourse.</a:t>
            </a:r>
          </a:p>
          <a:p>
            <a:pPr marL="171452" indent="-171452" algn="just">
              <a:buFontTx/>
              <a:buChar char="-"/>
            </a:pPr>
            <a:endParaRPr lang="en-US" sz="1000" dirty="0">
              <a:solidFill>
                <a:schemeClr val="tx2">
                  <a:lumMod val="50000"/>
                </a:schemeClr>
              </a:solidFill>
              <a:latin typeface="Montserrat Semi-Bold" panose="020B0604020202020204" charset="0"/>
            </a:endParaRPr>
          </a:p>
          <a:p>
            <a:pPr marL="171452" indent="-171452" algn="just">
              <a:buFontTx/>
              <a:buChar char="-"/>
            </a:pPr>
            <a:r>
              <a:rPr lang="en-US" sz="1000" dirty="0">
                <a:ln w="0"/>
                <a:solidFill>
                  <a:schemeClr val="tx2">
                    <a:lumMod val="50000"/>
                  </a:schemeClr>
                </a:solidFill>
                <a:effectLst>
                  <a:outerShdw blurRad="38100" dist="19050" dir="2700000" algn="tl" rotWithShape="0">
                    <a:schemeClr val="dk1">
                      <a:alpha val="40000"/>
                    </a:schemeClr>
                  </a:outerShdw>
                </a:effectLst>
                <a:latin typeface="Montserrat Semi-Bold" panose="020B0604020202020204" charset="0"/>
              </a:rPr>
              <a:t>Call an Attorney or specialist prior to accepting offers.  </a:t>
            </a:r>
            <a:r>
              <a:rPr lang="en-US" sz="1000" dirty="0">
                <a:solidFill>
                  <a:schemeClr val="tx2">
                    <a:lumMod val="50000"/>
                  </a:schemeClr>
                </a:solidFill>
                <a:latin typeface="Montserrat Semi-Bold" panose="020B0604020202020204" charset="0"/>
              </a:rPr>
              <a:t>Attempting to solve the issue while under contract with a buyer further complicates the process and increases the costs or concessions due to the timelines.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882994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4588" y="108685"/>
            <a:ext cx="4978400" cy="369332"/>
          </a:xfrm>
          <a:prstGeom prst="rect">
            <a:avLst/>
          </a:prstGeom>
        </p:spPr>
        <p:txBody>
          <a:bodyPr wrap="square" lIns="0" tIns="0" rIns="0" bIns="0" rtlCol="0" anchor="t">
            <a:spAutoFit/>
          </a:bodyPr>
          <a:lstStyle/>
          <a:p>
            <a:r>
              <a:rPr lang="en-US" sz="1200" spc="180" dirty="0">
                <a:solidFill>
                  <a:srgbClr val="926A52"/>
                </a:solidFill>
                <a:latin typeface="Montserrat Extra-Bold Bold"/>
              </a:rPr>
              <a:t>Exclusive Buyer Brokerage Engagement Agreement (F110)</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Graphical user interface, text, application, email&#10;&#10;Description automatically generated">
            <a:extLst>
              <a:ext uri="{FF2B5EF4-FFF2-40B4-BE49-F238E27FC236}">
                <a16:creationId xmlns:a16="http://schemas.microsoft.com/office/drawing/2014/main" id="{42A04663-E151-40E3-A10C-479424829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0" y="590550"/>
            <a:ext cx="4174926" cy="1905000"/>
          </a:xfrm>
          <a:prstGeom prst="rect">
            <a:avLst/>
          </a:prstGeom>
        </p:spPr>
      </p:pic>
    </p:spTree>
    <p:extLst>
      <p:ext uri="{BB962C8B-B14F-4D97-AF65-F5344CB8AC3E}">
        <p14:creationId xmlns:p14="http://schemas.microsoft.com/office/powerpoint/2010/main" val="25385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4588" y="108685"/>
            <a:ext cx="49784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F110 - Commission</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Diagram, schematic&#10;&#10;Description automatically generated">
            <a:extLst>
              <a:ext uri="{FF2B5EF4-FFF2-40B4-BE49-F238E27FC236}">
                <a16:creationId xmlns:a16="http://schemas.microsoft.com/office/drawing/2014/main" id="{53477CE3-A02E-4FF8-B103-4D3A2C89A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30" y="970236"/>
            <a:ext cx="4750129" cy="946628"/>
          </a:xfrm>
          <a:prstGeom prst="rect">
            <a:avLst/>
          </a:prstGeom>
        </p:spPr>
      </p:pic>
    </p:spTree>
    <p:extLst>
      <p:ext uri="{BB962C8B-B14F-4D97-AF65-F5344CB8AC3E}">
        <p14:creationId xmlns:p14="http://schemas.microsoft.com/office/powerpoint/2010/main" val="400311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F110 - Commission</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8" name="TextBox 7">
            <a:extLst>
              <a:ext uri="{FF2B5EF4-FFF2-40B4-BE49-F238E27FC236}">
                <a16:creationId xmlns:a16="http://schemas.microsoft.com/office/drawing/2014/main" id="{149F97E0-5F4E-4DB8-866D-D9ACC5E96982}"/>
              </a:ext>
            </a:extLst>
          </p:cNvPr>
          <p:cNvSpPr txBox="1"/>
          <p:nvPr/>
        </p:nvSpPr>
        <p:spPr>
          <a:xfrm>
            <a:off x="-2134" y="828397"/>
            <a:ext cx="1681279" cy="1338828"/>
          </a:xfrm>
          <a:prstGeom prst="rect">
            <a:avLst/>
          </a:prstGeom>
          <a:noFill/>
        </p:spPr>
        <p:txBody>
          <a:bodyPr wrap="square" rtlCol="0">
            <a:spAutoFit/>
          </a:bodyPr>
          <a:lstStyle/>
          <a:p>
            <a:r>
              <a:rPr lang="en-US" sz="900" dirty="0">
                <a:solidFill>
                  <a:srgbClr val="FF0000"/>
                </a:solidFill>
                <a:latin typeface="Montserrat Semi-Bold" panose="020B0604020202020204" charset="0"/>
              </a:rPr>
              <a:t>Broker’s Entitlement to Commission retitled “Buyer’s Commission Obligations in Purchasing Real Property” (B.4a) and language was changed</a:t>
            </a:r>
          </a:p>
          <a:p>
            <a:endParaRPr lang="en-US" sz="900" dirty="0">
              <a:solidFill>
                <a:srgbClr val="FF0000"/>
              </a:solidFill>
              <a:latin typeface="Montserrat Semi-Bold" panose="020B0604020202020204" charset="0"/>
            </a:endParaRPr>
          </a:p>
          <a:p>
            <a:pPr marL="171452" indent="-171452">
              <a:buFontTx/>
              <a:buChar char="-"/>
            </a:pPr>
            <a:endParaRPr lang="en-US" sz="900" dirty="0">
              <a:solidFill>
                <a:srgbClr val="FF0000"/>
              </a:solidFill>
              <a:latin typeface="Montserrat Semi-Bold" panose="020B0604020202020204" charset="0"/>
            </a:endParaRPr>
          </a:p>
        </p:txBody>
      </p:sp>
      <p:sp>
        <p:nvSpPr>
          <p:cNvPr id="9" name="TextBox 8">
            <a:extLst>
              <a:ext uri="{FF2B5EF4-FFF2-40B4-BE49-F238E27FC236}">
                <a16:creationId xmlns:a16="http://schemas.microsoft.com/office/drawing/2014/main" id="{4462F035-A628-4A60-877F-B71B264C460C}"/>
              </a:ext>
            </a:extLst>
          </p:cNvPr>
          <p:cNvSpPr txBox="1"/>
          <p:nvPr/>
        </p:nvSpPr>
        <p:spPr>
          <a:xfrm>
            <a:off x="3454400" y="1036335"/>
            <a:ext cx="1752600" cy="784830"/>
          </a:xfrm>
          <a:prstGeom prst="rect">
            <a:avLst/>
          </a:prstGeom>
          <a:noFill/>
        </p:spPr>
        <p:txBody>
          <a:bodyPr wrap="square" rtlCol="0">
            <a:spAutoFit/>
          </a:bodyPr>
          <a:lstStyle/>
          <a:p>
            <a:r>
              <a:rPr lang="en-US" sz="900" dirty="0">
                <a:solidFill>
                  <a:srgbClr val="FF0000"/>
                </a:solidFill>
                <a:latin typeface="Montserrat Semi-Bold" panose="020B0604020202020204" charset="0"/>
              </a:rPr>
              <a:t>Seller Normally Pays Commission subsection was eliminated. </a:t>
            </a:r>
          </a:p>
          <a:p>
            <a:endParaRPr lang="en-US" dirty="0"/>
          </a:p>
        </p:txBody>
      </p:sp>
      <p:pic>
        <p:nvPicPr>
          <p:cNvPr id="6" name="Picture 5" descr="Text&#10;&#10;Description automatically generated">
            <a:extLst>
              <a:ext uri="{FF2B5EF4-FFF2-40B4-BE49-F238E27FC236}">
                <a16:creationId xmlns:a16="http://schemas.microsoft.com/office/drawing/2014/main" id="{EB98BED0-6AF1-4219-8091-64B323406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601" y="524063"/>
            <a:ext cx="1703233" cy="2234517"/>
          </a:xfrm>
          <a:prstGeom prst="rect">
            <a:avLst/>
          </a:prstGeom>
        </p:spPr>
      </p:pic>
    </p:spTree>
    <p:extLst>
      <p:ext uri="{BB962C8B-B14F-4D97-AF65-F5344CB8AC3E}">
        <p14:creationId xmlns:p14="http://schemas.microsoft.com/office/powerpoint/2010/main" val="368271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F110 - Commission</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A picture containing text, newspaper, screenshot, document&#10;&#10;Description automatically generated">
            <a:extLst>
              <a:ext uri="{FF2B5EF4-FFF2-40B4-BE49-F238E27FC236}">
                <a16:creationId xmlns:a16="http://schemas.microsoft.com/office/drawing/2014/main" id="{C853A818-F7DD-4CDD-B16D-B36F7E526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46" y="484495"/>
            <a:ext cx="4597400" cy="2142478"/>
          </a:xfrm>
          <a:prstGeom prst="rect">
            <a:avLst/>
          </a:prstGeom>
        </p:spPr>
      </p:pic>
    </p:spTree>
    <p:extLst>
      <p:ext uri="{BB962C8B-B14F-4D97-AF65-F5344CB8AC3E}">
        <p14:creationId xmlns:p14="http://schemas.microsoft.com/office/powerpoint/2010/main" val="206167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95378" y="2647950"/>
            <a:ext cx="1050436" cy="138989"/>
          </a:xfrm>
          <a:prstGeom prst="rect">
            <a:avLst/>
          </a:prstGeom>
        </p:spPr>
      </p:pic>
      <p:sp>
        <p:nvSpPr>
          <p:cNvPr id="3" name="TextBox 3"/>
          <p:cNvSpPr txBox="1"/>
          <p:nvPr/>
        </p:nvSpPr>
        <p:spPr>
          <a:xfrm>
            <a:off x="101600" y="168414"/>
            <a:ext cx="4287536"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AGENDA</a:t>
            </a:r>
          </a:p>
        </p:txBody>
      </p:sp>
      <p:sp>
        <p:nvSpPr>
          <p:cNvPr id="4" name="AutoShape 4"/>
          <p:cNvSpPr/>
          <p:nvPr/>
        </p:nvSpPr>
        <p:spPr>
          <a:xfrm flipV="1">
            <a:off x="101600" y="514350"/>
            <a:ext cx="4844214" cy="0"/>
          </a:xfrm>
          <a:prstGeom prst="line">
            <a:avLst/>
          </a:prstGeom>
          <a:ln w="9525" cap="rnd">
            <a:solidFill>
              <a:srgbClr val="243746"/>
            </a:solidFill>
            <a:prstDash val="solid"/>
            <a:headEnd type="none" w="sm" len="sm"/>
            <a:tailEnd type="none" w="sm" len="sm"/>
          </a:ln>
        </p:spPr>
      </p:sp>
      <p:sp>
        <p:nvSpPr>
          <p:cNvPr id="5" name="TextBox 5"/>
          <p:cNvSpPr txBox="1"/>
          <p:nvPr/>
        </p:nvSpPr>
        <p:spPr>
          <a:xfrm>
            <a:off x="117893" y="819150"/>
            <a:ext cx="4844214" cy="946798"/>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Section 1 – Brokerage Agreements &amp; Case Study</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Section 2 – Purchase and Sale Agreement &amp; Exhibits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Section 3 –Disclosures &amp; Case Study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F110</a:t>
            </a:r>
          </a:p>
        </p:txBody>
      </p:sp>
      <p:sp>
        <p:nvSpPr>
          <p:cNvPr id="4" name="TextBox 4"/>
          <p:cNvSpPr txBox="1"/>
          <p:nvPr/>
        </p:nvSpPr>
        <p:spPr>
          <a:xfrm>
            <a:off x="3649916" y="809014"/>
            <a:ext cx="1328484" cy="812723"/>
          </a:xfrm>
          <a:prstGeom prst="rect">
            <a:avLst/>
          </a:prstGeom>
        </p:spPr>
        <p:txBody>
          <a:bodyPr wrap="square" lIns="0" tIns="0" rIns="0" bIns="0" rtlCol="0" anchor="t">
            <a:spAutoFit/>
          </a:bodyPr>
          <a:lstStyle/>
          <a:p>
            <a:r>
              <a:rPr lang="en-US" sz="1000" dirty="0">
                <a:solidFill>
                  <a:srgbClr val="FF0000"/>
                </a:solidFill>
                <a:latin typeface="Montserrat Semi-Bold" panose="020B0604020202020204" charset="0"/>
              </a:rPr>
              <a:t>New subsection C(7)(e):  </a:t>
            </a:r>
            <a:r>
              <a:rPr lang="en-US" sz="1043" dirty="0">
                <a:solidFill>
                  <a:srgbClr val="243746"/>
                </a:solidFill>
                <a:latin typeface="Montserrat Semi-Bold"/>
              </a:rPr>
              <a:t>Buyer Buying Sight Unseen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A close-up of a document&#10;&#10;Description automatically generated with medium confidence">
            <a:extLst>
              <a:ext uri="{FF2B5EF4-FFF2-40B4-BE49-F238E27FC236}">
                <a16:creationId xmlns:a16="http://schemas.microsoft.com/office/drawing/2014/main" id="{A59229B9-DA6A-4D9A-8A49-E068BA1C6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28" y="531306"/>
            <a:ext cx="3101934" cy="2180861"/>
          </a:xfrm>
          <a:prstGeom prst="rect">
            <a:avLst/>
          </a:prstGeom>
        </p:spPr>
      </p:pic>
    </p:spTree>
    <p:extLst>
      <p:ext uri="{BB962C8B-B14F-4D97-AF65-F5344CB8AC3E}">
        <p14:creationId xmlns:p14="http://schemas.microsoft.com/office/powerpoint/2010/main" val="90911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F110</a:t>
            </a:r>
          </a:p>
        </p:txBody>
      </p:sp>
      <p:sp>
        <p:nvSpPr>
          <p:cNvPr id="4" name="TextBox 4"/>
          <p:cNvSpPr txBox="1"/>
          <p:nvPr/>
        </p:nvSpPr>
        <p:spPr>
          <a:xfrm>
            <a:off x="228270" y="2022444"/>
            <a:ext cx="4660354" cy="815608"/>
          </a:xfrm>
          <a:prstGeom prst="rect">
            <a:avLst/>
          </a:prstGeom>
        </p:spPr>
        <p:txBody>
          <a:bodyPr wrap="square" lIns="0" tIns="0" rIns="0" bIns="0" rtlCol="0" anchor="t">
            <a:spAutoFit/>
          </a:bodyPr>
          <a:lstStyle/>
          <a:p>
            <a:r>
              <a:rPr lang="en-US" sz="1100" dirty="0">
                <a:solidFill>
                  <a:srgbClr val="243746"/>
                </a:solidFill>
                <a:latin typeface="Montserrat Semi-Bold"/>
              </a:rPr>
              <a:t>Buyer Default C(8)</a:t>
            </a:r>
          </a:p>
          <a:p>
            <a:r>
              <a:rPr lang="en-US" sz="1050" dirty="0">
                <a:solidFill>
                  <a:srgbClr val="FF0000"/>
                </a:solidFill>
                <a:latin typeface="Montserrat Semi-Bold" panose="020B0604020202020204" charset="0"/>
              </a:rPr>
              <a:t>Added language regarding unpaid portions and added subsection (d)  </a:t>
            </a:r>
          </a:p>
          <a:p>
            <a:endParaRPr lang="en-US" sz="1050" dirty="0">
              <a:solidFill>
                <a:srgbClr val="FF0000"/>
              </a:solidFill>
              <a:latin typeface="Montserrat Semi-Bold" panose="020B0604020202020204" charset="0"/>
            </a:endParaRPr>
          </a:p>
          <a:p>
            <a:endParaRPr lang="en-US" sz="1050" dirty="0">
              <a:solidFill>
                <a:srgbClr val="FF0000"/>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a:extLst>
              <a:ext uri="{FF2B5EF4-FFF2-40B4-BE49-F238E27FC236}">
                <a16:creationId xmlns:a16="http://schemas.microsoft.com/office/drawing/2014/main" id="{8A7467E2-6493-4647-B143-F14DD8B34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48" y="647500"/>
            <a:ext cx="4688803" cy="1295472"/>
          </a:xfrm>
          <a:prstGeom prst="rect">
            <a:avLst/>
          </a:prstGeom>
        </p:spPr>
      </p:pic>
    </p:spTree>
    <p:extLst>
      <p:ext uri="{BB962C8B-B14F-4D97-AF65-F5344CB8AC3E}">
        <p14:creationId xmlns:p14="http://schemas.microsoft.com/office/powerpoint/2010/main" val="824215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1" y="212227"/>
            <a:ext cx="4750128" cy="512961"/>
          </a:xfrm>
          <a:prstGeom prst="rect">
            <a:avLst/>
          </a:prstGeom>
        </p:spPr>
        <p:txBody>
          <a:bodyPr wrap="square" lIns="0" tIns="0" rIns="0" bIns="0" rtlCol="0" anchor="t">
            <a:spAutoFit/>
          </a:bodyPr>
          <a:lstStyle/>
          <a:p>
            <a:pPr algn="ctr">
              <a:lnSpc>
                <a:spcPts val="1969"/>
              </a:lnSpc>
            </a:pPr>
            <a:r>
              <a:rPr lang="en-US" sz="1800" spc="180" dirty="0">
                <a:solidFill>
                  <a:srgbClr val="926A52"/>
                </a:solidFill>
                <a:latin typeface="Montserrat Extra-Bold Bold"/>
              </a:rPr>
              <a:t>2022 Contract Changes</a:t>
            </a:r>
          </a:p>
          <a:p>
            <a:pPr algn="ctr">
              <a:lnSpc>
                <a:spcPts val="1969"/>
              </a:lnSpc>
            </a:pPr>
            <a:endParaRPr lang="en-US" sz="1790" spc="180" dirty="0">
              <a:solidFill>
                <a:srgbClr val="926A52"/>
              </a:solidFill>
              <a:latin typeface="Montserrat Extra-Bold Bold"/>
            </a:endParaRPr>
          </a:p>
        </p:txBody>
      </p:sp>
      <p:sp>
        <p:nvSpPr>
          <p:cNvPr id="4" name="TextBox 4"/>
          <p:cNvSpPr txBox="1"/>
          <p:nvPr/>
        </p:nvSpPr>
        <p:spPr>
          <a:xfrm>
            <a:off x="101599" y="1009363"/>
            <a:ext cx="4750129" cy="946798"/>
          </a:xfrm>
          <a:prstGeom prst="rect">
            <a:avLst/>
          </a:prstGeom>
        </p:spPr>
        <p:txBody>
          <a:bodyPr wrap="square" lIns="0" tIns="0" rIns="0" bIns="0" rtlCol="0" anchor="t">
            <a:spAutoFit/>
          </a:bodyPr>
          <a:lstStyle/>
          <a:p>
            <a:pPr algn="ctr">
              <a:lnSpc>
                <a:spcPts val="1461"/>
              </a:lnSpc>
            </a:pPr>
            <a:r>
              <a:rPr lang="en-US" sz="1200" dirty="0">
                <a:solidFill>
                  <a:srgbClr val="243746"/>
                </a:solidFill>
                <a:latin typeface="Montserrat Semi-Bold"/>
              </a:rPr>
              <a:t>Purchase and Sale Agreement &amp; </a:t>
            </a:r>
          </a:p>
          <a:p>
            <a:pPr algn="ctr">
              <a:lnSpc>
                <a:spcPts val="1461"/>
              </a:lnSpc>
            </a:pPr>
            <a:r>
              <a:rPr lang="en-US" sz="1200" dirty="0">
                <a:solidFill>
                  <a:srgbClr val="243746"/>
                </a:solidFill>
                <a:latin typeface="Montserrat Semi-Bold"/>
              </a:rPr>
              <a:t>Exhibits</a:t>
            </a:r>
          </a:p>
          <a:p>
            <a:pPr algn="ctr">
              <a:lnSpc>
                <a:spcPts val="1461"/>
              </a:lnSpc>
            </a:pPr>
            <a:endParaRPr lang="en-US" sz="1200" dirty="0">
              <a:solidFill>
                <a:srgbClr val="243746"/>
              </a:solidFill>
              <a:latin typeface="Montserrat Semi-Bold"/>
            </a:endParaRPr>
          </a:p>
          <a:p>
            <a:pPr algn="ctr">
              <a:lnSpc>
                <a:spcPts val="1461"/>
              </a:lnSpc>
            </a:pPr>
            <a:r>
              <a:rPr lang="en-US" sz="1200" dirty="0">
                <a:solidFill>
                  <a:srgbClr val="243746"/>
                </a:solidFill>
                <a:latin typeface="Montserrat Semi-Bold"/>
              </a:rPr>
              <a:t>Section 2</a:t>
            </a:r>
          </a:p>
          <a:p>
            <a:pPr algn="ct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195336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12754"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Purchase &amp; Sale Agreement (F201)</a:t>
            </a:r>
          </a:p>
        </p:txBody>
      </p:sp>
      <p:sp>
        <p:nvSpPr>
          <p:cNvPr id="4" name="TextBox 4"/>
          <p:cNvSpPr txBox="1"/>
          <p:nvPr/>
        </p:nvSpPr>
        <p:spPr>
          <a:xfrm>
            <a:off x="254000" y="819150"/>
            <a:ext cx="4660354" cy="1332288"/>
          </a:xfrm>
          <a:prstGeom prst="rect">
            <a:avLst/>
          </a:prstGeom>
        </p:spPr>
        <p:txBody>
          <a:bodyPr wrap="square" lIns="0" tIns="0" rIns="0" bIns="0" rtlCol="0" anchor="t">
            <a:spAutoFit/>
          </a:bodyPr>
          <a:lstStyle/>
          <a:p>
            <a:pPr algn="ctr">
              <a:lnSpc>
                <a:spcPts val="1461"/>
              </a:lnSpc>
            </a:pPr>
            <a:r>
              <a:rPr lang="en-US" sz="1200" dirty="0">
                <a:solidFill>
                  <a:srgbClr val="243746"/>
                </a:solidFill>
                <a:latin typeface="Montserrat Semi-Bold"/>
              </a:rPr>
              <a:t>F201 is divided into three main sections</a:t>
            </a:r>
          </a:p>
          <a:p>
            <a:pPr algn="ctr">
              <a:lnSpc>
                <a:spcPts val="1461"/>
              </a:lnSpc>
            </a:pPr>
            <a:r>
              <a:rPr lang="en-US" sz="1043" dirty="0">
                <a:solidFill>
                  <a:srgbClr val="243746"/>
                </a:solidFill>
                <a:latin typeface="Montserrat Semi-Bold"/>
              </a:rPr>
              <a:t> </a:t>
            </a:r>
          </a:p>
          <a:p>
            <a:pPr marL="228600" indent="-228600" algn="just">
              <a:lnSpc>
                <a:spcPts val="1461"/>
              </a:lnSpc>
              <a:buAutoNum type="alphaUcPeriod"/>
            </a:pPr>
            <a:r>
              <a:rPr lang="en-US" sz="1000" dirty="0"/>
              <a:t>Key Terms and Conditions</a:t>
            </a:r>
          </a:p>
          <a:p>
            <a:pPr marL="228600" indent="-228600" algn="just">
              <a:lnSpc>
                <a:spcPts val="1461"/>
              </a:lnSpc>
              <a:buAutoNum type="alphaUcPeriod"/>
            </a:pPr>
            <a:endParaRPr lang="en-US" sz="1000" dirty="0"/>
          </a:p>
          <a:p>
            <a:pPr marL="228600" indent="-228600" algn="just">
              <a:lnSpc>
                <a:spcPts val="1461"/>
              </a:lnSpc>
              <a:buAutoNum type="alphaUcPeriod"/>
            </a:pPr>
            <a:r>
              <a:rPr lang="en-US" sz="1000" dirty="0"/>
              <a:t>Further explanations for Section A</a:t>
            </a:r>
          </a:p>
          <a:p>
            <a:pPr marL="228600" indent="-228600" algn="just">
              <a:lnSpc>
                <a:spcPts val="1461"/>
              </a:lnSpc>
              <a:buAutoNum type="alphaUcPeriod"/>
            </a:pPr>
            <a:endParaRPr lang="en-US" sz="1000" dirty="0"/>
          </a:p>
          <a:p>
            <a:pPr marL="228600" indent="-228600" algn="just">
              <a:lnSpc>
                <a:spcPts val="1461"/>
              </a:lnSpc>
              <a:buAutoNum type="alphaUcPeriod"/>
            </a:pPr>
            <a:r>
              <a:rPr lang="en-US" sz="1000" dirty="0"/>
              <a:t>Other Terms and Conditions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422539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452153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 Purchase and Sale</a:t>
            </a:r>
          </a:p>
        </p:txBody>
      </p:sp>
      <p:sp>
        <p:nvSpPr>
          <p:cNvPr id="4" name="TextBox 4"/>
          <p:cNvSpPr txBox="1"/>
          <p:nvPr/>
        </p:nvSpPr>
        <p:spPr>
          <a:xfrm>
            <a:off x="239583" y="547831"/>
            <a:ext cx="2012961" cy="177356"/>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Identify the property</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9" name="Picture 8" descr="Text&#10;&#10;Description automatically generated with medium confidence">
            <a:extLst>
              <a:ext uri="{FF2B5EF4-FFF2-40B4-BE49-F238E27FC236}">
                <a16:creationId xmlns:a16="http://schemas.microsoft.com/office/drawing/2014/main" id="{3C22A28D-6132-413F-9042-9C8256BA2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044" y="806138"/>
            <a:ext cx="3937000" cy="1326176"/>
          </a:xfrm>
          <a:prstGeom prst="rect">
            <a:avLst/>
          </a:prstGeom>
        </p:spPr>
      </p:pic>
      <p:sp>
        <p:nvSpPr>
          <p:cNvPr id="12" name="TextBox 11">
            <a:extLst>
              <a:ext uri="{FF2B5EF4-FFF2-40B4-BE49-F238E27FC236}">
                <a16:creationId xmlns:a16="http://schemas.microsoft.com/office/drawing/2014/main" id="{471B752C-6F4B-42BC-93BC-0014CD3346C7}"/>
              </a:ext>
            </a:extLst>
          </p:cNvPr>
          <p:cNvSpPr txBox="1"/>
          <p:nvPr/>
        </p:nvSpPr>
        <p:spPr>
          <a:xfrm>
            <a:off x="50801" y="2209789"/>
            <a:ext cx="5029199" cy="461921"/>
          </a:xfrm>
          <a:prstGeom prst="rect">
            <a:avLst/>
          </a:prstGeom>
          <a:noFill/>
        </p:spPr>
        <p:txBody>
          <a:bodyPr wrap="square">
            <a:spAutoFit/>
          </a:bodyPr>
          <a:lstStyle/>
          <a:p>
            <a:pPr>
              <a:lnSpc>
                <a:spcPts val="1461"/>
              </a:lnSpc>
            </a:pPr>
            <a:r>
              <a:rPr lang="en-US" sz="1040" dirty="0">
                <a:solidFill>
                  <a:srgbClr val="243746"/>
                </a:solidFill>
                <a:latin typeface="Montserrat Semi-Bold"/>
              </a:rPr>
              <a:t>Practice Tip! when attaching the vesting deed or legal description make sure you list it as an exhibit and actually attach it </a:t>
            </a:r>
          </a:p>
        </p:txBody>
      </p:sp>
    </p:spTree>
    <p:extLst>
      <p:ext uri="{BB962C8B-B14F-4D97-AF65-F5344CB8AC3E}">
        <p14:creationId xmlns:p14="http://schemas.microsoft.com/office/powerpoint/2010/main" val="1603005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459773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 Purchase and Sale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Text&#10;&#10;Description automatically generated">
            <a:extLst>
              <a:ext uri="{FF2B5EF4-FFF2-40B4-BE49-F238E27FC236}">
                <a16:creationId xmlns:a16="http://schemas.microsoft.com/office/drawing/2014/main" id="{FF1798AA-0E61-41C4-B665-90CBE6B30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35" y="819150"/>
            <a:ext cx="4826000" cy="1275264"/>
          </a:xfrm>
          <a:prstGeom prst="rect">
            <a:avLst/>
          </a:prstGeom>
        </p:spPr>
      </p:pic>
    </p:spTree>
    <p:extLst>
      <p:ext uri="{BB962C8B-B14F-4D97-AF65-F5344CB8AC3E}">
        <p14:creationId xmlns:p14="http://schemas.microsoft.com/office/powerpoint/2010/main" val="1673032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436913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Purchase and Sale</a:t>
            </a:r>
          </a:p>
        </p:txBody>
      </p:sp>
      <p:sp>
        <p:nvSpPr>
          <p:cNvPr id="4" name="TextBox 4"/>
          <p:cNvSpPr txBox="1"/>
          <p:nvPr/>
        </p:nvSpPr>
        <p:spPr>
          <a:xfrm>
            <a:off x="228270" y="666750"/>
            <a:ext cx="2012961" cy="1908599"/>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Surveys:</a:t>
            </a:r>
          </a:p>
          <a:p>
            <a:pPr>
              <a:lnSpc>
                <a:spcPts val="1461"/>
              </a:lnSpc>
            </a:pPr>
            <a:r>
              <a:rPr lang="en-US" sz="1043" dirty="0">
                <a:solidFill>
                  <a:srgbClr val="243746"/>
                </a:solidFill>
                <a:latin typeface="Montserrat Semi-Bold"/>
              </a:rPr>
              <a:t>Not required but a survey may reveal issues which a title exam cannot.  These issues may impact marketability of title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Title Insurance: Buyer directs lender to quote the cost of an enhanced owner’s policy</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picture containing person, outdoor, yellow, automaton&#10;&#10;Description automatically generated">
            <a:extLst>
              <a:ext uri="{FF2B5EF4-FFF2-40B4-BE49-F238E27FC236}">
                <a16:creationId xmlns:a16="http://schemas.microsoft.com/office/drawing/2014/main" id="{B40EB86E-95B3-4D45-8549-75D695892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400" y="789885"/>
            <a:ext cx="2656635" cy="1542324"/>
          </a:xfrm>
          <a:prstGeom prst="rect">
            <a:avLst/>
          </a:prstGeom>
        </p:spPr>
      </p:pic>
    </p:spTree>
    <p:extLst>
      <p:ext uri="{BB962C8B-B14F-4D97-AF65-F5344CB8AC3E}">
        <p14:creationId xmlns:p14="http://schemas.microsoft.com/office/powerpoint/2010/main" val="66713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Purchase Price</a:t>
            </a:r>
          </a:p>
        </p:txBody>
      </p:sp>
      <p:sp>
        <p:nvSpPr>
          <p:cNvPr id="4" name="TextBox 4"/>
          <p:cNvSpPr txBox="1"/>
          <p:nvPr/>
        </p:nvSpPr>
        <p:spPr>
          <a:xfrm>
            <a:off x="254000" y="819150"/>
            <a:ext cx="2012961" cy="1716239"/>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Contract is by default a cash closing UNLESS a financing exhibit is attached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Practice Tip! Be sure to attach the proper financing contingency exhibit or include a special stipulation for financing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picture containing text&#10;&#10;Description automatically generated">
            <a:extLst>
              <a:ext uri="{FF2B5EF4-FFF2-40B4-BE49-F238E27FC236}">
                <a16:creationId xmlns:a16="http://schemas.microsoft.com/office/drawing/2014/main" id="{7C5A39F5-C047-4976-B8B1-4CB6CFDB0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380" y="895350"/>
            <a:ext cx="1530096" cy="1048512"/>
          </a:xfrm>
          <a:prstGeom prst="rect">
            <a:avLst/>
          </a:prstGeom>
        </p:spPr>
      </p:pic>
    </p:spTree>
    <p:extLst>
      <p:ext uri="{BB962C8B-B14F-4D97-AF65-F5344CB8AC3E}">
        <p14:creationId xmlns:p14="http://schemas.microsoft.com/office/powerpoint/2010/main" val="3998429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Closing Costs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Text, letter&#10;&#10;Description automatically generated">
            <a:extLst>
              <a:ext uri="{FF2B5EF4-FFF2-40B4-BE49-F238E27FC236}">
                <a16:creationId xmlns:a16="http://schemas.microsoft.com/office/drawing/2014/main" id="{AD84D39F-7BFB-4A92-9B52-7B0A449A3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 y="819150"/>
            <a:ext cx="4902200" cy="809207"/>
          </a:xfrm>
          <a:prstGeom prst="rect">
            <a:avLst/>
          </a:prstGeom>
        </p:spPr>
      </p:pic>
    </p:spTree>
    <p:extLst>
      <p:ext uri="{BB962C8B-B14F-4D97-AF65-F5344CB8AC3E}">
        <p14:creationId xmlns:p14="http://schemas.microsoft.com/office/powerpoint/2010/main" val="3386692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Closing Costs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A screenshot of a computer&#10;&#10;Description automatically generated with low confidence">
            <a:extLst>
              <a:ext uri="{FF2B5EF4-FFF2-40B4-BE49-F238E27FC236}">
                <a16:creationId xmlns:a16="http://schemas.microsoft.com/office/drawing/2014/main" id="{F0B8D54C-6566-406C-9FB4-38E12B6946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725187"/>
            <a:ext cx="4851400" cy="935784"/>
          </a:xfrm>
          <a:prstGeom prst="rect">
            <a:avLst/>
          </a:prstGeom>
        </p:spPr>
      </p:pic>
      <p:sp>
        <p:nvSpPr>
          <p:cNvPr id="7" name="TextBox 6">
            <a:extLst>
              <a:ext uri="{FF2B5EF4-FFF2-40B4-BE49-F238E27FC236}">
                <a16:creationId xmlns:a16="http://schemas.microsoft.com/office/drawing/2014/main" id="{5B75ECBD-6409-403A-9B09-860B9E94B243}"/>
              </a:ext>
            </a:extLst>
          </p:cNvPr>
          <p:cNvSpPr txBox="1"/>
          <p:nvPr/>
        </p:nvSpPr>
        <p:spPr>
          <a:xfrm>
            <a:off x="4216400" y="1660130"/>
            <a:ext cx="1221640" cy="252377"/>
          </a:xfrm>
          <a:prstGeom prst="rect">
            <a:avLst/>
          </a:prstGeom>
          <a:noFill/>
        </p:spPr>
        <p:txBody>
          <a:bodyPr wrap="square" rtlCol="0">
            <a:spAutoFit/>
          </a:bodyPr>
          <a:lstStyle/>
          <a:p>
            <a:r>
              <a:rPr lang="en-US" sz="1040" dirty="0">
                <a:solidFill>
                  <a:schemeClr val="tx2">
                    <a:lumMod val="50000"/>
                  </a:schemeClr>
                </a:solidFill>
                <a:latin typeface="Montserrat Semi-Bold" panose="020B0604020202020204" charset="0"/>
              </a:rPr>
              <a:t>B(3)(c)</a:t>
            </a:r>
          </a:p>
        </p:txBody>
      </p:sp>
    </p:spTree>
    <p:extLst>
      <p:ext uri="{BB962C8B-B14F-4D97-AF65-F5344CB8AC3E}">
        <p14:creationId xmlns:p14="http://schemas.microsoft.com/office/powerpoint/2010/main" val="183572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gn="ctr">
              <a:lnSpc>
                <a:spcPts val="1969"/>
              </a:lnSpc>
            </a:pPr>
            <a:r>
              <a:rPr lang="en-US" sz="1790" spc="180" dirty="0">
                <a:solidFill>
                  <a:srgbClr val="926A52"/>
                </a:solidFill>
                <a:latin typeface="Montserrat Extra-Bold Bold"/>
              </a:rPr>
              <a:t>2022 Contract Changes</a:t>
            </a:r>
          </a:p>
        </p:txBody>
      </p:sp>
      <p:sp>
        <p:nvSpPr>
          <p:cNvPr id="4" name="TextBox 4"/>
          <p:cNvSpPr txBox="1"/>
          <p:nvPr/>
        </p:nvSpPr>
        <p:spPr>
          <a:xfrm>
            <a:off x="137117" y="1123950"/>
            <a:ext cx="4750129" cy="754437"/>
          </a:xfrm>
          <a:prstGeom prst="rect">
            <a:avLst/>
          </a:prstGeom>
        </p:spPr>
        <p:txBody>
          <a:bodyPr wrap="square" lIns="0" tIns="0" rIns="0" bIns="0" rtlCol="0" anchor="t">
            <a:spAutoFit/>
          </a:bodyPr>
          <a:lstStyle/>
          <a:p>
            <a:pPr algn="ctr">
              <a:lnSpc>
                <a:spcPts val="1461"/>
              </a:lnSpc>
            </a:pPr>
            <a:r>
              <a:rPr lang="en-US" sz="1200" dirty="0">
                <a:solidFill>
                  <a:srgbClr val="243746"/>
                </a:solidFill>
                <a:latin typeface="Montserrat Semi-Bold"/>
              </a:rPr>
              <a:t>Brokerage Agreements &amp; Case Study</a:t>
            </a:r>
          </a:p>
          <a:p>
            <a:pPr algn="ctr">
              <a:lnSpc>
                <a:spcPts val="1461"/>
              </a:lnSpc>
            </a:pPr>
            <a:endParaRPr lang="en-US" sz="1200" dirty="0">
              <a:solidFill>
                <a:srgbClr val="243746"/>
              </a:solidFill>
              <a:latin typeface="Montserrat Semi-Bold"/>
            </a:endParaRPr>
          </a:p>
          <a:p>
            <a:pPr algn="ctr">
              <a:lnSpc>
                <a:spcPts val="1461"/>
              </a:lnSpc>
            </a:pPr>
            <a:r>
              <a:rPr lang="en-US" sz="1200" dirty="0">
                <a:solidFill>
                  <a:srgbClr val="243746"/>
                </a:solidFill>
                <a:latin typeface="Montserrat Semi-Bold"/>
              </a:rPr>
              <a:t>Section 1</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604063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Closing Costs</a:t>
            </a:r>
          </a:p>
        </p:txBody>
      </p:sp>
      <p:sp>
        <p:nvSpPr>
          <p:cNvPr id="4" name="TextBox 4"/>
          <p:cNvSpPr txBox="1"/>
          <p:nvPr/>
        </p:nvSpPr>
        <p:spPr>
          <a:xfrm>
            <a:off x="177800" y="514350"/>
            <a:ext cx="4750129" cy="369717"/>
          </a:xfrm>
          <a:prstGeom prst="rect">
            <a:avLst/>
          </a:prstGeom>
        </p:spPr>
        <p:txBody>
          <a:bodyPr wrap="square" lIns="0" tIns="0" rIns="0" bIns="0" rtlCol="0" anchor="t">
            <a:spAutoFit/>
          </a:bodyPr>
          <a:lstStyle/>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How we handle tax prorations is based on the closing date!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graphicFrame>
        <p:nvGraphicFramePr>
          <p:cNvPr id="7" name="Content Placeholder 5">
            <a:extLst>
              <a:ext uri="{FF2B5EF4-FFF2-40B4-BE49-F238E27FC236}">
                <a16:creationId xmlns:a16="http://schemas.microsoft.com/office/drawing/2014/main" id="{44404158-7393-4060-85B9-74A32ACA8F5C}"/>
              </a:ext>
            </a:extLst>
          </p:cNvPr>
          <p:cNvGraphicFramePr>
            <a:graphicFrameLocks/>
          </p:cNvGraphicFramePr>
          <p:nvPr>
            <p:extLst>
              <p:ext uri="{D42A27DB-BD31-4B8C-83A1-F6EECF244321}">
                <p14:modId xmlns:p14="http://schemas.microsoft.com/office/powerpoint/2010/main" val="2485179673"/>
              </p:ext>
            </p:extLst>
          </p:nvPr>
        </p:nvGraphicFramePr>
        <p:xfrm>
          <a:off x="201919" y="1184106"/>
          <a:ext cx="4610700" cy="61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7C7427E-1E27-49F8-A06F-4D88BA53CD83}"/>
              </a:ext>
            </a:extLst>
          </p:cNvPr>
          <p:cNvSpPr txBox="1"/>
          <p:nvPr/>
        </p:nvSpPr>
        <p:spPr>
          <a:xfrm>
            <a:off x="254000" y="1957906"/>
            <a:ext cx="3886200" cy="923330"/>
          </a:xfrm>
          <a:prstGeom prst="rect">
            <a:avLst/>
          </a:prstGeom>
          <a:noFill/>
        </p:spPr>
        <p:txBody>
          <a:bodyPr wrap="square" rtlCol="0">
            <a:spAutoFit/>
          </a:bodyPr>
          <a:lstStyle/>
          <a:p>
            <a:r>
              <a:rPr lang="en-US" sz="900" dirty="0">
                <a:solidFill>
                  <a:schemeClr val="tx2">
                    <a:lumMod val="50000"/>
                  </a:schemeClr>
                </a:solidFill>
                <a:latin typeface="Montserrat Semi-Bold" panose="020B0604020202020204" charset="0"/>
              </a:rPr>
              <a:t>This can be modified based on learning new information!</a:t>
            </a:r>
          </a:p>
          <a:p>
            <a:pPr marL="742950" lvl="1" indent="-285750">
              <a:buFont typeface="Arial" panose="020B0604020202020204" pitchFamily="34" charset="0"/>
              <a:buChar char="•"/>
            </a:pPr>
            <a:r>
              <a:rPr lang="en-US" sz="900" dirty="0">
                <a:solidFill>
                  <a:schemeClr val="tx2">
                    <a:lumMod val="50000"/>
                  </a:schemeClr>
                </a:solidFill>
                <a:latin typeface="Montserrat Semi-Bold" panose="020B0604020202020204" charset="0"/>
              </a:rPr>
              <a:t>Seller moved prior to January 1 (i.e. Homestead) </a:t>
            </a:r>
          </a:p>
          <a:p>
            <a:pPr marL="742950" lvl="1" indent="-285750">
              <a:buFont typeface="Arial" panose="020B0604020202020204" pitchFamily="34" charset="0"/>
              <a:buChar char="•"/>
            </a:pPr>
            <a:r>
              <a:rPr lang="en-US" sz="900" dirty="0">
                <a:solidFill>
                  <a:schemeClr val="tx2">
                    <a:lumMod val="50000"/>
                  </a:schemeClr>
                </a:solidFill>
                <a:latin typeface="Montserrat Semi-Bold" panose="020B0604020202020204" charset="0"/>
              </a:rPr>
              <a:t>New Construction</a:t>
            </a:r>
          </a:p>
          <a:p>
            <a:pPr marL="742950" lvl="1" indent="-285750">
              <a:buFont typeface="Arial" panose="020B0604020202020204" pitchFamily="34" charset="0"/>
              <a:buChar char="•"/>
            </a:pPr>
            <a:r>
              <a:rPr lang="en-US" sz="900" dirty="0">
                <a:solidFill>
                  <a:schemeClr val="tx2">
                    <a:lumMod val="50000"/>
                  </a:schemeClr>
                </a:solidFill>
                <a:latin typeface="Montserrat Semi-Bold" panose="020B0604020202020204" charset="0"/>
              </a:rPr>
              <a:t>Significant remodel in prior year</a:t>
            </a:r>
          </a:p>
          <a:p>
            <a:endParaRPr lang="en-US" dirty="0"/>
          </a:p>
        </p:txBody>
      </p:sp>
    </p:spTree>
    <p:extLst>
      <p:ext uri="{BB962C8B-B14F-4D97-AF65-F5344CB8AC3E}">
        <p14:creationId xmlns:p14="http://schemas.microsoft.com/office/powerpoint/2010/main" val="396828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5299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 Closing Date &amp; Possession</a:t>
            </a:r>
          </a:p>
        </p:txBody>
      </p:sp>
      <p:sp>
        <p:nvSpPr>
          <p:cNvPr id="4" name="TextBox 4"/>
          <p:cNvSpPr txBox="1"/>
          <p:nvPr/>
        </p:nvSpPr>
        <p:spPr>
          <a:xfrm>
            <a:off x="254000" y="819150"/>
            <a:ext cx="2012961" cy="1523879"/>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Exchange all keys, door openers, codes, etc. AT CLOSING even if there is a temporary occupancy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Temporary Occupancy(F219) should not be for more than 60 days.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9" name="Picture 8" descr="A close-up of a key&#10;&#10;Description automatically generated with low confidence">
            <a:extLst>
              <a:ext uri="{FF2B5EF4-FFF2-40B4-BE49-F238E27FC236}">
                <a16:creationId xmlns:a16="http://schemas.microsoft.com/office/drawing/2014/main" id="{5642658A-88A8-4C10-BCF7-62CE87CD6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664" y="666750"/>
            <a:ext cx="2481496" cy="1898950"/>
          </a:xfrm>
          <a:prstGeom prst="rect">
            <a:avLst/>
          </a:prstGeom>
        </p:spPr>
      </p:pic>
    </p:spTree>
    <p:extLst>
      <p:ext uri="{BB962C8B-B14F-4D97-AF65-F5344CB8AC3E}">
        <p14:creationId xmlns:p14="http://schemas.microsoft.com/office/powerpoint/2010/main" val="3235010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 Closing Date &amp; Possession </a:t>
            </a:r>
          </a:p>
        </p:txBody>
      </p:sp>
      <p:sp>
        <p:nvSpPr>
          <p:cNvPr id="4" name="TextBox 4"/>
          <p:cNvSpPr txBox="1"/>
          <p:nvPr/>
        </p:nvSpPr>
        <p:spPr>
          <a:xfrm>
            <a:off x="139700" y="514350"/>
            <a:ext cx="4800600" cy="1925912"/>
          </a:xfrm>
          <a:prstGeom prst="rect">
            <a:avLst/>
          </a:prstGeom>
        </p:spPr>
        <p:txBody>
          <a:bodyPr wrap="square" lIns="0" tIns="0" rIns="0" bIns="0" rtlCol="0" anchor="t">
            <a:spAutoFit/>
          </a:bodyPr>
          <a:lstStyle/>
          <a:p>
            <a:r>
              <a:rPr lang="en-US" sz="1043" dirty="0">
                <a:solidFill>
                  <a:srgbClr val="243746"/>
                </a:solidFill>
                <a:latin typeface="Montserrat Semi-Bold"/>
              </a:rPr>
              <a:t>Extending the Closing Date </a:t>
            </a:r>
          </a:p>
          <a:p>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Unilaterally Extending for 8 days (F270): can only be used </a:t>
            </a:r>
            <a:r>
              <a:rPr lang="en-US" sz="1043" u="sng" dirty="0">
                <a:solidFill>
                  <a:srgbClr val="243746"/>
                </a:solidFill>
                <a:latin typeface="Montserrat Semi-Bold"/>
              </a:rPr>
              <a:t>ONCE</a:t>
            </a:r>
            <a:r>
              <a:rPr lang="en-US" sz="1043" dirty="0">
                <a:solidFill>
                  <a:srgbClr val="243746"/>
                </a:solidFill>
                <a:latin typeface="Montserrat Semi-Bold"/>
              </a:rPr>
              <a:t> for only one of three reasons </a:t>
            </a:r>
          </a:p>
          <a:p>
            <a:endParaRPr lang="en-US" sz="1043" dirty="0">
              <a:solidFill>
                <a:srgbClr val="243746"/>
              </a:solidFill>
              <a:latin typeface="Montserrat Semi-Bold"/>
            </a:endParaRPr>
          </a:p>
          <a:p>
            <a:pPr marL="685800" lvl="1" indent="-228600">
              <a:buAutoNum type="alphaLcPeriod"/>
            </a:pPr>
            <a:r>
              <a:rPr lang="en-US" sz="1043" dirty="0">
                <a:solidFill>
                  <a:srgbClr val="243746"/>
                </a:solidFill>
                <a:latin typeface="Montserrat Semi-Bold"/>
              </a:rPr>
              <a:t>Seller cannot satisfy title objections</a:t>
            </a:r>
          </a:p>
          <a:p>
            <a:pPr marL="685800" lvl="1" indent="-228600">
              <a:buAutoNum type="alphaLcPeriod"/>
            </a:pPr>
            <a:endParaRPr lang="en-US" sz="1043" dirty="0">
              <a:solidFill>
                <a:srgbClr val="243746"/>
              </a:solidFill>
              <a:latin typeface="Montserrat Semi-Bold"/>
            </a:endParaRPr>
          </a:p>
          <a:p>
            <a:pPr marL="685800" lvl="1" indent="-228600">
              <a:buAutoNum type="alphaLcPeriod"/>
            </a:pPr>
            <a:r>
              <a:rPr lang="en-US" sz="1043" dirty="0">
                <a:solidFill>
                  <a:srgbClr val="243746"/>
                </a:solidFill>
                <a:latin typeface="Montserrat Semi-Bold"/>
              </a:rPr>
              <a:t>Lender, even in all cash transactions (see cash exhibit for exception), or closing attorney cannot close due to no fault of the buyer</a:t>
            </a:r>
          </a:p>
          <a:p>
            <a:pPr marL="685800" lvl="1" indent="-228600">
              <a:buAutoNum type="alphaLcPeriod"/>
            </a:pPr>
            <a:endParaRPr lang="en-US" sz="1043" dirty="0">
              <a:solidFill>
                <a:srgbClr val="243746"/>
              </a:solidFill>
              <a:latin typeface="Montserrat Semi-Bold"/>
            </a:endParaRPr>
          </a:p>
          <a:p>
            <a:pPr marL="685800" lvl="1" indent="-228600">
              <a:buAutoNum type="alphaLcPeriod"/>
            </a:pPr>
            <a:r>
              <a:rPr lang="en-US" sz="1043" dirty="0">
                <a:solidFill>
                  <a:srgbClr val="243746"/>
                </a:solidFill>
                <a:latin typeface="Montserrat Semi-Bold"/>
              </a:rPr>
              <a:t>Lender did not disclose on time</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730801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 Closing Date &amp; Possession </a:t>
            </a:r>
          </a:p>
        </p:txBody>
      </p:sp>
      <p:sp>
        <p:nvSpPr>
          <p:cNvPr id="4" name="TextBox 4"/>
          <p:cNvSpPr txBox="1"/>
          <p:nvPr/>
        </p:nvSpPr>
        <p:spPr>
          <a:xfrm>
            <a:off x="139700" y="491094"/>
            <a:ext cx="4800600" cy="36971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Extending the Closing Date </a:t>
            </a:r>
          </a:p>
          <a:p>
            <a:pPr>
              <a:lnSpc>
                <a:spcPts val="1461"/>
              </a:lnSpc>
            </a:pPr>
            <a:r>
              <a:rPr lang="en-US" sz="1043" dirty="0">
                <a:solidFill>
                  <a:srgbClr val="243746"/>
                </a:solidFill>
                <a:latin typeface="Montserrat Semi-Bold"/>
              </a:rPr>
              <a:t>     2. Mutual Extension (F716)</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Text&#10;&#10;Description automatically generated">
            <a:extLst>
              <a:ext uri="{FF2B5EF4-FFF2-40B4-BE49-F238E27FC236}">
                <a16:creationId xmlns:a16="http://schemas.microsoft.com/office/drawing/2014/main" id="{A27E42FB-78FF-40F9-966C-22E62BCFB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085" y="880822"/>
            <a:ext cx="3937830" cy="1738770"/>
          </a:xfrm>
          <a:prstGeom prst="rect">
            <a:avLst/>
          </a:prstGeom>
        </p:spPr>
      </p:pic>
    </p:spTree>
    <p:extLst>
      <p:ext uri="{BB962C8B-B14F-4D97-AF65-F5344CB8AC3E}">
        <p14:creationId xmlns:p14="http://schemas.microsoft.com/office/powerpoint/2010/main" val="133496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Closing Law Firm </a:t>
            </a:r>
          </a:p>
        </p:txBody>
      </p:sp>
      <p:sp>
        <p:nvSpPr>
          <p:cNvPr id="4" name="TextBox 4"/>
          <p:cNvSpPr txBox="1"/>
          <p:nvPr/>
        </p:nvSpPr>
        <p:spPr>
          <a:xfrm>
            <a:off x="331267" y="635113"/>
            <a:ext cx="4495800" cy="369717"/>
          </a:xfrm>
          <a:prstGeom prst="rect">
            <a:avLst/>
          </a:prstGeom>
        </p:spPr>
        <p:txBody>
          <a:bodyPr wrap="square" lIns="0" tIns="0" rIns="0" bIns="0" rtlCol="0" anchor="t">
            <a:spAutoFit/>
          </a:bodyPr>
          <a:lstStyle/>
          <a:p>
            <a:pPr>
              <a:lnSpc>
                <a:spcPts val="1461"/>
              </a:lnSpc>
            </a:pPr>
            <a:r>
              <a:rPr lang="en-US" sz="1043" dirty="0">
                <a:solidFill>
                  <a:srgbClr val="FF0000"/>
                </a:solidFill>
                <a:latin typeface="Montserrat Semi-Bold"/>
              </a:rPr>
              <a:t>NEW: Changed spots with the Holder of Earnest Money &amp; added phone number </a:t>
            </a:r>
          </a:p>
        </p:txBody>
      </p:sp>
      <p:sp>
        <p:nvSpPr>
          <p:cNvPr id="5" name="AutoShape 5"/>
          <p:cNvSpPr/>
          <p:nvPr/>
        </p:nvSpPr>
        <p:spPr>
          <a:xfrm flipV="1">
            <a:off x="76938" y="473669"/>
            <a:ext cx="4750129" cy="4944"/>
          </a:xfrm>
          <a:prstGeom prst="line">
            <a:avLst/>
          </a:prstGeom>
          <a:ln w="9525" cap="rnd">
            <a:solidFill>
              <a:srgbClr val="243746"/>
            </a:solidFill>
            <a:prstDash val="solid"/>
            <a:headEnd type="none" w="sm" len="sm"/>
            <a:tailEnd type="none" w="sm" len="sm"/>
          </a:ln>
        </p:spPr>
      </p:sp>
      <p:pic>
        <p:nvPicPr>
          <p:cNvPr id="8" name="Picture 7" descr="Diagram&#10;&#10;Description automatically generated">
            <a:extLst>
              <a:ext uri="{FF2B5EF4-FFF2-40B4-BE49-F238E27FC236}">
                <a16:creationId xmlns:a16="http://schemas.microsoft.com/office/drawing/2014/main" id="{74E1DE24-55C0-454E-BB86-FBFB31256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22" y="1125900"/>
            <a:ext cx="4750129" cy="686091"/>
          </a:xfrm>
          <a:prstGeom prst="rect">
            <a:avLst/>
          </a:prstGeom>
        </p:spPr>
      </p:pic>
    </p:spTree>
    <p:extLst>
      <p:ext uri="{BB962C8B-B14F-4D97-AF65-F5344CB8AC3E}">
        <p14:creationId xmlns:p14="http://schemas.microsoft.com/office/powerpoint/2010/main" val="3319428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69" y="212227"/>
            <a:ext cx="462345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Holder of Earnest Money</a:t>
            </a:r>
          </a:p>
        </p:txBody>
      </p:sp>
      <p:sp>
        <p:nvSpPr>
          <p:cNvPr id="4" name="TextBox 4"/>
          <p:cNvSpPr txBox="1"/>
          <p:nvPr/>
        </p:nvSpPr>
        <p:spPr>
          <a:xfrm>
            <a:off x="228269" y="669512"/>
            <a:ext cx="4419600" cy="171623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Must deposit earnest money within 5 banking days of Binding Agreement Date or 5 banking days after receipt if that is after the Binding Agreement Date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If check bounces or earnest money is not received buyer has 3 banking days to cure or seller may terminate.  If the buyer cannot cure seller has 7 calendar days to terminate.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If attorney is holding EM you must use F510 and F511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982048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F510 and F511</a:t>
            </a:r>
          </a:p>
        </p:txBody>
      </p:sp>
      <p:sp>
        <p:nvSpPr>
          <p:cNvPr id="4" name="TextBox 4"/>
          <p:cNvSpPr txBox="1"/>
          <p:nvPr/>
        </p:nvSpPr>
        <p:spPr>
          <a:xfrm>
            <a:off x="228270" y="590550"/>
            <a:ext cx="4724400" cy="190859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F510: agreement between the parties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F511: the closing attorney agreeing to hold the earnest money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Must be delivered to closing attorney along with the Purchase &amp; Sale within 2 days of the binding agreement date, closing attorney then has 3 days to sign</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Closing attorney’s duties as holder of earnest money don’t start until receipt of the contract and funds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578337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Earnest Money </a:t>
            </a:r>
          </a:p>
        </p:txBody>
      </p:sp>
      <p:sp>
        <p:nvSpPr>
          <p:cNvPr id="4" name="TextBox 4"/>
          <p:cNvSpPr txBox="1"/>
          <p:nvPr/>
        </p:nvSpPr>
        <p:spPr>
          <a:xfrm>
            <a:off x="330200" y="1672793"/>
            <a:ext cx="4038600" cy="946798"/>
          </a:xfrm>
          <a:prstGeom prst="rect">
            <a:avLst/>
          </a:prstGeom>
        </p:spPr>
        <p:txBody>
          <a:bodyPr wrap="square" lIns="0" tIns="0" rIns="0" bIns="0" rtlCol="0" anchor="t">
            <a:spAutoFit/>
          </a:bodyPr>
          <a:lstStyle/>
          <a:p>
            <a:pPr>
              <a:lnSpc>
                <a:spcPts val="1461"/>
              </a:lnSpc>
            </a:pPr>
            <a:r>
              <a:rPr lang="en-US" sz="1040" dirty="0">
                <a:solidFill>
                  <a:schemeClr val="tx2">
                    <a:lumMod val="50000"/>
                  </a:schemeClr>
                </a:solidFill>
                <a:latin typeface="Montserrat Semi-Bold"/>
              </a:rPr>
              <a:t>Practice Tip! </a:t>
            </a:r>
          </a:p>
          <a:p>
            <a:pPr>
              <a:lnSpc>
                <a:spcPts val="1461"/>
              </a:lnSpc>
            </a:pPr>
            <a:r>
              <a:rPr lang="en-US" sz="1040" dirty="0">
                <a:solidFill>
                  <a:schemeClr val="tx2">
                    <a:lumMod val="50000"/>
                  </a:schemeClr>
                </a:solidFill>
                <a:latin typeface="Montserrat Semi-Bold" panose="020B0604020202020204" charset="0"/>
              </a:rPr>
              <a:t>Be cautious using ACH.  ACH transfers cannot be accepted for Closing and a Buyer could make that mistake, causing delays. </a:t>
            </a:r>
          </a:p>
          <a:p>
            <a:pPr>
              <a:lnSpc>
                <a:spcPts val="1461"/>
              </a:lnSpc>
            </a:pPr>
            <a:r>
              <a:rPr lang="en-US" sz="1043" dirty="0">
                <a:solidFill>
                  <a:srgbClr val="243746"/>
                </a:solidFill>
                <a:latin typeface="Montserrat Semi-Bold"/>
              </a:rPr>
              <a:t>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B3979D75-71E1-441D-BE86-A678F80899F6}"/>
              </a:ext>
            </a:extLst>
          </p:cNvPr>
          <p:cNvPicPr>
            <a:picLocks noChangeAspect="1"/>
          </p:cNvPicPr>
          <p:nvPr/>
        </p:nvPicPr>
        <p:blipFill>
          <a:blip r:embed="rId3"/>
          <a:stretch>
            <a:fillRect/>
          </a:stretch>
        </p:blipFill>
        <p:spPr>
          <a:xfrm>
            <a:off x="152729" y="837499"/>
            <a:ext cx="4699000" cy="490052"/>
          </a:xfrm>
          <a:prstGeom prst="rect">
            <a:avLst/>
          </a:prstGeom>
        </p:spPr>
      </p:pic>
    </p:spTree>
    <p:extLst>
      <p:ext uri="{BB962C8B-B14F-4D97-AF65-F5344CB8AC3E}">
        <p14:creationId xmlns:p14="http://schemas.microsoft.com/office/powerpoint/2010/main" val="2628993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Earnest Money </a:t>
            </a:r>
          </a:p>
        </p:txBody>
      </p:sp>
      <p:sp>
        <p:nvSpPr>
          <p:cNvPr id="4" name="TextBox 4"/>
          <p:cNvSpPr txBox="1"/>
          <p:nvPr/>
        </p:nvSpPr>
        <p:spPr>
          <a:xfrm>
            <a:off x="164935" y="514350"/>
            <a:ext cx="2527466" cy="1765420"/>
          </a:xfrm>
          <a:prstGeom prst="rect">
            <a:avLst/>
          </a:prstGeom>
        </p:spPr>
        <p:txBody>
          <a:bodyPr wrap="square" lIns="0" tIns="0" rIns="0" bIns="0" rtlCol="0" anchor="t">
            <a:spAutoFit/>
          </a:bodyPr>
          <a:lstStyle/>
          <a:p>
            <a:r>
              <a:rPr lang="en-US" sz="1043" dirty="0">
                <a:solidFill>
                  <a:srgbClr val="243746"/>
                </a:solidFill>
                <a:latin typeface="Montserrat Semi-Bold"/>
              </a:rPr>
              <a:t>Reasons for buyer to receive Earnest Money:</a:t>
            </a:r>
          </a:p>
          <a:p>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No Binding Agreement</a:t>
            </a:r>
          </a:p>
          <a:p>
            <a:pPr marL="228600" indent="-228600">
              <a:buAutoNum type="arabicPeriod"/>
            </a:pPr>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Failure of unexpired contingency or condition</a:t>
            </a:r>
          </a:p>
          <a:p>
            <a:pPr marL="228600" indent="-228600">
              <a:buAutoNum type="arabicPeriod"/>
            </a:pPr>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Seller default </a:t>
            </a:r>
          </a:p>
          <a:p>
            <a:pPr marL="228600" indent="-228600">
              <a:buAutoNum type="arabicPeriod"/>
            </a:pPr>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Specific right to terminate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9" name="Picture 8" descr="A picture containing text&#10;&#10;Description automatically generated">
            <a:extLst>
              <a:ext uri="{FF2B5EF4-FFF2-40B4-BE49-F238E27FC236}">
                <a16:creationId xmlns:a16="http://schemas.microsoft.com/office/drawing/2014/main" id="{A24878D0-E875-4DFC-9120-859B119EA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975" y="814781"/>
            <a:ext cx="2219886" cy="1505340"/>
          </a:xfrm>
          <a:prstGeom prst="rect">
            <a:avLst/>
          </a:prstGeom>
        </p:spPr>
      </p:pic>
    </p:spTree>
    <p:extLst>
      <p:ext uri="{BB962C8B-B14F-4D97-AF65-F5344CB8AC3E}">
        <p14:creationId xmlns:p14="http://schemas.microsoft.com/office/powerpoint/2010/main" val="1060426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Earnest Money</a:t>
            </a:r>
          </a:p>
        </p:txBody>
      </p:sp>
      <p:sp>
        <p:nvSpPr>
          <p:cNvPr id="4" name="TextBox 4"/>
          <p:cNvSpPr txBox="1"/>
          <p:nvPr/>
        </p:nvSpPr>
        <p:spPr>
          <a:xfrm>
            <a:off x="219732" y="514350"/>
            <a:ext cx="4495800" cy="2100960"/>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When holder can disburse Earnest Money:</a:t>
            </a:r>
          </a:p>
          <a:p>
            <a:pPr>
              <a:lnSpc>
                <a:spcPts val="1461"/>
              </a:lnSpc>
            </a:pPr>
            <a:r>
              <a:rPr lang="en-US" sz="1043" dirty="0">
                <a:solidFill>
                  <a:srgbClr val="243746"/>
                </a:solidFill>
                <a:latin typeface="Montserrat Semi-Bold"/>
              </a:rPr>
              <a:t> </a:t>
            </a:r>
          </a:p>
          <a:p>
            <a:pPr marL="228600" indent="-228600">
              <a:lnSpc>
                <a:spcPts val="1461"/>
              </a:lnSpc>
              <a:buAutoNum type="arabicPeriod"/>
            </a:pPr>
            <a:r>
              <a:rPr lang="en-US" sz="1043" dirty="0">
                <a:solidFill>
                  <a:srgbClr val="243746"/>
                </a:solidFill>
                <a:latin typeface="Montserrat Semi-Bold"/>
              </a:rPr>
              <a:t>At closing </a:t>
            </a:r>
          </a:p>
          <a:p>
            <a:pPr marL="228600" indent="-228600">
              <a:lnSpc>
                <a:spcPts val="1461"/>
              </a:lnSpc>
              <a:buAutoNum type="arabicPeriod"/>
            </a:pPr>
            <a:endParaRPr lang="en-US" sz="1043" dirty="0">
              <a:solidFill>
                <a:srgbClr val="243746"/>
              </a:solidFill>
              <a:latin typeface="Montserrat Semi-Bold"/>
            </a:endParaRPr>
          </a:p>
          <a:p>
            <a:pPr marL="228600" indent="-228600">
              <a:lnSpc>
                <a:spcPts val="1461"/>
              </a:lnSpc>
              <a:buAutoNum type="arabicPeriod"/>
            </a:pPr>
            <a:r>
              <a:rPr lang="en-US" sz="1043" dirty="0">
                <a:solidFill>
                  <a:srgbClr val="243746"/>
                </a:solidFill>
                <a:latin typeface="Montserrat Semi-Bold"/>
              </a:rPr>
              <a:t>Agreement of the parties </a:t>
            </a:r>
          </a:p>
          <a:p>
            <a:pPr marL="228600" indent="-228600">
              <a:lnSpc>
                <a:spcPts val="1461"/>
              </a:lnSpc>
              <a:buAutoNum type="arabicPeriod"/>
            </a:pPr>
            <a:endParaRPr lang="en-US" sz="1043" dirty="0">
              <a:solidFill>
                <a:srgbClr val="243746"/>
              </a:solidFill>
              <a:latin typeface="Montserrat Semi-Bold"/>
            </a:endParaRPr>
          </a:p>
          <a:p>
            <a:pPr marL="228600" indent="-228600">
              <a:lnSpc>
                <a:spcPts val="1461"/>
              </a:lnSpc>
              <a:buAutoNum type="arabicPeriod"/>
            </a:pPr>
            <a:r>
              <a:rPr lang="en-US" sz="1043" dirty="0">
                <a:solidFill>
                  <a:srgbClr val="243746"/>
                </a:solidFill>
                <a:latin typeface="Montserrat Semi-Bold"/>
              </a:rPr>
              <a:t>Court order or arbitrator </a:t>
            </a:r>
          </a:p>
          <a:p>
            <a:pPr marL="228600" indent="-228600">
              <a:lnSpc>
                <a:spcPts val="1461"/>
              </a:lnSpc>
              <a:buAutoNum type="arabicPeriod"/>
            </a:pPr>
            <a:endParaRPr lang="en-US" sz="1043" dirty="0">
              <a:solidFill>
                <a:srgbClr val="243746"/>
              </a:solidFill>
              <a:latin typeface="Montserrat Semi-Bold"/>
            </a:endParaRPr>
          </a:p>
          <a:p>
            <a:pPr marL="228600" indent="-228600">
              <a:lnSpc>
                <a:spcPts val="1461"/>
              </a:lnSpc>
              <a:buAutoNum type="arabicPeriod"/>
            </a:pPr>
            <a:r>
              <a:rPr lang="en-US" sz="1043" dirty="0">
                <a:solidFill>
                  <a:srgbClr val="243746"/>
                </a:solidFill>
                <a:latin typeface="Montserrat Semi-Bold"/>
              </a:rPr>
              <a:t>No binding agreement </a:t>
            </a:r>
          </a:p>
          <a:p>
            <a:pPr marL="228600" indent="-228600">
              <a:lnSpc>
                <a:spcPts val="1461"/>
              </a:lnSpc>
              <a:buAutoNum type="arabicPeriod"/>
            </a:pPr>
            <a:endParaRPr lang="en-US" sz="1043" dirty="0">
              <a:solidFill>
                <a:srgbClr val="243746"/>
              </a:solidFill>
              <a:latin typeface="Montserrat Semi-Bold"/>
            </a:endParaRPr>
          </a:p>
          <a:p>
            <a:pPr marL="228600" indent="-228600">
              <a:lnSpc>
                <a:spcPts val="1461"/>
              </a:lnSpc>
              <a:buAutoNum type="arabicPeriod"/>
            </a:pPr>
            <a:r>
              <a:rPr lang="en-US" sz="1043" dirty="0">
                <a:solidFill>
                  <a:srgbClr val="243746"/>
                </a:solidFill>
                <a:latin typeface="Montserrat Semi-Bold"/>
              </a:rPr>
              <a:t>10 day letter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pair of hands writing on a piece of paper&#10;&#10;Description automatically generated with medium confidence">
            <a:extLst>
              <a:ext uri="{FF2B5EF4-FFF2-40B4-BE49-F238E27FC236}">
                <a16:creationId xmlns:a16="http://schemas.microsoft.com/office/drawing/2014/main" id="{E096F04C-CB55-4E6F-99A4-9BAC432C7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3800" y="971550"/>
            <a:ext cx="1949204" cy="1095886"/>
          </a:xfrm>
          <a:prstGeom prst="rect">
            <a:avLst/>
          </a:prstGeom>
        </p:spPr>
      </p:pic>
    </p:spTree>
    <p:extLst>
      <p:ext uri="{BB962C8B-B14F-4D97-AF65-F5344CB8AC3E}">
        <p14:creationId xmlns:p14="http://schemas.microsoft.com/office/powerpoint/2010/main" val="1266823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202477"/>
            <a:ext cx="45720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Consumer Brochures (CB04 and CB13) </a:t>
            </a:r>
          </a:p>
        </p:txBody>
      </p:sp>
      <p:sp>
        <p:nvSpPr>
          <p:cNvPr id="4" name="TextBox 4"/>
          <p:cNvSpPr txBox="1"/>
          <p:nvPr/>
        </p:nvSpPr>
        <p:spPr>
          <a:xfrm>
            <a:off x="231537" y="514350"/>
            <a:ext cx="2232263" cy="2497543"/>
          </a:xfrm>
          <a:prstGeom prst="rect">
            <a:avLst/>
          </a:prstGeom>
        </p:spPr>
        <p:txBody>
          <a:bodyPr wrap="square" lIns="0" tIns="0" rIns="0" bIns="0" rtlCol="0" anchor="t">
            <a:spAutoFit/>
          </a:bodyPr>
          <a:lstStyle/>
          <a:p>
            <a:r>
              <a:rPr lang="en-US" sz="1000" dirty="0"/>
              <a:t>The Consumer Brochures are well written and informative. These educational pamphlets are prepared courtesy of the Georgia Association of REALTORS® to help parties buy, sell, or lease real estate and should be used!</a:t>
            </a:r>
          </a:p>
          <a:p>
            <a:endParaRPr lang="en-US" sz="900" dirty="0">
              <a:solidFill>
                <a:srgbClr val="243746"/>
              </a:solidFill>
              <a:latin typeface="Montserrat Semi-Bold"/>
            </a:endParaRPr>
          </a:p>
          <a:p>
            <a:r>
              <a:rPr lang="en-US" sz="900" b="1" dirty="0">
                <a:solidFill>
                  <a:srgbClr val="243746"/>
                </a:solidFill>
                <a:latin typeface="Montserrat Semi-Bold"/>
              </a:rPr>
              <a:t>CB04 Lead Based Paint Pamphlet </a:t>
            </a:r>
          </a:p>
          <a:p>
            <a:r>
              <a:rPr lang="en-US" sz="1000" dirty="0"/>
              <a:t>Updated to the most recent EPA brochure</a:t>
            </a:r>
          </a:p>
          <a:p>
            <a:endParaRPr lang="en-US" sz="1000" dirty="0"/>
          </a:p>
          <a:p>
            <a:r>
              <a:rPr lang="en-US" sz="1000" b="1" dirty="0">
                <a:solidFill>
                  <a:srgbClr val="243746"/>
                </a:solidFill>
                <a:latin typeface="Montserrat Semi-Bold"/>
              </a:rPr>
              <a:t>CB13 Protect Yourself When Buying Real Property</a:t>
            </a:r>
          </a:p>
          <a:p>
            <a:r>
              <a:rPr lang="en-US" sz="1000" dirty="0"/>
              <a:t>Added language about the types of testing under </a:t>
            </a:r>
            <a:r>
              <a:rPr lang="en-US" sz="1000" i="1" dirty="0"/>
              <a:t>Thoroughly investigate the property</a:t>
            </a:r>
            <a:endParaRPr lang="en-US" sz="1000" dirty="0"/>
          </a:p>
          <a:p>
            <a:pPr>
              <a:lnSpc>
                <a:spcPts val="1461"/>
              </a:lnSpc>
            </a:pPr>
            <a:endParaRPr lang="en-US" sz="1100" dirty="0"/>
          </a:p>
          <a:p>
            <a:pPr>
              <a:lnSpc>
                <a:spcPts val="1461"/>
              </a:lnSpc>
            </a:pPr>
            <a:endParaRPr lang="en-US" sz="1100" dirty="0"/>
          </a:p>
        </p:txBody>
      </p:sp>
      <p:sp>
        <p:nvSpPr>
          <p:cNvPr id="5" name="AutoShape 5"/>
          <p:cNvSpPr/>
          <p:nvPr/>
        </p:nvSpPr>
        <p:spPr>
          <a:xfrm flipV="1">
            <a:off x="177800" y="438150"/>
            <a:ext cx="4572000" cy="0"/>
          </a:xfrm>
          <a:prstGeom prst="line">
            <a:avLst/>
          </a:prstGeom>
          <a:ln w="9525" cap="rnd">
            <a:solidFill>
              <a:srgbClr val="243746"/>
            </a:solidFill>
            <a:prstDash val="solid"/>
            <a:headEnd type="none" w="sm" len="sm"/>
            <a:tailEnd type="none" w="sm" len="sm"/>
          </a:ln>
        </p:spPr>
      </p:sp>
      <p:pic>
        <p:nvPicPr>
          <p:cNvPr id="7" name="Picture 6" descr="A close-up of a document&#10;&#10;Description automatically generated with medium confidence">
            <a:extLst>
              <a:ext uri="{FF2B5EF4-FFF2-40B4-BE49-F238E27FC236}">
                <a16:creationId xmlns:a16="http://schemas.microsoft.com/office/drawing/2014/main" id="{2B4998DC-FDA1-4E90-A4E9-8AE81882D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2246" y="514350"/>
            <a:ext cx="2332311" cy="203834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F201 – Inspection and Due Diligence </a:t>
            </a:r>
          </a:p>
        </p:txBody>
      </p:sp>
      <p:sp>
        <p:nvSpPr>
          <p:cNvPr id="4" name="TextBox 4"/>
          <p:cNvSpPr txBox="1"/>
          <p:nvPr/>
        </p:nvSpPr>
        <p:spPr>
          <a:xfrm>
            <a:off x="343064" y="1593697"/>
            <a:ext cx="4267200" cy="56207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Buyer must give Seller notice prior to inspecting the property</a:t>
            </a:r>
          </a:p>
          <a:p>
            <a:pPr>
              <a:lnSpc>
                <a:spcPts val="1461"/>
              </a:lnSpc>
            </a:pPr>
            <a:r>
              <a:rPr lang="en-US" sz="1043" dirty="0">
                <a:solidFill>
                  <a:srgbClr val="243746"/>
                </a:solidFill>
                <a:latin typeface="Montserrat Semi-Bold"/>
              </a:rPr>
              <a:t>    </a:t>
            </a:r>
          </a:p>
          <a:p>
            <a:pPr>
              <a:lnSpc>
                <a:spcPts val="1461"/>
              </a:lnSpc>
            </a:pPr>
            <a:r>
              <a:rPr lang="en-US" sz="1043" dirty="0">
                <a:solidFill>
                  <a:srgbClr val="243746"/>
                </a:solidFill>
                <a:latin typeface="Montserrat Semi-Bold"/>
              </a:rPr>
              <a:t>Buyer may terminate for ANY reason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a:extLst>
              <a:ext uri="{FF2B5EF4-FFF2-40B4-BE49-F238E27FC236}">
                <a16:creationId xmlns:a16="http://schemas.microsoft.com/office/drawing/2014/main" id="{9C017C8E-18FB-473C-8D48-7CDEEC449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 y="775109"/>
            <a:ext cx="4902200" cy="586680"/>
          </a:xfrm>
          <a:prstGeom prst="rect">
            <a:avLst/>
          </a:prstGeom>
        </p:spPr>
      </p:pic>
    </p:spTree>
    <p:extLst>
      <p:ext uri="{BB962C8B-B14F-4D97-AF65-F5344CB8AC3E}">
        <p14:creationId xmlns:p14="http://schemas.microsoft.com/office/powerpoint/2010/main" val="722390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F201 – Inspection and Due Diligence </a:t>
            </a:r>
          </a:p>
        </p:txBody>
      </p:sp>
      <p:sp>
        <p:nvSpPr>
          <p:cNvPr id="4" name="TextBox 4"/>
          <p:cNvSpPr txBox="1"/>
          <p:nvPr/>
        </p:nvSpPr>
        <p:spPr>
          <a:xfrm>
            <a:off x="221770" y="695465"/>
            <a:ext cx="2667000" cy="171623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Buyer Beware! </a:t>
            </a:r>
          </a:p>
          <a:p>
            <a:pPr>
              <a:lnSpc>
                <a:spcPts val="1461"/>
              </a:lnSpc>
            </a:pPr>
            <a:r>
              <a:rPr lang="en-US" sz="1043" dirty="0">
                <a:solidFill>
                  <a:srgbClr val="243746"/>
                </a:solidFill>
                <a:latin typeface="Montserrat Semi-Bold"/>
              </a:rPr>
              <a:t>Property is sold “as-is” unless terminated during due diligence</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Remember: even with due diligence or property being sold “as-is” seller must disclose any latent or hidden defects that they are aware of which  could not be discovered by the Buyer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yellow and red sign&#10;&#10;Description automatically generated with medium confidence">
            <a:extLst>
              <a:ext uri="{FF2B5EF4-FFF2-40B4-BE49-F238E27FC236}">
                <a16:creationId xmlns:a16="http://schemas.microsoft.com/office/drawing/2014/main" id="{66E816E9-4FFC-4EB2-BC18-DFF4695E4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244" y="742950"/>
            <a:ext cx="1696756" cy="1190262"/>
          </a:xfrm>
          <a:prstGeom prst="rect">
            <a:avLst/>
          </a:prstGeom>
        </p:spPr>
      </p:pic>
    </p:spTree>
    <p:extLst>
      <p:ext uri="{BB962C8B-B14F-4D97-AF65-F5344CB8AC3E}">
        <p14:creationId xmlns:p14="http://schemas.microsoft.com/office/powerpoint/2010/main" val="2825796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512961"/>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F201 – Inspection and Due Diligence </a:t>
            </a:r>
          </a:p>
          <a:p>
            <a:pPr>
              <a:lnSpc>
                <a:spcPts val="1969"/>
              </a:lnSpc>
            </a:pPr>
            <a:endParaRPr lang="en-US" sz="1790" spc="180" dirty="0">
              <a:solidFill>
                <a:srgbClr val="926A52"/>
              </a:solidFill>
              <a:latin typeface="Montserrat Extra-Bold Bold"/>
            </a:endParaRPr>
          </a:p>
        </p:txBody>
      </p:sp>
      <p:sp>
        <p:nvSpPr>
          <p:cNvPr id="4" name="TextBox 4"/>
          <p:cNvSpPr txBox="1"/>
          <p:nvPr/>
        </p:nvSpPr>
        <p:spPr>
          <a:xfrm>
            <a:off x="130842" y="514350"/>
            <a:ext cx="4800600" cy="75443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Option Money : Payment to the seller for giving Buyer option to terminate in due diligence</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8" name="TextBox 7">
            <a:extLst>
              <a:ext uri="{FF2B5EF4-FFF2-40B4-BE49-F238E27FC236}">
                <a16:creationId xmlns:a16="http://schemas.microsoft.com/office/drawing/2014/main" id="{A03F4B9E-F375-4281-840C-BAB2C91052FB}"/>
              </a:ext>
            </a:extLst>
          </p:cNvPr>
          <p:cNvSpPr txBox="1"/>
          <p:nvPr/>
        </p:nvSpPr>
        <p:spPr>
          <a:xfrm>
            <a:off x="266864" y="2038350"/>
            <a:ext cx="4419600" cy="923330"/>
          </a:xfrm>
          <a:prstGeom prst="rect">
            <a:avLst/>
          </a:prstGeom>
          <a:noFill/>
        </p:spPr>
        <p:txBody>
          <a:bodyPr wrap="square" rtlCol="0">
            <a:spAutoFit/>
          </a:bodyPr>
          <a:lstStyle/>
          <a:p>
            <a:r>
              <a:rPr lang="en-US" sz="1800" dirty="0">
                <a:solidFill>
                  <a:srgbClr val="FF0000"/>
                </a:solidFill>
                <a:latin typeface="Montserrat Semi-Bold"/>
              </a:rPr>
              <a:t>NEW! Clarified that option money shall be paid </a:t>
            </a:r>
            <a:r>
              <a:rPr lang="en-US" sz="1800" i="1" dirty="0">
                <a:solidFill>
                  <a:srgbClr val="FF0000"/>
                </a:solidFill>
                <a:latin typeface="Montserrat Semi-Bold"/>
              </a:rPr>
              <a:t>directly</a:t>
            </a:r>
            <a:r>
              <a:rPr lang="en-US" sz="1800" dirty="0">
                <a:solidFill>
                  <a:srgbClr val="FF0000"/>
                </a:solidFill>
                <a:latin typeface="Montserrat Semi-Bold"/>
              </a:rPr>
              <a:t> to Seller</a:t>
            </a:r>
          </a:p>
          <a:p>
            <a:endParaRPr lang="en-US" dirty="0"/>
          </a:p>
        </p:txBody>
      </p:sp>
      <p:pic>
        <p:nvPicPr>
          <p:cNvPr id="9" name="Picture 8" descr="Text, letter&#10;&#10;Description automatically generated">
            <a:extLst>
              <a:ext uri="{FF2B5EF4-FFF2-40B4-BE49-F238E27FC236}">
                <a16:creationId xmlns:a16="http://schemas.microsoft.com/office/drawing/2014/main" id="{956E18CA-06BF-43A6-9F25-D9FA9DAD5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74" y="1027311"/>
            <a:ext cx="4813136" cy="847769"/>
          </a:xfrm>
          <a:prstGeom prst="rect">
            <a:avLst/>
          </a:prstGeom>
        </p:spPr>
      </p:pic>
    </p:spTree>
    <p:extLst>
      <p:ext uri="{BB962C8B-B14F-4D97-AF65-F5344CB8AC3E}">
        <p14:creationId xmlns:p14="http://schemas.microsoft.com/office/powerpoint/2010/main" val="2595562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Lead Based Paint </a:t>
            </a:r>
          </a:p>
        </p:txBody>
      </p:sp>
      <p:sp>
        <p:nvSpPr>
          <p:cNvPr id="4" name="TextBox 4"/>
          <p:cNvSpPr txBox="1"/>
          <p:nvPr/>
        </p:nvSpPr>
        <p:spPr>
          <a:xfrm>
            <a:off x="254000" y="819150"/>
            <a:ext cx="2012961" cy="946798"/>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Pre 1978 vs Post 1978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Must disclose known information on lead-based paint exhibit (F316)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picture containing building, plant&#10;&#10;Description automatically generated">
            <a:extLst>
              <a:ext uri="{FF2B5EF4-FFF2-40B4-BE49-F238E27FC236}">
                <a16:creationId xmlns:a16="http://schemas.microsoft.com/office/drawing/2014/main" id="{FC2FD1DC-2665-47CF-9A12-3496D127E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6961" y="725187"/>
            <a:ext cx="2641600" cy="1259840"/>
          </a:xfrm>
          <a:prstGeom prst="rect">
            <a:avLst/>
          </a:prstGeom>
        </p:spPr>
      </p:pic>
    </p:spTree>
    <p:extLst>
      <p:ext uri="{BB962C8B-B14F-4D97-AF65-F5344CB8AC3E}">
        <p14:creationId xmlns:p14="http://schemas.microsoft.com/office/powerpoint/2010/main" val="425706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750128"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Lead Based Paint Exhibit (F316) </a:t>
            </a:r>
          </a:p>
        </p:txBody>
      </p:sp>
      <p:sp>
        <p:nvSpPr>
          <p:cNvPr id="4" name="TextBox 4"/>
          <p:cNvSpPr txBox="1"/>
          <p:nvPr/>
        </p:nvSpPr>
        <p:spPr>
          <a:xfrm>
            <a:off x="2844800" y="690086"/>
            <a:ext cx="2069554" cy="1846659"/>
          </a:xfrm>
          <a:prstGeom prst="rect">
            <a:avLst/>
          </a:prstGeom>
        </p:spPr>
        <p:txBody>
          <a:bodyPr wrap="square" lIns="0" tIns="0" rIns="0" bIns="0" rtlCol="0" anchor="t">
            <a:spAutoFit/>
          </a:bodyPr>
          <a:lstStyle/>
          <a:p>
            <a:r>
              <a:rPr lang="en-US" sz="1200" dirty="0">
                <a:solidFill>
                  <a:schemeClr val="tx2">
                    <a:lumMod val="50000"/>
                  </a:schemeClr>
                </a:solidFill>
                <a:latin typeface="Montserrat Semi-Bold" panose="020B0604020202020204" charset="0"/>
              </a:rPr>
              <a:t>Most agents make offers before doing an inspection. For that reason, the form now allows buyer to waive that opportunity of inspection before going under contract  but retains the opportunity during inspection of contract.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Graphical user interface, text, application&#10;&#10;Description automatically generated">
            <a:extLst>
              <a:ext uri="{FF2B5EF4-FFF2-40B4-BE49-F238E27FC236}">
                <a16:creationId xmlns:a16="http://schemas.microsoft.com/office/drawing/2014/main" id="{CB31A38D-DCC7-49EF-93D7-D397FA346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742950"/>
            <a:ext cx="2743199" cy="1752755"/>
          </a:xfrm>
          <a:prstGeom prst="rect">
            <a:avLst/>
          </a:prstGeom>
        </p:spPr>
      </p:pic>
    </p:spTree>
    <p:extLst>
      <p:ext uri="{BB962C8B-B14F-4D97-AF65-F5344CB8AC3E}">
        <p14:creationId xmlns:p14="http://schemas.microsoft.com/office/powerpoint/2010/main" val="2766213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00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Brokerage Relationship</a:t>
            </a:r>
          </a:p>
        </p:txBody>
      </p:sp>
      <p:sp>
        <p:nvSpPr>
          <p:cNvPr id="4" name="TextBox 4"/>
          <p:cNvSpPr txBox="1"/>
          <p:nvPr/>
        </p:nvSpPr>
        <p:spPr>
          <a:xfrm>
            <a:off x="152400" y="577065"/>
            <a:ext cx="4572000" cy="75443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Disclose the scope of representation </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8" name="TextBox 7">
            <a:extLst>
              <a:ext uri="{FF2B5EF4-FFF2-40B4-BE49-F238E27FC236}">
                <a16:creationId xmlns:a16="http://schemas.microsoft.com/office/drawing/2014/main" id="{2591AD34-1C86-488F-BA61-CC252FCEB124}"/>
              </a:ext>
            </a:extLst>
          </p:cNvPr>
          <p:cNvSpPr txBox="1"/>
          <p:nvPr/>
        </p:nvSpPr>
        <p:spPr>
          <a:xfrm>
            <a:off x="128921" y="2134256"/>
            <a:ext cx="4876800" cy="529376"/>
          </a:xfrm>
          <a:prstGeom prst="rect">
            <a:avLst/>
          </a:prstGeom>
          <a:noFill/>
        </p:spPr>
        <p:txBody>
          <a:bodyPr wrap="square" rtlCol="0">
            <a:spAutoFit/>
          </a:bodyPr>
          <a:lstStyle/>
          <a:p>
            <a:r>
              <a:rPr lang="en-US" sz="1040" dirty="0">
                <a:solidFill>
                  <a:srgbClr val="243746"/>
                </a:solidFill>
                <a:latin typeface="Montserrat Semi-Bold"/>
              </a:rPr>
              <a:t>Disclose any material relationships  </a:t>
            </a:r>
          </a:p>
          <a:p>
            <a:endParaRPr lang="en-US" dirty="0"/>
          </a:p>
        </p:txBody>
      </p:sp>
      <p:pic>
        <p:nvPicPr>
          <p:cNvPr id="9" name="Picture 8" descr="A picture containing graphical user interface&#10;&#10;Description automatically generated">
            <a:extLst>
              <a:ext uri="{FF2B5EF4-FFF2-40B4-BE49-F238E27FC236}">
                <a16:creationId xmlns:a16="http://schemas.microsoft.com/office/drawing/2014/main" id="{773BAF16-C8BA-428C-BD0E-DB0A479E5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16" y="920517"/>
            <a:ext cx="4876800" cy="1107425"/>
          </a:xfrm>
          <a:prstGeom prst="rect">
            <a:avLst/>
          </a:prstGeom>
        </p:spPr>
      </p:pic>
    </p:spTree>
    <p:extLst>
      <p:ext uri="{BB962C8B-B14F-4D97-AF65-F5344CB8AC3E}">
        <p14:creationId xmlns:p14="http://schemas.microsoft.com/office/powerpoint/2010/main" val="2006788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267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F201 – Time Limit of Offer</a:t>
            </a:r>
          </a:p>
        </p:txBody>
      </p:sp>
      <p:sp>
        <p:nvSpPr>
          <p:cNvPr id="4" name="TextBox 4"/>
          <p:cNvSpPr txBox="1"/>
          <p:nvPr/>
        </p:nvSpPr>
        <p:spPr>
          <a:xfrm>
            <a:off x="87060" y="790615"/>
            <a:ext cx="2012961" cy="1331518"/>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Date and time that offer expires unless accepted AND notice of acceptance is given to the offering party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You MUST have Acceptance AND delivery of Acceptance</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Logo&#10;&#10;Description automatically generated">
            <a:extLst>
              <a:ext uri="{FF2B5EF4-FFF2-40B4-BE49-F238E27FC236}">
                <a16:creationId xmlns:a16="http://schemas.microsoft.com/office/drawing/2014/main" id="{7C63B988-224C-4D0A-8542-A84A269F5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6614" y="776227"/>
            <a:ext cx="2757740" cy="1530899"/>
          </a:xfrm>
          <a:prstGeom prst="rect">
            <a:avLst/>
          </a:prstGeom>
        </p:spPr>
      </p:pic>
    </p:spTree>
    <p:extLst>
      <p:ext uri="{BB962C8B-B14F-4D97-AF65-F5344CB8AC3E}">
        <p14:creationId xmlns:p14="http://schemas.microsoft.com/office/powerpoint/2010/main" val="2115750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4" name="TextBox 4"/>
          <p:cNvSpPr txBox="1"/>
          <p:nvPr/>
        </p:nvSpPr>
        <p:spPr>
          <a:xfrm>
            <a:off x="221653" y="588125"/>
            <a:ext cx="2012961" cy="2100960"/>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Notice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Must be signed by the party giving notice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Party giving notice must prove delivery: actual receipt, delivery service, or date &amp; time sent via fax or email </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person holding a box&#10;&#10;Description automatically generated with low confidence">
            <a:extLst>
              <a:ext uri="{FF2B5EF4-FFF2-40B4-BE49-F238E27FC236}">
                <a16:creationId xmlns:a16="http://schemas.microsoft.com/office/drawing/2014/main" id="{73674F78-D54C-4353-A441-FD7EE0361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985" y="708614"/>
            <a:ext cx="2159329" cy="1440272"/>
          </a:xfrm>
          <a:prstGeom prst="rect">
            <a:avLst/>
          </a:prstGeom>
        </p:spPr>
      </p:pic>
    </p:spTree>
    <p:extLst>
      <p:ext uri="{BB962C8B-B14F-4D97-AF65-F5344CB8AC3E}">
        <p14:creationId xmlns:p14="http://schemas.microsoft.com/office/powerpoint/2010/main" val="1141489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Other Terms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4355B9F0-8C17-4BD6-8D4C-A9B548C2E68C}"/>
              </a:ext>
            </a:extLst>
          </p:cNvPr>
          <p:cNvSpPr txBox="1"/>
          <p:nvPr/>
        </p:nvSpPr>
        <p:spPr>
          <a:xfrm>
            <a:off x="101600" y="487039"/>
            <a:ext cx="3276600" cy="529376"/>
          </a:xfrm>
          <a:prstGeom prst="rect">
            <a:avLst/>
          </a:prstGeom>
          <a:noFill/>
        </p:spPr>
        <p:txBody>
          <a:bodyPr wrap="square" rtlCol="0">
            <a:spAutoFit/>
          </a:bodyPr>
          <a:lstStyle/>
          <a:p>
            <a:r>
              <a:rPr lang="en-US" sz="1040" dirty="0">
                <a:solidFill>
                  <a:srgbClr val="243746"/>
                </a:solidFill>
                <a:latin typeface="Montserrat Semi-Bold"/>
              </a:rPr>
              <a:t>Notice</a:t>
            </a:r>
          </a:p>
          <a:p>
            <a:endParaRPr lang="en-US" dirty="0"/>
          </a:p>
        </p:txBody>
      </p:sp>
      <p:pic>
        <p:nvPicPr>
          <p:cNvPr id="7" name="Picture 6" descr="Text, letter&#10;&#10;Description automatically generated with medium confidence">
            <a:extLst>
              <a:ext uri="{FF2B5EF4-FFF2-40B4-BE49-F238E27FC236}">
                <a16:creationId xmlns:a16="http://schemas.microsoft.com/office/drawing/2014/main" id="{E1E47DF4-A5F9-463E-86B4-9ECE34649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23" y="895350"/>
            <a:ext cx="5003800" cy="776628"/>
          </a:xfrm>
          <a:prstGeom prst="rect">
            <a:avLst/>
          </a:prstGeom>
        </p:spPr>
      </p:pic>
      <p:sp>
        <p:nvSpPr>
          <p:cNvPr id="8" name="TextBox 7">
            <a:extLst>
              <a:ext uri="{FF2B5EF4-FFF2-40B4-BE49-F238E27FC236}">
                <a16:creationId xmlns:a16="http://schemas.microsoft.com/office/drawing/2014/main" id="{F75321B5-CE94-45ED-B820-253EF105C6C9}"/>
              </a:ext>
            </a:extLst>
          </p:cNvPr>
          <p:cNvSpPr txBox="1"/>
          <p:nvPr/>
        </p:nvSpPr>
        <p:spPr>
          <a:xfrm>
            <a:off x="38100" y="1798032"/>
            <a:ext cx="5003800" cy="529376"/>
          </a:xfrm>
          <a:prstGeom prst="rect">
            <a:avLst/>
          </a:prstGeom>
          <a:noFill/>
        </p:spPr>
        <p:txBody>
          <a:bodyPr wrap="square" rtlCol="0">
            <a:spAutoFit/>
          </a:bodyPr>
          <a:lstStyle/>
          <a:p>
            <a:r>
              <a:rPr lang="en-US" sz="1040" dirty="0">
                <a:solidFill>
                  <a:srgbClr val="FF0000"/>
                </a:solidFill>
                <a:latin typeface="Montserrat Semi-Bold"/>
              </a:rPr>
              <a:t>New! Notice occurs via email even if not opened C(1)(b) </a:t>
            </a:r>
          </a:p>
          <a:p>
            <a:endParaRPr lang="en-US" dirty="0"/>
          </a:p>
        </p:txBody>
      </p:sp>
    </p:spTree>
    <p:extLst>
      <p:ext uri="{BB962C8B-B14F-4D97-AF65-F5344CB8AC3E}">
        <p14:creationId xmlns:p14="http://schemas.microsoft.com/office/powerpoint/2010/main" val="837061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Other Terms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4355B9F0-8C17-4BD6-8D4C-A9B548C2E68C}"/>
              </a:ext>
            </a:extLst>
          </p:cNvPr>
          <p:cNvSpPr txBox="1"/>
          <p:nvPr/>
        </p:nvSpPr>
        <p:spPr>
          <a:xfrm>
            <a:off x="327193" y="1809750"/>
            <a:ext cx="4623459" cy="1169551"/>
          </a:xfrm>
          <a:prstGeom prst="rect">
            <a:avLst/>
          </a:prstGeom>
          <a:noFill/>
        </p:spPr>
        <p:txBody>
          <a:bodyPr wrap="square" rtlCol="0">
            <a:spAutoFit/>
          </a:bodyPr>
          <a:lstStyle/>
          <a:p>
            <a:r>
              <a:rPr lang="en-US" sz="1040" dirty="0">
                <a:solidFill>
                  <a:srgbClr val="FF0000"/>
                </a:solidFill>
                <a:latin typeface="Montserrat Semi-Bold"/>
              </a:rPr>
              <a:t>New! Notice occurs via email even if email is not opened also added to C(1)(c) </a:t>
            </a:r>
          </a:p>
          <a:p>
            <a:endParaRPr lang="en-US" sz="1040" dirty="0">
              <a:solidFill>
                <a:srgbClr val="243746"/>
              </a:solidFill>
              <a:latin typeface="Montserrat Semi-Bold"/>
            </a:endParaRPr>
          </a:p>
          <a:p>
            <a:r>
              <a:rPr lang="en-US" sz="1040" dirty="0">
                <a:solidFill>
                  <a:srgbClr val="243746"/>
                </a:solidFill>
                <a:latin typeface="Montserrat Semi-Bold"/>
              </a:rPr>
              <a:t>Practice Tip! Notice must be sent to the address, phone number, email, or fax on the contract </a:t>
            </a:r>
          </a:p>
          <a:p>
            <a:endParaRPr lang="en-US" dirty="0"/>
          </a:p>
        </p:txBody>
      </p:sp>
      <p:pic>
        <p:nvPicPr>
          <p:cNvPr id="8" name="Picture 7" descr="Text&#10;&#10;Description automatically generated">
            <a:extLst>
              <a:ext uri="{FF2B5EF4-FFF2-40B4-BE49-F238E27FC236}">
                <a16:creationId xmlns:a16="http://schemas.microsoft.com/office/drawing/2014/main" id="{96FED867-8BDC-47D3-BCED-E2548FBD9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2" y="660747"/>
            <a:ext cx="4851730" cy="1051697"/>
          </a:xfrm>
          <a:prstGeom prst="rect">
            <a:avLst/>
          </a:prstGeom>
        </p:spPr>
      </p:pic>
    </p:spTree>
    <p:extLst>
      <p:ext uri="{BB962C8B-B14F-4D97-AF65-F5344CB8AC3E}">
        <p14:creationId xmlns:p14="http://schemas.microsoft.com/office/powerpoint/2010/main" val="105882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110446"/>
            <a:ext cx="4876800" cy="369332"/>
          </a:xfrm>
          <a:prstGeom prst="rect">
            <a:avLst/>
          </a:prstGeom>
        </p:spPr>
        <p:txBody>
          <a:bodyPr wrap="square" lIns="0" tIns="0" rIns="0" bIns="0" rtlCol="0" anchor="t">
            <a:spAutoFit/>
          </a:bodyPr>
          <a:lstStyle/>
          <a:p>
            <a:r>
              <a:rPr lang="en-US" sz="1200" spc="180" dirty="0">
                <a:solidFill>
                  <a:srgbClr val="926A52"/>
                </a:solidFill>
                <a:latin typeface="Montserrat Extra-Bold Bold"/>
              </a:rPr>
              <a:t>Exclusive Seller Brokerage Engagement Agreement (F101)</a:t>
            </a:r>
          </a:p>
        </p:txBody>
      </p:sp>
      <p:sp>
        <p:nvSpPr>
          <p:cNvPr id="4" name="TextBox 4"/>
          <p:cNvSpPr txBox="1"/>
          <p:nvPr/>
        </p:nvSpPr>
        <p:spPr>
          <a:xfrm>
            <a:off x="2540000" y="819150"/>
            <a:ext cx="1981200" cy="1177630"/>
          </a:xfrm>
          <a:prstGeom prst="rect">
            <a:avLst/>
          </a:prstGeom>
        </p:spPr>
        <p:txBody>
          <a:bodyPr wrap="square" lIns="0" tIns="0" rIns="0" bIns="0" rtlCol="0" anchor="t">
            <a:spAutoFit/>
          </a:bodyPr>
          <a:lstStyle/>
          <a:p>
            <a:pPr algn="just"/>
            <a:r>
              <a:rPr lang="en-US" sz="1050" dirty="0">
                <a:solidFill>
                  <a:srgbClr val="243746"/>
                </a:solidFill>
                <a:latin typeface="Montserrat Semi-Bold"/>
              </a:rPr>
              <a:t>Establishes the duties of seller and </a:t>
            </a:r>
            <a:r>
              <a:rPr lang="en-US" sz="1050" dirty="0">
                <a:solidFill>
                  <a:schemeClr val="tx2">
                    <a:lumMod val="50000"/>
                  </a:schemeClr>
                </a:solidFill>
                <a:latin typeface="Montserrat Semi-Bold"/>
              </a:rPr>
              <a:t>broker</a:t>
            </a:r>
            <a:r>
              <a:rPr lang="en-US" sz="1050" dirty="0">
                <a:solidFill>
                  <a:srgbClr val="243746"/>
                </a:solidFill>
                <a:latin typeface="Montserrat Semi-Bold"/>
              </a:rPr>
              <a:t> for a set period.</a:t>
            </a:r>
          </a:p>
          <a:p>
            <a:endParaRPr lang="en-US" sz="1050" dirty="0">
              <a:solidFill>
                <a:srgbClr val="243746"/>
              </a:solidFill>
              <a:latin typeface="Montserrat Semi-Bold"/>
            </a:endParaRPr>
          </a:p>
          <a:p>
            <a:endParaRPr lang="en-US" sz="1050" dirty="0">
              <a:solidFill>
                <a:srgbClr val="243746"/>
              </a:solidFill>
              <a:latin typeface="Montserrat Semi-Bold"/>
            </a:endParaRPr>
          </a:p>
          <a:p>
            <a:pPr>
              <a:lnSpc>
                <a:spcPts val="1461"/>
              </a:lnSpc>
            </a:pPr>
            <a:endParaRPr lang="en-US" sz="1050" spc="180" dirty="0">
              <a:solidFill>
                <a:srgbClr val="926A52"/>
              </a:solidFill>
              <a:latin typeface="Montserrat Extra-Bold Bold"/>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Text&#10;&#10;Description automatically generated with low confidence">
            <a:extLst>
              <a:ext uri="{FF2B5EF4-FFF2-40B4-BE49-F238E27FC236}">
                <a16:creationId xmlns:a16="http://schemas.microsoft.com/office/drawing/2014/main" id="{A15EBFD1-12E9-4D26-A87C-82FF3C9A5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0" y="485152"/>
            <a:ext cx="1747274" cy="2324099"/>
          </a:xfrm>
          <a:prstGeom prst="rect">
            <a:avLst/>
          </a:prstGeom>
        </p:spPr>
      </p:pic>
    </p:spTree>
    <p:extLst>
      <p:ext uri="{BB962C8B-B14F-4D97-AF65-F5344CB8AC3E}">
        <p14:creationId xmlns:p14="http://schemas.microsoft.com/office/powerpoint/2010/main" val="462860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4" name="TextBox 4"/>
          <p:cNvSpPr txBox="1"/>
          <p:nvPr/>
        </p:nvSpPr>
        <p:spPr>
          <a:xfrm>
            <a:off x="200011" y="544313"/>
            <a:ext cx="3886200" cy="1925912"/>
          </a:xfrm>
          <a:prstGeom prst="rect">
            <a:avLst/>
          </a:prstGeom>
        </p:spPr>
        <p:txBody>
          <a:bodyPr wrap="square" lIns="0" tIns="0" rIns="0" bIns="0" rtlCol="0" anchor="t">
            <a:spAutoFit/>
          </a:bodyPr>
          <a:lstStyle/>
          <a:p>
            <a:r>
              <a:rPr lang="en-US" sz="1043" dirty="0">
                <a:solidFill>
                  <a:srgbClr val="243746"/>
                </a:solidFill>
                <a:latin typeface="Montserrat Semi-Bold"/>
              </a:rPr>
              <a:t>Default </a:t>
            </a:r>
          </a:p>
          <a:p>
            <a:endParaRPr lang="en-US" sz="1043" dirty="0">
              <a:solidFill>
                <a:srgbClr val="243746"/>
              </a:solidFill>
              <a:latin typeface="Montserrat Semi-Bold"/>
            </a:endParaRPr>
          </a:p>
          <a:p>
            <a:r>
              <a:rPr lang="en-US" sz="1043" dirty="0">
                <a:solidFill>
                  <a:srgbClr val="243746"/>
                </a:solidFill>
                <a:latin typeface="Montserrat Semi-Bold"/>
              </a:rPr>
              <a:t>Seller’s Remedies: retain earnest money </a:t>
            </a:r>
          </a:p>
          <a:p>
            <a:endParaRPr lang="en-US" sz="1043" dirty="0">
              <a:solidFill>
                <a:srgbClr val="243746"/>
              </a:solidFill>
              <a:latin typeface="Montserrat Semi-Bold"/>
            </a:endParaRPr>
          </a:p>
          <a:p>
            <a:r>
              <a:rPr lang="en-US" sz="1043" dirty="0">
                <a:solidFill>
                  <a:srgbClr val="243746"/>
                </a:solidFill>
                <a:latin typeface="Montserrat Semi-Bold"/>
              </a:rPr>
              <a:t>Buyer’s Remedies: specific performance or terminate and receive earnest money </a:t>
            </a:r>
          </a:p>
          <a:p>
            <a:endParaRPr lang="en-US" sz="1043" dirty="0">
              <a:solidFill>
                <a:srgbClr val="243746"/>
              </a:solidFill>
              <a:latin typeface="Montserrat Semi-Bold"/>
            </a:endParaRPr>
          </a:p>
          <a:p>
            <a:r>
              <a:rPr lang="en-US" sz="1043" dirty="0">
                <a:solidFill>
                  <a:srgbClr val="243746"/>
                </a:solidFill>
                <a:latin typeface="Montserrat Semi-Bold"/>
              </a:rPr>
              <a:t>Defaulting party shall pay liquidated damages to the brokers </a:t>
            </a:r>
          </a:p>
          <a:p>
            <a:endParaRPr lang="en-US" sz="1043" dirty="0">
              <a:solidFill>
                <a:srgbClr val="243746"/>
              </a:solidFill>
              <a:latin typeface="Montserrat Semi-Bold"/>
            </a:endParaRPr>
          </a:p>
          <a:p>
            <a:r>
              <a:rPr lang="en-US" sz="1043" dirty="0">
                <a:solidFill>
                  <a:srgbClr val="243746"/>
                </a:solidFill>
                <a:latin typeface="Montserrat Semi-Bold"/>
              </a:rPr>
              <a:t>Non-prevailing party to pay prevailing party attorney’s fees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514960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4" name="TextBox 4"/>
          <p:cNvSpPr txBox="1"/>
          <p:nvPr/>
        </p:nvSpPr>
        <p:spPr>
          <a:xfrm>
            <a:off x="218452" y="590550"/>
            <a:ext cx="3886200" cy="36971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Risk of Damage to Property (Risk of Loss)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 letter&#10;&#10;Description automatically generated">
            <a:extLst>
              <a:ext uri="{FF2B5EF4-FFF2-40B4-BE49-F238E27FC236}">
                <a16:creationId xmlns:a16="http://schemas.microsoft.com/office/drawing/2014/main" id="{A8CDB592-A198-48DF-A4F3-63591B201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26" y="919828"/>
            <a:ext cx="4861548" cy="1055378"/>
          </a:xfrm>
          <a:prstGeom prst="rect">
            <a:avLst/>
          </a:prstGeom>
        </p:spPr>
      </p:pic>
    </p:spTree>
    <p:extLst>
      <p:ext uri="{BB962C8B-B14F-4D97-AF65-F5344CB8AC3E}">
        <p14:creationId xmlns:p14="http://schemas.microsoft.com/office/powerpoint/2010/main" val="3866094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4" name="TextBox 4"/>
          <p:cNvSpPr txBox="1"/>
          <p:nvPr/>
        </p:nvSpPr>
        <p:spPr>
          <a:xfrm>
            <a:off x="101600" y="1657350"/>
            <a:ext cx="4750129" cy="1116075"/>
          </a:xfrm>
          <a:prstGeom prst="rect">
            <a:avLst/>
          </a:prstGeom>
        </p:spPr>
        <p:txBody>
          <a:bodyPr wrap="square" lIns="0" tIns="0" rIns="0" bIns="0" rtlCol="0" anchor="t">
            <a:spAutoFit/>
          </a:bodyPr>
          <a:lstStyle/>
          <a:p>
            <a:pPr algn="ctr"/>
            <a:r>
              <a:rPr lang="en-US" sz="1400" dirty="0">
                <a:solidFill>
                  <a:schemeClr val="tx2">
                    <a:lumMod val="50000"/>
                  </a:schemeClr>
                </a:solidFill>
                <a:latin typeface="Montserrat Semi-Bold" panose="020B0604020202020204" charset="0"/>
              </a:rPr>
              <a:t>Risk of Loss- Storms! </a:t>
            </a:r>
          </a:p>
          <a:p>
            <a:pPr algn="ctr"/>
            <a:endParaRPr lang="en-US" sz="1043"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In the event of a storm: Prior to Closing = Seller obligation; Post Closing = Buyer Obligation</a:t>
            </a:r>
          </a:p>
          <a:p>
            <a:endParaRPr lang="en-US" sz="900" b="1" i="1" dirty="0">
              <a:solidFill>
                <a:schemeClr val="tx2">
                  <a:lumMod val="50000"/>
                </a:schemeClr>
              </a:solidFill>
              <a:latin typeface="Montserrat Semi-Bold" panose="020B0604020202020204" charset="0"/>
            </a:endParaRPr>
          </a:p>
          <a:p>
            <a:r>
              <a:rPr lang="en-US" sz="900" b="1" i="1" dirty="0">
                <a:solidFill>
                  <a:schemeClr val="tx2">
                    <a:lumMod val="50000"/>
                  </a:schemeClr>
                </a:solidFill>
                <a:latin typeface="Montserrat Semi-Bold" panose="020B0604020202020204" charset="0"/>
              </a:rPr>
              <a:t>Recommend Buyer hire an inspector to come back for final walk through.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Placeholder 7" descr="A picture containing outdoor, nature, waterfall&#10;&#10;Description automatically generated">
            <a:extLst>
              <a:ext uri="{FF2B5EF4-FFF2-40B4-BE49-F238E27FC236}">
                <a16:creationId xmlns:a16="http://schemas.microsoft.com/office/drawing/2014/main" id="{72ED4089-7782-483D-B327-3A146177F82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6530" b="26530"/>
          <a:stretch>
            <a:fillRect/>
          </a:stretch>
        </p:blipFill>
        <p:spPr>
          <a:xfrm>
            <a:off x="1" y="0"/>
            <a:ext cx="5079999" cy="1657350"/>
          </a:xfrm>
          <a:prstGeom prst="rect">
            <a:avLst/>
          </a:prstGeom>
        </p:spPr>
      </p:pic>
    </p:spTree>
    <p:extLst>
      <p:ext uri="{BB962C8B-B14F-4D97-AF65-F5344CB8AC3E}">
        <p14:creationId xmlns:p14="http://schemas.microsoft.com/office/powerpoint/2010/main" val="1918299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4" name="TextBox 4"/>
          <p:cNvSpPr txBox="1"/>
          <p:nvPr/>
        </p:nvSpPr>
        <p:spPr>
          <a:xfrm>
            <a:off x="175593" y="524242"/>
            <a:ext cx="4665807" cy="56207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Other Provisions: </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screenshot of a computer&#10;&#10;Description automatically generated with low confidence">
            <a:extLst>
              <a:ext uri="{FF2B5EF4-FFF2-40B4-BE49-F238E27FC236}">
                <a16:creationId xmlns:a16="http://schemas.microsoft.com/office/drawing/2014/main" id="{E069A8B9-AE09-4E68-A86E-9F67CCE6F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5" y="1658594"/>
            <a:ext cx="4838864" cy="688271"/>
          </a:xfrm>
          <a:prstGeom prst="rect">
            <a:avLst/>
          </a:prstGeom>
        </p:spPr>
      </p:pic>
      <p:pic>
        <p:nvPicPr>
          <p:cNvPr id="11" name="Picture 10" descr="Text, letter&#10;&#10;Description automatically generated">
            <a:extLst>
              <a:ext uri="{FF2B5EF4-FFF2-40B4-BE49-F238E27FC236}">
                <a16:creationId xmlns:a16="http://schemas.microsoft.com/office/drawing/2014/main" id="{00DA3918-A435-47D7-BE43-EB7285FAB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4" y="805280"/>
            <a:ext cx="4904407" cy="685637"/>
          </a:xfrm>
          <a:prstGeom prst="rect">
            <a:avLst/>
          </a:prstGeom>
        </p:spPr>
      </p:pic>
    </p:spTree>
    <p:extLst>
      <p:ext uri="{BB962C8B-B14F-4D97-AF65-F5344CB8AC3E}">
        <p14:creationId xmlns:p14="http://schemas.microsoft.com/office/powerpoint/2010/main" val="3329670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4" name="TextBox 4"/>
          <p:cNvSpPr txBox="1"/>
          <p:nvPr/>
        </p:nvSpPr>
        <p:spPr>
          <a:xfrm>
            <a:off x="101599" y="788710"/>
            <a:ext cx="4750129" cy="369717"/>
          </a:xfrm>
          <a:prstGeom prst="rect">
            <a:avLst/>
          </a:prstGeom>
        </p:spPr>
        <p:txBody>
          <a:bodyPr wrap="square" lIns="0" tIns="0" rIns="0" bIns="0" rtlCol="0" anchor="t">
            <a:spAutoFit/>
          </a:bodyPr>
          <a:lstStyle/>
          <a:p>
            <a:pPr algn="ctr">
              <a:lnSpc>
                <a:spcPts val="1461"/>
              </a:lnSpc>
            </a:pPr>
            <a:r>
              <a:rPr lang="en-US" sz="1043" dirty="0">
                <a:solidFill>
                  <a:srgbClr val="FF0000"/>
                </a:solidFill>
                <a:latin typeface="Montserrat Semi-Bold"/>
              </a:rPr>
              <a:t>NEW SECTION: </a:t>
            </a:r>
            <a:r>
              <a:rPr lang="en-US" sz="1043" dirty="0">
                <a:solidFill>
                  <a:srgbClr val="243746"/>
                </a:solidFill>
                <a:latin typeface="Montserrat Semi-Bold"/>
              </a:rPr>
              <a:t>Objection to Binding Agreement Date C(4)(k)</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a:extLst>
              <a:ext uri="{FF2B5EF4-FFF2-40B4-BE49-F238E27FC236}">
                <a16:creationId xmlns:a16="http://schemas.microsoft.com/office/drawing/2014/main" id="{1E2AC8ED-C613-4065-A85C-A610ECDAC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21" y="1217917"/>
            <a:ext cx="4750130" cy="463760"/>
          </a:xfrm>
          <a:prstGeom prst="rect">
            <a:avLst/>
          </a:prstGeom>
        </p:spPr>
      </p:pic>
    </p:spTree>
    <p:extLst>
      <p:ext uri="{BB962C8B-B14F-4D97-AF65-F5344CB8AC3E}">
        <p14:creationId xmlns:p14="http://schemas.microsoft.com/office/powerpoint/2010/main" val="1906401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4" name="TextBox 4"/>
          <p:cNvSpPr txBox="1"/>
          <p:nvPr/>
        </p:nvSpPr>
        <p:spPr>
          <a:xfrm>
            <a:off x="101599" y="636509"/>
            <a:ext cx="4750129" cy="177356"/>
          </a:xfrm>
          <a:prstGeom prst="rect">
            <a:avLst/>
          </a:prstGeom>
        </p:spPr>
        <p:txBody>
          <a:bodyPr wrap="square" lIns="0" tIns="0" rIns="0" bIns="0" rtlCol="0" anchor="t">
            <a:spAutoFit/>
          </a:bodyPr>
          <a:lstStyle/>
          <a:p>
            <a:pPr algn="ctr">
              <a:lnSpc>
                <a:spcPts val="1461"/>
              </a:lnSpc>
            </a:pPr>
            <a:r>
              <a:rPr lang="en-US" sz="1043" dirty="0">
                <a:solidFill>
                  <a:srgbClr val="FF0000"/>
                </a:solidFill>
                <a:latin typeface="Montserrat Semi-Bold"/>
              </a:rPr>
              <a:t>NEW SECTION: </a:t>
            </a:r>
            <a:r>
              <a:rPr lang="en-US" sz="1043" dirty="0">
                <a:solidFill>
                  <a:srgbClr val="243746"/>
                </a:solidFill>
                <a:latin typeface="Montserrat Semi-Bold"/>
              </a:rPr>
              <a:t>Rules for Interpreting This Agreement C(4)(l)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 letter&#10;&#10;Description automatically generated">
            <a:extLst>
              <a:ext uri="{FF2B5EF4-FFF2-40B4-BE49-F238E27FC236}">
                <a16:creationId xmlns:a16="http://schemas.microsoft.com/office/drawing/2014/main" id="{600AE0B8-1A01-446D-B410-A5DE188F8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1133906"/>
            <a:ext cx="4673600" cy="635018"/>
          </a:xfrm>
          <a:prstGeom prst="rect">
            <a:avLst/>
          </a:prstGeom>
        </p:spPr>
      </p:pic>
    </p:spTree>
    <p:extLst>
      <p:ext uri="{BB962C8B-B14F-4D97-AF65-F5344CB8AC3E}">
        <p14:creationId xmlns:p14="http://schemas.microsoft.com/office/powerpoint/2010/main" val="4044448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Other Terms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graphicFrame>
        <p:nvGraphicFramePr>
          <p:cNvPr id="9" name="Diagram 8">
            <a:extLst>
              <a:ext uri="{FF2B5EF4-FFF2-40B4-BE49-F238E27FC236}">
                <a16:creationId xmlns:a16="http://schemas.microsoft.com/office/drawing/2014/main" id="{22C182EA-357E-4FCA-9E93-C49356A0884F}"/>
              </a:ext>
            </a:extLst>
          </p:cNvPr>
          <p:cNvGraphicFramePr/>
          <p:nvPr>
            <p:extLst>
              <p:ext uri="{D42A27DB-BD31-4B8C-83A1-F6EECF244321}">
                <p14:modId xmlns:p14="http://schemas.microsoft.com/office/powerpoint/2010/main" val="2985181573"/>
              </p:ext>
            </p:extLst>
          </p:nvPr>
        </p:nvGraphicFramePr>
        <p:xfrm>
          <a:off x="101600" y="510019"/>
          <a:ext cx="4724400" cy="2065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4322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Other Terms</a:t>
            </a:r>
          </a:p>
        </p:txBody>
      </p:sp>
      <p:sp>
        <p:nvSpPr>
          <p:cNvPr id="4" name="TextBox 4"/>
          <p:cNvSpPr txBox="1"/>
          <p:nvPr/>
        </p:nvSpPr>
        <p:spPr>
          <a:xfrm>
            <a:off x="237021" y="593385"/>
            <a:ext cx="2012961" cy="177356"/>
          </a:xfrm>
          <a:prstGeom prst="rect">
            <a:avLst/>
          </a:prstGeom>
        </p:spPr>
        <p:txBody>
          <a:bodyPr lIns="0" tIns="0" rIns="0" bIns="0" rtlCol="0" anchor="t">
            <a:spAutoFit/>
          </a:bodyPr>
          <a:lstStyle/>
          <a:p>
            <a:pPr>
              <a:lnSpc>
                <a:spcPts val="1461"/>
              </a:lnSpc>
            </a:pPr>
            <a:r>
              <a:rPr lang="en-US" sz="1043" dirty="0">
                <a:solidFill>
                  <a:schemeClr val="tx2">
                    <a:lumMod val="50000"/>
                  </a:schemeClr>
                </a:solidFill>
                <a:latin typeface="Montserrat Semi-Bold"/>
              </a:rPr>
              <a:t>Other Provisions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8D8AFFF2-6760-4EFB-89F9-9BB4220EC571}"/>
              </a:ext>
            </a:extLst>
          </p:cNvPr>
          <p:cNvSpPr txBox="1"/>
          <p:nvPr/>
        </p:nvSpPr>
        <p:spPr>
          <a:xfrm>
            <a:off x="300647" y="1673582"/>
            <a:ext cx="4572000" cy="1009507"/>
          </a:xfrm>
          <a:prstGeom prst="rect">
            <a:avLst/>
          </a:prstGeom>
          <a:noFill/>
        </p:spPr>
        <p:txBody>
          <a:bodyPr wrap="square" rtlCol="0">
            <a:spAutoFit/>
          </a:bodyPr>
          <a:lstStyle/>
          <a:p>
            <a:r>
              <a:rPr lang="en-US" sz="1040" dirty="0">
                <a:solidFill>
                  <a:schemeClr val="tx2">
                    <a:lumMod val="50000"/>
                  </a:schemeClr>
                </a:solidFill>
                <a:latin typeface="Montserrat Semi-Bold" panose="020B0604020202020204" charset="0"/>
              </a:rPr>
              <a:t>Practice Tip! Add survival language to any special stipulation requiring the seller to perform repairs. </a:t>
            </a:r>
          </a:p>
          <a:p>
            <a:br>
              <a:rPr lang="en-US" sz="1040" dirty="0">
                <a:solidFill>
                  <a:schemeClr val="tx2">
                    <a:lumMod val="50000"/>
                  </a:schemeClr>
                </a:solidFill>
                <a:latin typeface="Montserrat Semi-Bold" panose="020B0604020202020204" charset="0"/>
              </a:rPr>
            </a:br>
            <a:r>
              <a:rPr lang="en-US" sz="1040" dirty="0">
                <a:solidFill>
                  <a:schemeClr val="tx2">
                    <a:lumMod val="50000"/>
                  </a:schemeClr>
                </a:solidFill>
                <a:latin typeface="Montserrat Semi-Bold" panose="020B0604020202020204" charset="0"/>
              </a:rPr>
              <a:t>“… This shall survive closing.”</a:t>
            </a:r>
          </a:p>
          <a:p>
            <a:endParaRPr lang="en-US" dirty="0"/>
          </a:p>
        </p:txBody>
      </p:sp>
      <p:pic>
        <p:nvPicPr>
          <p:cNvPr id="9" name="Picture 8">
            <a:extLst>
              <a:ext uri="{FF2B5EF4-FFF2-40B4-BE49-F238E27FC236}">
                <a16:creationId xmlns:a16="http://schemas.microsoft.com/office/drawing/2014/main" id="{A667F06A-9F12-461C-9401-4C36E5582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47" y="994482"/>
            <a:ext cx="4673600" cy="455359"/>
          </a:xfrm>
          <a:prstGeom prst="rect">
            <a:avLst/>
          </a:prstGeom>
        </p:spPr>
      </p:pic>
    </p:spTree>
    <p:extLst>
      <p:ext uri="{BB962C8B-B14F-4D97-AF65-F5344CB8AC3E}">
        <p14:creationId xmlns:p14="http://schemas.microsoft.com/office/powerpoint/2010/main" val="864581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Other Terms</a:t>
            </a:r>
          </a:p>
        </p:txBody>
      </p:sp>
      <p:sp>
        <p:nvSpPr>
          <p:cNvPr id="4" name="TextBox 4"/>
          <p:cNvSpPr txBox="1"/>
          <p:nvPr/>
        </p:nvSpPr>
        <p:spPr>
          <a:xfrm>
            <a:off x="228270" y="725187"/>
            <a:ext cx="2012961" cy="177356"/>
          </a:xfrm>
          <a:prstGeom prst="rect">
            <a:avLst/>
          </a:prstGeom>
        </p:spPr>
        <p:txBody>
          <a:bodyPr lIns="0" tIns="0" rIns="0" bIns="0" rtlCol="0" anchor="t">
            <a:spAutoFit/>
          </a:bodyPr>
          <a:lstStyle/>
          <a:p>
            <a:pPr>
              <a:lnSpc>
                <a:spcPts val="1461"/>
              </a:lnSpc>
            </a:pPr>
            <a:r>
              <a:rPr lang="en-US" sz="1043" dirty="0">
                <a:solidFill>
                  <a:srgbClr val="FF0000"/>
                </a:solidFill>
                <a:latin typeface="Montserrat Semi-Bold"/>
              </a:rPr>
              <a:t>NEW Definition! C(5)(e)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a:extLst>
              <a:ext uri="{FF2B5EF4-FFF2-40B4-BE49-F238E27FC236}">
                <a16:creationId xmlns:a16="http://schemas.microsoft.com/office/drawing/2014/main" id="{96857093-AC09-4B72-889F-A21B74EE3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08" y="1254392"/>
            <a:ext cx="4978400" cy="293901"/>
          </a:xfrm>
          <a:prstGeom prst="rect">
            <a:avLst/>
          </a:prstGeom>
        </p:spPr>
      </p:pic>
    </p:spTree>
    <p:extLst>
      <p:ext uri="{BB962C8B-B14F-4D97-AF65-F5344CB8AC3E}">
        <p14:creationId xmlns:p14="http://schemas.microsoft.com/office/powerpoint/2010/main" val="1659661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 Other Terms</a:t>
            </a:r>
          </a:p>
        </p:txBody>
      </p:sp>
      <p:sp>
        <p:nvSpPr>
          <p:cNvPr id="4" name="TextBox 4"/>
          <p:cNvSpPr txBox="1"/>
          <p:nvPr/>
        </p:nvSpPr>
        <p:spPr>
          <a:xfrm>
            <a:off x="191375" y="637874"/>
            <a:ext cx="4660354" cy="56207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Special Stipulations - who, what, when, where, how</a:t>
            </a:r>
          </a:p>
          <a:p>
            <a:pPr>
              <a:lnSpc>
                <a:spcPts val="1461"/>
              </a:lnSpc>
            </a:pPr>
            <a:r>
              <a:rPr lang="en-US" sz="1043" dirty="0">
                <a:solidFill>
                  <a:srgbClr val="243746"/>
                </a:solidFill>
                <a:latin typeface="Montserrat Semi-Bold"/>
              </a:rPr>
              <a:t> </a:t>
            </a:r>
          </a:p>
          <a:p>
            <a:pPr>
              <a:lnSpc>
                <a:spcPts val="1461"/>
              </a:lnSpc>
            </a:pPr>
            <a:r>
              <a:rPr lang="en-US" sz="1043" dirty="0">
                <a:solidFill>
                  <a:srgbClr val="243746"/>
                </a:solidFill>
                <a:latin typeface="Montserrat Semi-Bold"/>
              </a:rPr>
              <a:t>Contingency vs. obligation to perform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8" name="TextBox 7">
            <a:extLst>
              <a:ext uri="{FF2B5EF4-FFF2-40B4-BE49-F238E27FC236}">
                <a16:creationId xmlns:a16="http://schemas.microsoft.com/office/drawing/2014/main" id="{A8235BDF-F956-498D-9221-29627BF4E9B0}"/>
              </a:ext>
            </a:extLst>
          </p:cNvPr>
          <p:cNvSpPr txBox="1"/>
          <p:nvPr/>
        </p:nvSpPr>
        <p:spPr>
          <a:xfrm>
            <a:off x="228269" y="2114550"/>
            <a:ext cx="4660353" cy="252377"/>
          </a:xfrm>
          <a:prstGeom prst="rect">
            <a:avLst/>
          </a:prstGeom>
          <a:noFill/>
        </p:spPr>
        <p:txBody>
          <a:bodyPr wrap="square" rtlCol="0">
            <a:spAutoFit/>
          </a:bodyPr>
          <a:lstStyle/>
          <a:p>
            <a:r>
              <a:rPr lang="en-US" sz="1040" dirty="0">
                <a:solidFill>
                  <a:srgbClr val="FF0000"/>
                </a:solidFill>
                <a:latin typeface="Montserrat Semi-Bold" panose="020B0604020202020204" charset="0"/>
              </a:rPr>
              <a:t>New! Removed language regarding priority as it is now in C(4)(l)</a:t>
            </a:r>
          </a:p>
        </p:txBody>
      </p:sp>
      <p:pic>
        <p:nvPicPr>
          <p:cNvPr id="9" name="Picture 8" descr="Chart&#10;&#10;Description automatically generated with low confidence">
            <a:extLst>
              <a:ext uri="{FF2B5EF4-FFF2-40B4-BE49-F238E27FC236}">
                <a16:creationId xmlns:a16="http://schemas.microsoft.com/office/drawing/2014/main" id="{E0367B20-5166-4DF3-B8FD-95BDD3A76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1337328"/>
            <a:ext cx="4673600" cy="640444"/>
          </a:xfrm>
          <a:prstGeom prst="rect">
            <a:avLst/>
          </a:prstGeom>
        </p:spPr>
      </p:pic>
    </p:spTree>
    <p:extLst>
      <p:ext uri="{BB962C8B-B14F-4D97-AF65-F5344CB8AC3E}">
        <p14:creationId xmlns:p14="http://schemas.microsoft.com/office/powerpoint/2010/main" val="123998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192275"/>
            <a:ext cx="4876800" cy="275460"/>
          </a:xfrm>
          <a:prstGeom prst="rect">
            <a:avLst/>
          </a:prstGeom>
        </p:spPr>
        <p:txBody>
          <a:bodyPr wrap="square" lIns="0" tIns="0" rIns="0" bIns="0" rtlCol="0" anchor="t">
            <a:spAutoFit/>
          </a:bodyPr>
          <a:lstStyle/>
          <a:p>
            <a:r>
              <a:rPr lang="en-US" sz="1790" spc="180" dirty="0">
                <a:solidFill>
                  <a:srgbClr val="926A52"/>
                </a:solidFill>
                <a:latin typeface="Montserrat Extra-Bold Bold"/>
              </a:rPr>
              <a:t>F101- Commission </a:t>
            </a:r>
          </a:p>
        </p:txBody>
      </p:sp>
      <p:sp>
        <p:nvSpPr>
          <p:cNvPr id="4" name="TextBox 4"/>
          <p:cNvSpPr txBox="1"/>
          <p:nvPr/>
        </p:nvSpPr>
        <p:spPr>
          <a:xfrm>
            <a:off x="254000" y="2282626"/>
            <a:ext cx="4572000" cy="823880"/>
          </a:xfrm>
          <a:prstGeom prst="rect">
            <a:avLst/>
          </a:prstGeom>
        </p:spPr>
        <p:txBody>
          <a:bodyPr wrap="square" lIns="0" tIns="0" rIns="0" bIns="0" rtlCol="0" anchor="t">
            <a:spAutoFit/>
          </a:bodyPr>
          <a:lstStyle/>
          <a:p>
            <a:r>
              <a:rPr lang="en-US" sz="1050" dirty="0">
                <a:solidFill>
                  <a:srgbClr val="FF0000"/>
                </a:solidFill>
                <a:latin typeface="Montserrat Semi-Bold" panose="020B0604020202020204" charset="0"/>
              </a:rPr>
              <a:t>New subsection (A(4)(c)) adds circumstances under which Seller’s Broker shall not pay cooperating broker the Commission listed in section A(4)(b)</a:t>
            </a:r>
          </a:p>
          <a:p>
            <a:endParaRPr lang="en-US" sz="1050" dirty="0">
              <a:solidFill>
                <a:srgbClr val="243746"/>
              </a:solidFill>
              <a:latin typeface="Montserrat Semi-Bold"/>
            </a:endParaRPr>
          </a:p>
          <a:p>
            <a:pPr>
              <a:lnSpc>
                <a:spcPts val="1461"/>
              </a:lnSpc>
            </a:pPr>
            <a:endParaRPr lang="en-US" sz="1050" spc="180" dirty="0">
              <a:solidFill>
                <a:srgbClr val="926A52"/>
              </a:solidFill>
              <a:latin typeface="Montserrat Extra-Bold 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Graphical user interface, text, application&#10;&#10;Description automatically generated">
            <a:extLst>
              <a:ext uri="{FF2B5EF4-FFF2-40B4-BE49-F238E27FC236}">
                <a16:creationId xmlns:a16="http://schemas.microsoft.com/office/drawing/2014/main" id="{EA0679B1-EF1D-45E2-AC9F-45BF1E599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524097"/>
            <a:ext cx="4449102" cy="1696250"/>
          </a:xfrm>
          <a:prstGeom prst="rect">
            <a:avLst/>
          </a:prstGeom>
        </p:spPr>
      </p:pic>
    </p:spTree>
    <p:extLst>
      <p:ext uri="{BB962C8B-B14F-4D97-AF65-F5344CB8AC3E}">
        <p14:creationId xmlns:p14="http://schemas.microsoft.com/office/powerpoint/2010/main" val="623256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F201- Signatures </a:t>
            </a:r>
          </a:p>
        </p:txBody>
      </p:sp>
      <p:sp>
        <p:nvSpPr>
          <p:cNvPr id="4" name="TextBox 4"/>
          <p:cNvSpPr txBox="1"/>
          <p:nvPr/>
        </p:nvSpPr>
        <p:spPr>
          <a:xfrm>
            <a:off x="254000" y="788273"/>
            <a:ext cx="1524000" cy="1716239"/>
          </a:xfrm>
          <a:prstGeom prst="rect">
            <a:avLst/>
          </a:prstGeom>
        </p:spPr>
        <p:txBody>
          <a:bodyPr wrap="square" lIns="0" tIns="0" rIns="0" bIns="0" rtlCol="0" anchor="t">
            <a:spAutoFit/>
          </a:bodyPr>
          <a:lstStyle/>
          <a:p>
            <a:pPr>
              <a:lnSpc>
                <a:spcPts val="1461"/>
              </a:lnSpc>
            </a:pPr>
            <a:r>
              <a:rPr lang="en-US" sz="1050" kern="1200" dirty="0">
                <a:solidFill>
                  <a:schemeClr val="tx2">
                    <a:lumMod val="50000"/>
                  </a:schemeClr>
                </a:solidFill>
                <a:latin typeface="Montserrat Semi-Bold" panose="020B0604020202020204" charset="0"/>
              </a:rPr>
              <a:t>Practice Tip! Include contact information to ensure Closing Attorney can contact the parties directly. This also ensure that notices can be delivered effectivel</a:t>
            </a:r>
            <a:r>
              <a:rPr lang="en-US" sz="1050" dirty="0">
                <a:solidFill>
                  <a:schemeClr val="tx2">
                    <a:lumMod val="50000"/>
                  </a:schemeClr>
                </a:solidFill>
                <a:latin typeface="Montserrat Semi-Bold" panose="020B0604020202020204" charset="0"/>
              </a:rPr>
              <a:t>y. </a:t>
            </a:r>
            <a:endParaRPr lang="en-US" sz="1050" kern="1200" dirty="0">
              <a:solidFill>
                <a:schemeClr val="tx2">
                  <a:lumMod val="50000"/>
                </a:schemeClr>
              </a:solidFill>
              <a:latin typeface="Montserrat Semi-Bold" panose="020B0604020202020204" charset="0"/>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C6CC4C6D-2AE1-497A-824D-B6FF363A39AC}"/>
              </a:ext>
            </a:extLst>
          </p:cNvPr>
          <p:cNvPicPr>
            <a:picLocks noChangeAspect="1"/>
          </p:cNvPicPr>
          <p:nvPr/>
        </p:nvPicPr>
        <p:blipFill>
          <a:blip r:embed="rId3"/>
          <a:stretch>
            <a:fillRect/>
          </a:stretch>
        </p:blipFill>
        <p:spPr>
          <a:xfrm>
            <a:off x="2032329" y="527277"/>
            <a:ext cx="2819400" cy="1966368"/>
          </a:xfrm>
          <a:prstGeom prst="rect">
            <a:avLst/>
          </a:prstGeom>
          <a:noFill/>
        </p:spPr>
      </p:pic>
    </p:spTree>
    <p:extLst>
      <p:ext uri="{BB962C8B-B14F-4D97-AF65-F5344CB8AC3E}">
        <p14:creationId xmlns:p14="http://schemas.microsoft.com/office/powerpoint/2010/main" val="2460704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Counter Offer (F249) </a:t>
            </a:r>
          </a:p>
        </p:txBody>
      </p:sp>
      <p:sp>
        <p:nvSpPr>
          <p:cNvPr id="4" name="TextBox 4"/>
          <p:cNvSpPr txBox="1"/>
          <p:nvPr/>
        </p:nvSpPr>
        <p:spPr>
          <a:xfrm>
            <a:off x="209488" y="1959093"/>
            <a:ext cx="4756378" cy="749885"/>
          </a:xfrm>
          <a:prstGeom prst="rect">
            <a:avLst/>
          </a:prstGeom>
        </p:spPr>
        <p:txBody>
          <a:bodyPr wrap="square" lIns="0" tIns="0" rIns="0" bIns="0" rtlCol="0" anchor="t">
            <a:spAutoFit/>
          </a:bodyPr>
          <a:lstStyle/>
          <a:p>
            <a:pPr>
              <a:lnSpc>
                <a:spcPts val="1461"/>
              </a:lnSpc>
            </a:pPr>
            <a:r>
              <a:rPr lang="en-US" sz="1040" dirty="0">
                <a:solidFill>
                  <a:schemeClr val="tx2">
                    <a:lumMod val="50000"/>
                  </a:schemeClr>
                </a:solidFill>
                <a:latin typeface="Montserrat Semi-Bold" panose="020B0604020202020204" charset="0"/>
              </a:rPr>
              <a:t>Practice Tip! signing the counteroffer incorporates all of the previously included exhibits. If an exhibit is being modified, include that in the counteroffer to also be signed.</a:t>
            </a:r>
          </a:p>
          <a:p>
            <a:pPr>
              <a:lnSpc>
                <a:spcPts val="1461"/>
              </a:lnSpc>
            </a:pPr>
            <a:endParaRPr lang="en-US" sz="900"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B2A5725B-8AC2-4111-9B9A-7F5535AF0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35" y="666750"/>
            <a:ext cx="4851730" cy="380795"/>
          </a:xfrm>
          <a:prstGeom prst="rect">
            <a:avLst/>
          </a:prstGeom>
        </p:spPr>
      </p:pic>
      <p:sp>
        <p:nvSpPr>
          <p:cNvPr id="8" name="TextBox 7">
            <a:extLst>
              <a:ext uri="{FF2B5EF4-FFF2-40B4-BE49-F238E27FC236}">
                <a16:creationId xmlns:a16="http://schemas.microsoft.com/office/drawing/2014/main" id="{11A6259A-96E7-4370-94F6-AAA7B352978F}"/>
              </a:ext>
            </a:extLst>
          </p:cNvPr>
          <p:cNvSpPr txBox="1"/>
          <p:nvPr/>
        </p:nvSpPr>
        <p:spPr>
          <a:xfrm>
            <a:off x="101600" y="1018166"/>
            <a:ext cx="4748708" cy="461921"/>
          </a:xfrm>
          <a:prstGeom prst="rect">
            <a:avLst/>
          </a:prstGeom>
          <a:noFill/>
        </p:spPr>
        <p:txBody>
          <a:bodyPr wrap="square" rtlCol="0">
            <a:spAutoFit/>
          </a:bodyPr>
          <a:lstStyle/>
          <a:p>
            <a:pPr>
              <a:lnSpc>
                <a:spcPts val="1461"/>
              </a:lnSpc>
            </a:pPr>
            <a:r>
              <a:rPr lang="en-US" sz="1040" dirty="0">
                <a:solidFill>
                  <a:schemeClr val="tx2">
                    <a:lumMod val="50000"/>
                  </a:schemeClr>
                </a:solidFill>
                <a:latin typeface="Montserrat Semi-Bold" panose="020B0604020202020204" charset="0"/>
              </a:rPr>
              <a:t>Practice Tip! if you decide to counter an offer or counteroffer you may run the risk that the seller won’t agree to their original offer! </a:t>
            </a:r>
            <a:endParaRPr lang="en-US" sz="1040" dirty="0">
              <a:solidFill>
                <a:srgbClr val="243746"/>
              </a:solidFill>
              <a:latin typeface="Montserrat Semi-Bold"/>
            </a:endParaRPr>
          </a:p>
        </p:txBody>
      </p:sp>
      <p:pic>
        <p:nvPicPr>
          <p:cNvPr id="10" name="Picture 9">
            <a:extLst>
              <a:ext uri="{FF2B5EF4-FFF2-40B4-BE49-F238E27FC236}">
                <a16:creationId xmlns:a16="http://schemas.microsoft.com/office/drawing/2014/main" id="{939D168F-3938-4538-BE9E-77B1FCFE4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1512029"/>
            <a:ext cx="4876800" cy="392028"/>
          </a:xfrm>
          <a:prstGeom prst="rect">
            <a:avLst/>
          </a:prstGeom>
        </p:spPr>
      </p:pic>
    </p:spTree>
    <p:extLst>
      <p:ext uri="{BB962C8B-B14F-4D97-AF65-F5344CB8AC3E}">
        <p14:creationId xmlns:p14="http://schemas.microsoft.com/office/powerpoint/2010/main" val="93907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Counter Offer (F249)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8" name="TextBox 7">
            <a:extLst>
              <a:ext uri="{FF2B5EF4-FFF2-40B4-BE49-F238E27FC236}">
                <a16:creationId xmlns:a16="http://schemas.microsoft.com/office/drawing/2014/main" id="{11A6259A-96E7-4370-94F6-AAA7B352978F}"/>
              </a:ext>
            </a:extLst>
          </p:cNvPr>
          <p:cNvSpPr txBox="1"/>
          <p:nvPr/>
        </p:nvSpPr>
        <p:spPr>
          <a:xfrm>
            <a:off x="101600" y="947767"/>
            <a:ext cx="2286000" cy="1231684"/>
          </a:xfrm>
          <a:prstGeom prst="rect">
            <a:avLst/>
          </a:prstGeom>
          <a:noFill/>
        </p:spPr>
        <p:txBody>
          <a:bodyPr wrap="square" rtlCol="0">
            <a:spAutoFit/>
          </a:bodyPr>
          <a:lstStyle/>
          <a:p>
            <a:pPr>
              <a:lnSpc>
                <a:spcPts val="1461"/>
              </a:lnSpc>
            </a:pPr>
            <a:r>
              <a:rPr lang="en-US" sz="1050" dirty="0">
                <a:solidFill>
                  <a:srgbClr val="243746"/>
                </a:solidFill>
                <a:latin typeface="Montserrat Semi-Bold"/>
              </a:rPr>
              <a:t>Practice Tip! The counteroffer incorporates by reference all terms of the original offer so only the counteroffer needs to be signed to be legally binding </a:t>
            </a:r>
          </a:p>
        </p:txBody>
      </p:sp>
      <p:pic>
        <p:nvPicPr>
          <p:cNvPr id="9" name="Picture 8" descr="A picture containing text, indoor, domestic cat, cat&#10;&#10;Description automatically generated">
            <a:extLst>
              <a:ext uri="{FF2B5EF4-FFF2-40B4-BE49-F238E27FC236}">
                <a16:creationId xmlns:a16="http://schemas.microsoft.com/office/drawing/2014/main" id="{FD0069A1-06EC-4A4A-A38E-E7CF8A00B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2348" y="725187"/>
            <a:ext cx="1993416" cy="1495062"/>
          </a:xfrm>
          <a:prstGeom prst="rect">
            <a:avLst/>
          </a:prstGeom>
        </p:spPr>
      </p:pic>
    </p:spTree>
    <p:extLst>
      <p:ext uri="{BB962C8B-B14F-4D97-AF65-F5344CB8AC3E}">
        <p14:creationId xmlns:p14="http://schemas.microsoft.com/office/powerpoint/2010/main" val="3132504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69" y="212227"/>
            <a:ext cx="462345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Financing Contingencies </a:t>
            </a:r>
          </a:p>
        </p:txBody>
      </p:sp>
      <p:sp>
        <p:nvSpPr>
          <p:cNvPr id="4" name="TextBox 4"/>
          <p:cNvSpPr txBox="1"/>
          <p:nvPr/>
        </p:nvSpPr>
        <p:spPr>
          <a:xfrm>
            <a:off x="228269" y="666750"/>
            <a:ext cx="2012961" cy="1908599"/>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Describe the loan with realistic terms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The buyer must apply with one of the lenders listed BUT they don’t have to use that lender</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Denial letter must be from lender listed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Table&#10;&#10;Description automatically generated">
            <a:extLst>
              <a:ext uri="{FF2B5EF4-FFF2-40B4-BE49-F238E27FC236}">
                <a16:creationId xmlns:a16="http://schemas.microsoft.com/office/drawing/2014/main" id="{6271232A-DCEA-468A-B83E-6B3A1659B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1230" y="622851"/>
            <a:ext cx="2733217" cy="1794917"/>
          </a:xfrm>
          <a:prstGeom prst="rect">
            <a:avLst/>
          </a:prstGeom>
        </p:spPr>
      </p:pic>
    </p:spTree>
    <p:extLst>
      <p:ext uri="{BB962C8B-B14F-4D97-AF65-F5344CB8AC3E}">
        <p14:creationId xmlns:p14="http://schemas.microsoft.com/office/powerpoint/2010/main" val="2320200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69" y="212227"/>
            <a:ext cx="462345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Financing Contingencies </a:t>
            </a:r>
          </a:p>
        </p:txBody>
      </p:sp>
      <p:sp>
        <p:nvSpPr>
          <p:cNvPr id="4" name="TextBox 4"/>
          <p:cNvSpPr txBox="1"/>
          <p:nvPr/>
        </p:nvSpPr>
        <p:spPr>
          <a:xfrm>
            <a:off x="101600" y="514350"/>
            <a:ext cx="4750129" cy="2293320"/>
          </a:xfrm>
          <a:prstGeom prst="rect">
            <a:avLst/>
          </a:prstGeom>
        </p:spPr>
        <p:txBody>
          <a:bodyPr wrap="square" lIns="0" tIns="0" rIns="0" bIns="0" rtlCol="0" anchor="t">
            <a:spAutoFit/>
          </a:bodyPr>
          <a:lstStyle/>
          <a:p>
            <a:pPr algn="just">
              <a:lnSpc>
                <a:spcPts val="1461"/>
              </a:lnSpc>
            </a:pPr>
            <a:r>
              <a:rPr lang="en-US" sz="1000" dirty="0">
                <a:solidFill>
                  <a:srgbClr val="243746"/>
                </a:solidFill>
                <a:latin typeface="Montserrat Semi-Bold"/>
              </a:rPr>
              <a:t>If there is no lender listed than then denial may be from any Georgia licensed institutional lender. </a:t>
            </a:r>
          </a:p>
          <a:p>
            <a:pPr>
              <a:lnSpc>
                <a:spcPts val="1461"/>
              </a:lnSpc>
            </a:pPr>
            <a:endParaRPr lang="en-US" sz="1000" dirty="0">
              <a:solidFill>
                <a:srgbClr val="243746"/>
              </a:solidFill>
              <a:latin typeface="Montserrat Semi-Bold"/>
            </a:endParaRPr>
          </a:p>
          <a:p>
            <a:pPr>
              <a:lnSpc>
                <a:spcPts val="1461"/>
              </a:lnSpc>
            </a:pPr>
            <a:r>
              <a:rPr lang="en-US" sz="1000" dirty="0">
                <a:solidFill>
                  <a:srgbClr val="243746"/>
                </a:solidFill>
                <a:latin typeface="Montserrat Semi-Bold"/>
              </a:rPr>
              <a:t>The letter may not be SOLELY based on: </a:t>
            </a:r>
          </a:p>
          <a:p>
            <a:pPr marL="228600" indent="-228600">
              <a:lnSpc>
                <a:spcPts val="1461"/>
              </a:lnSpc>
              <a:buAutoNum type="arabicPeriod"/>
            </a:pPr>
            <a:r>
              <a:rPr lang="en-US" sz="1000" dirty="0">
                <a:solidFill>
                  <a:srgbClr val="243746"/>
                </a:solidFill>
                <a:latin typeface="Montserrat Semi-Bold"/>
              </a:rPr>
              <a:t>Lack of funds to close </a:t>
            </a:r>
          </a:p>
          <a:p>
            <a:pPr marL="228600" indent="-228600">
              <a:lnSpc>
                <a:spcPts val="1461"/>
              </a:lnSpc>
              <a:buAutoNum type="arabicPeriod"/>
            </a:pPr>
            <a:r>
              <a:rPr lang="en-US" sz="1000" dirty="0">
                <a:solidFill>
                  <a:srgbClr val="243746"/>
                </a:solidFill>
                <a:latin typeface="Montserrat Semi-Bold"/>
              </a:rPr>
              <a:t>Buyer not having leased or sold other property (unless there is a contingency)</a:t>
            </a:r>
          </a:p>
          <a:p>
            <a:pPr marL="228600" indent="-228600">
              <a:lnSpc>
                <a:spcPts val="1461"/>
              </a:lnSpc>
              <a:buAutoNum type="arabicPeriod"/>
            </a:pPr>
            <a:r>
              <a:rPr lang="en-US" sz="1000" dirty="0">
                <a:solidFill>
                  <a:srgbClr val="243746"/>
                </a:solidFill>
                <a:latin typeface="Montserrat Semi-Bold"/>
              </a:rPr>
              <a:t>Buyer not providing required information to lender is timely manner </a:t>
            </a:r>
          </a:p>
          <a:p>
            <a:pPr marL="228600" indent="-228600">
              <a:lnSpc>
                <a:spcPts val="1461"/>
              </a:lnSpc>
              <a:buAutoNum type="arabicPeriod"/>
            </a:pPr>
            <a:r>
              <a:rPr lang="en-US" sz="1000" dirty="0">
                <a:solidFill>
                  <a:srgbClr val="243746"/>
                </a:solidFill>
                <a:latin typeface="Montserrat Semi-Bold"/>
              </a:rPr>
              <a:t>Buyer adversely affecting their debt-to-income</a:t>
            </a:r>
          </a:p>
          <a:p>
            <a:pPr marL="228600" indent="-228600">
              <a:lnSpc>
                <a:spcPts val="1461"/>
              </a:lnSpc>
              <a:buAutoNum type="arabicPeriod"/>
            </a:pPr>
            <a:r>
              <a:rPr lang="en-US" sz="1000" dirty="0">
                <a:solidFill>
                  <a:srgbClr val="FF0000"/>
                </a:solidFill>
                <a:latin typeface="Montserrat Semi-Bold"/>
              </a:rPr>
              <a:t>Property not appraising (unless there is a contingency) </a:t>
            </a:r>
          </a:p>
          <a:p>
            <a:pPr marL="228600" indent="-228600">
              <a:lnSpc>
                <a:spcPts val="1461"/>
              </a:lnSpc>
              <a:buAutoNum type="arabicPeriod"/>
            </a:pPr>
            <a:r>
              <a:rPr lang="en-US" sz="1000" dirty="0">
                <a:solidFill>
                  <a:srgbClr val="FF0000"/>
                </a:solidFill>
                <a:latin typeface="Montserrat Semi-Bold"/>
              </a:rPr>
              <a:t>Lender not completing underwriting </a:t>
            </a:r>
          </a:p>
          <a:p>
            <a:pPr marL="228600" indent="-228600">
              <a:lnSpc>
                <a:spcPts val="1461"/>
              </a:lnSpc>
              <a:buAutoNum type="arabicPeriod"/>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201013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69" y="212227"/>
            <a:ext cx="462345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Financing Contingencies</a:t>
            </a:r>
          </a:p>
        </p:txBody>
      </p:sp>
      <p:sp>
        <p:nvSpPr>
          <p:cNvPr id="4" name="TextBox 4"/>
          <p:cNvSpPr txBox="1"/>
          <p:nvPr/>
        </p:nvSpPr>
        <p:spPr>
          <a:xfrm>
            <a:off x="127328" y="514350"/>
            <a:ext cx="4724400" cy="1925912"/>
          </a:xfrm>
          <a:prstGeom prst="rect">
            <a:avLst/>
          </a:prstGeom>
        </p:spPr>
        <p:txBody>
          <a:bodyPr wrap="square" lIns="0" tIns="0" rIns="0" bIns="0" rtlCol="0" anchor="t">
            <a:spAutoFit/>
          </a:bodyPr>
          <a:lstStyle/>
          <a:p>
            <a:r>
              <a:rPr lang="en-US" sz="1043" dirty="0">
                <a:solidFill>
                  <a:srgbClr val="243746"/>
                </a:solidFill>
                <a:latin typeface="Montserrat Semi-Bold"/>
              </a:rPr>
              <a:t>Seller’s Right to Terminate</a:t>
            </a:r>
          </a:p>
          <a:p>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Once financing contingency expires seller MAY request evidence of ability to purchase property</a:t>
            </a:r>
          </a:p>
          <a:p>
            <a:pPr marL="228600" indent="-228600">
              <a:buAutoNum type="arabicPeriod"/>
            </a:pPr>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Buyer has 7 days to provide evidence (seller cannot make the request within 7 days of closing) </a:t>
            </a:r>
          </a:p>
          <a:p>
            <a:pPr marL="228600" indent="-228600">
              <a:buAutoNum type="arabicPeriod"/>
            </a:pPr>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If evidence is not provided seller shall notify buyer and give 3 days to cure default </a:t>
            </a:r>
          </a:p>
          <a:p>
            <a:pPr marL="228600" indent="-228600">
              <a:buAutoNum type="arabicPeriod"/>
            </a:pPr>
            <a:endParaRPr lang="en-US" sz="1043" dirty="0">
              <a:solidFill>
                <a:srgbClr val="243746"/>
              </a:solidFill>
              <a:latin typeface="Montserrat Semi-Bold"/>
            </a:endParaRPr>
          </a:p>
          <a:p>
            <a:pPr marL="228600" indent="-228600">
              <a:buAutoNum type="arabicPeriod"/>
            </a:pPr>
            <a:r>
              <a:rPr lang="en-US" sz="1043" dirty="0">
                <a:solidFill>
                  <a:srgbClr val="243746"/>
                </a:solidFill>
                <a:latin typeface="Montserrat Semi-Bold"/>
              </a:rPr>
              <a:t>After the 3 days pass with no cure, seller has 7 days to terminate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473525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Appraisal Contingency </a:t>
            </a:r>
          </a:p>
        </p:txBody>
      </p:sp>
      <p:sp>
        <p:nvSpPr>
          <p:cNvPr id="4" name="TextBox 4"/>
          <p:cNvSpPr txBox="1"/>
          <p:nvPr/>
        </p:nvSpPr>
        <p:spPr>
          <a:xfrm>
            <a:off x="228270" y="669512"/>
            <a:ext cx="2012961" cy="1716239"/>
          </a:xfrm>
          <a:prstGeom prst="rect">
            <a:avLst/>
          </a:prstGeom>
        </p:spPr>
        <p:txBody>
          <a:bodyPr lIns="0" tIns="0" rIns="0" bIns="0" rtlCol="0" anchor="t">
            <a:spAutoFit/>
          </a:bodyPr>
          <a:lstStyle/>
          <a:p>
            <a:pPr>
              <a:lnSpc>
                <a:spcPts val="1461"/>
              </a:lnSpc>
            </a:pPr>
            <a:r>
              <a:rPr lang="en-US" sz="1043" dirty="0">
                <a:solidFill>
                  <a:srgbClr val="243746"/>
                </a:solidFill>
                <a:latin typeface="Montserrat Semi-Bold"/>
              </a:rPr>
              <a:t>Must provide Amendment to Reduce Sales Price (F713)  and Copy of Appraisal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Seller has 3 days to accept or reject.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If seller says no, buyer has 3 days to terminate.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baby looking at the camera&#10;&#10;Description automatically generated with medium confidence">
            <a:extLst>
              <a:ext uri="{FF2B5EF4-FFF2-40B4-BE49-F238E27FC236}">
                <a16:creationId xmlns:a16="http://schemas.microsoft.com/office/drawing/2014/main" id="{FB4A5F3A-66F1-4D72-9391-F3DF7C5EC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752" y="633173"/>
            <a:ext cx="1861796" cy="1861796"/>
          </a:xfrm>
          <a:prstGeom prst="rect">
            <a:avLst/>
          </a:prstGeom>
        </p:spPr>
      </p:pic>
    </p:spTree>
    <p:extLst>
      <p:ext uri="{BB962C8B-B14F-4D97-AF65-F5344CB8AC3E}">
        <p14:creationId xmlns:p14="http://schemas.microsoft.com/office/powerpoint/2010/main" val="42909875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Amendment to Reduce Sales Price (F713)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Graphical user interface, text, email&#10;&#10;Description automatically generated">
            <a:extLst>
              <a:ext uri="{FF2B5EF4-FFF2-40B4-BE49-F238E27FC236}">
                <a16:creationId xmlns:a16="http://schemas.microsoft.com/office/drawing/2014/main" id="{24E54241-21AD-4BA3-AC0D-55C3E93A83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00" y="574182"/>
            <a:ext cx="3318739" cy="1911540"/>
          </a:xfrm>
          <a:prstGeom prst="rect">
            <a:avLst/>
          </a:prstGeom>
        </p:spPr>
      </p:pic>
    </p:spTree>
    <p:extLst>
      <p:ext uri="{BB962C8B-B14F-4D97-AF65-F5344CB8AC3E}">
        <p14:creationId xmlns:p14="http://schemas.microsoft.com/office/powerpoint/2010/main" val="2611591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All Cash Exhibit (F401)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Graphical user interface, text, application, email&#10;&#10;Description automatically generated">
            <a:extLst>
              <a:ext uri="{FF2B5EF4-FFF2-40B4-BE49-F238E27FC236}">
                <a16:creationId xmlns:a16="http://schemas.microsoft.com/office/drawing/2014/main" id="{7DBE41EF-171F-4BA8-9AD0-436CE0FFA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00" y="590550"/>
            <a:ext cx="3345104" cy="1932223"/>
          </a:xfrm>
          <a:prstGeom prst="rect">
            <a:avLst/>
          </a:prstGeom>
        </p:spPr>
      </p:pic>
    </p:spTree>
    <p:extLst>
      <p:ext uri="{BB962C8B-B14F-4D97-AF65-F5344CB8AC3E}">
        <p14:creationId xmlns:p14="http://schemas.microsoft.com/office/powerpoint/2010/main" val="2524768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F401 </a:t>
            </a:r>
          </a:p>
        </p:txBody>
      </p:sp>
      <p:sp>
        <p:nvSpPr>
          <p:cNvPr id="4" name="TextBox 4"/>
          <p:cNvSpPr txBox="1"/>
          <p:nvPr/>
        </p:nvSpPr>
        <p:spPr>
          <a:xfrm>
            <a:off x="228270" y="590550"/>
            <a:ext cx="4623459" cy="171623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Seller can request verification of funds </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If the Buyer does not provide proof in 7 days they are in default and Seller must give them 3 days to cure. </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Seller may terminate within 7 days of Buyer’s failure to cure default.</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388117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192275"/>
            <a:ext cx="4876800" cy="275460"/>
          </a:xfrm>
          <a:prstGeom prst="rect">
            <a:avLst/>
          </a:prstGeom>
        </p:spPr>
        <p:txBody>
          <a:bodyPr wrap="square" lIns="0" tIns="0" rIns="0" bIns="0" rtlCol="0" anchor="t">
            <a:spAutoFit/>
          </a:bodyPr>
          <a:lstStyle/>
          <a:p>
            <a:r>
              <a:rPr lang="en-US" sz="1790" spc="180" dirty="0">
                <a:solidFill>
                  <a:srgbClr val="926A52"/>
                </a:solidFill>
                <a:latin typeface="Montserrat Extra-Bold Bold"/>
              </a:rPr>
              <a:t>F101- Commission </a:t>
            </a:r>
          </a:p>
        </p:txBody>
      </p:sp>
      <p:sp>
        <p:nvSpPr>
          <p:cNvPr id="4" name="TextBox 4"/>
          <p:cNvSpPr txBox="1"/>
          <p:nvPr/>
        </p:nvSpPr>
        <p:spPr>
          <a:xfrm>
            <a:off x="558800" y="628375"/>
            <a:ext cx="4267200" cy="854465"/>
          </a:xfrm>
          <a:prstGeom prst="rect">
            <a:avLst/>
          </a:prstGeom>
        </p:spPr>
        <p:txBody>
          <a:bodyPr wrap="square" lIns="0" tIns="0" rIns="0" bIns="0" rtlCol="0" anchor="t">
            <a:spAutoFit/>
          </a:bodyPr>
          <a:lstStyle/>
          <a:p>
            <a:r>
              <a:rPr lang="en-US" sz="1050" dirty="0">
                <a:solidFill>
                  <a:srgbClr val="FF0000"/>
                </a:solidFill>
                <a:latin typeface="Montserrat Semi-Bold" panose="020B0604020202020204" charset="0"/>
              </a:rPr>
              <a:t>New subsection (B(4)(c)) clarifies commission in a lease purchase. </a:t>
            </a:r>
          </a:p>
          <a:p>
            <a:endParaRPr lang="en-US" sz="1050" dirty="0">
              <a:solidFill>
                <a:srgbClr val="243746"/>
              </a:solidFill>
              <a:latin typeface="Montserrat Semi-Bold"/>
            </a:endParaRPr>
          </a:p>
          <a:p>
            <a:pPr>
              <a:lnSpc>
                <a:spcPts val="1461"/>
              </a:lnSpc>
            </a:pPr>
            <a:endParaRPr lang="en-US" sz="1050" spc="180" dirty="0">
              <a:solidFill>
                <a:srgbClr val="926A52"/>
              </a:solidFill>
              <a:latin typeface="Montserrat Extra-Bold Bold"/>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 letter&#10;&#10;Description automatically generated">
            <a:extLst>
              <a:ext uri="{FF2B5EF4-FFF2-40B4-BE49-F238E27FC236}">
                <a16:creationId xmlns:a16="http://schemas.microsoft.com/office/drawing/2014/main" id="{34B352F3-B54E-40E5-8FEE-FA92064AA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4" y="1011234"/>
            <a:ext cx="4876800" cy="1299044"/>
          </a:xfrm>
          <a:prstGeom prst="rect">
            <a:avLst/>
          </a:prstGeom>
        </p:spPr>
      </p:pic>
    </p:spTree>
    <p:extLst>
      <p:ext uri="{BB962C8B-B14F-4D97-AF65-F5344CB8AC3E}">
        <p14:creationId xmlns:p14="http://schemas.microsoft.com/office/powerpoint/2010/main" val="597225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69" y="212227"/>
            <a:ext cx="462345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Temporary Occupancy (F219)</a:t>
            </a:r>
          </a:p>
        </p:txBody>
      </p:sp>
      <p:sp>
        <p:nvSpPr>
          <p:cNvPr id="4" name="TextBox 4"/>
          <p:cNvSpPr txBox="1"/>
          <p:nvPr/>
        </p:nvSpPr>
        <p:spPr>
          <a:xfrm>
            <a:off x="3442030" y="1200150"/>
            <a:ext cx="1409698" cy="946798"/>
          </a:xfrm>
          <a:prstGeom prst="rect">
            <a:avLst/>
          </a:prstGeom>
        </p:spPr>
        <p:txBody>
          <a:bodyPr wrap="square" lIns="0" tIns="0" rIns="0" bIns="0" rtlCol="0" anchor="t">
            <a:spAutoFit/>
          </a:bodyPr>
          <a:lstStyle/>
          <a:p>
            <a:pPr>
              <a:lnSpc>
                <a:spcPts val="1461"/>
              </a:lnSpc>
            </a:pPr>
            <a:r>
              <a:rPr lang="en-US" sz="1043" dirty="0">
                <a:solidFill>
                  <a:srgbClr val="FF0000"/>
                </a:solidFill>
                <a:latin typeface="Montserrat Semi-Bold"/>
              </a:rPr>
              <a:t>NEW! Added language that buyer is responsible for repairs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a:extLst>
              <a:ext uri="{FF2B5EF4-FFF2-40B4-BE49-F238E27FC236}">
                <a16:creationId xmlns:a16="http://schemas.microsoft.com/office/drawing/2014/main" id="{4C0FFFA2-BE55-4601-9B53-386968241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69" y="611632"/>
            <a:ext cx="2976192" cy="2146948"/>
          </a:xfrm>
          <a:prstGeom prst="rect">
            <a:avLst/>
          </a:prstGeom>
        </p:spPr>
      </p:pic>
    </p:spTree>
    <p:extLst>
      <p:ext uri="{BB962C8B-B14F-4D97-AF65-F5344CB8AC3E}">
        <p14:creationId xmlns:p14="http://schemas.microsoft.com/office/powerpoint/2010/main" val="2961179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70" y="212227"/>
            <a:ext cx="406433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Option Agreement (F240)  </a:t>
            </a:r>
          </a:p>
        </p:txBody>
      </p:sp>
      <p:sp>
        <p:nvSpPr>
          <p:cNvPr id="4" name="TextBox 4"/>
          <p:cNvSpPr txBox="1"/>
          <p:nvPr/>
        </p:nvSpPr>
        <p:spPr>
          <a:xfrm>
            <a:off x="123142" y="570386"/>
            <a:ext cx="4812754" cy="754437"/>
          </a:xfrm>
          <a:prstGeom prst="rect">
            <a:avLst/>
          </a:prstGeom>
        </p:spPr>
        <p:txBody>
          <a:bodyPr wrap="square" lIns="0" tIns="0" rIns="0" bIns="0" rtlCol="0" anchor="t">
            <a:spAutoFit/>
          </a:bodyPr>
          <a:lstStyle/>
          <a:p>
            <a:pPr>
              <a:lnSpc>
                <a:spcPts val="1461"/>
              </a:lnSpc>
            </a:pPr>
            <a:r>
              <a:rPr lang="en-US" sz="1043" dirty="0">
                <a:solidFill>
                  <a:srgbClr val="FF0000"/>
                </a:solidFill>
                <a:latin typeface="Montserrat Semi-Bold"/>
              </a:rPr>
              <a:t>NEW! Added the option for option money to be credited towards purchase price and that broker’s option fee is in addition to commission that may be paid on the sale.</a:t>
            </a:r>
          </a:p>
          <a:p>
            <a:pPr>
              <a:lnSpc>
                <a:spcPts val="1461"/>
              </a:lnSpc>
            </a:pPr>
            <a:r>
              <a:rPr lang="en-US" sz="1043" dirty="0">
                <a:solidFill>
                  <a:srgbClr val="243746"/>
                </a:solidFill>
                <a:latin typeface="Montserrat Semi-Bold"/>
              </a:rPr>
              <a:t>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a:extLst>
              <a:ext uri="{FF2B5EF4-FFF2-40B4-BE49-F238E27FC236}">
                <a16:creationId xmlns:a16="http://schemas.microsoft.com/office/drawing/2014/main" id="{FBBB53DE-C964-4145-A60C-15DDFE365B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1162249"/>
            <a:ext cx="4749800" cy="1124865"/>
          </a:xfrm>
          <a:prstGeom prst="rect">
            <a:avLst/>
          </a:prstGeom>
        </p:spPr>
      </p:pic>
    </p:spTree>
    <p:extLst>
      <p:ext uri="{BB962C8B-B14F-4D97-AF65-F5344CB8AC3E}">
        <p14:creationId xmlns:p14="http://schemas.microsoft.com/office/powerpoint/2010/main" val="3744827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228269" y="212227"/>
            <a:ext cx="462345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Right to Request Repairs (F273)</a:t>
            </a:r>
          </a:p>
        </p:txBody>
      </p:sp>
      <p:sp>
        <p:nvSpPr>
          <p:cNvPr id="4" name="TextBox 4"/>
          <p:cNvSpPr txBox="1"/>
          <p:nvPr/>
        </p:nvSpPr>
        <p:spPr>
          <a:xfrm>
            <a:off x="3721130" y="1155752"/>
            <a:ext cx="1336011" cy="754437"/>
          </a:xfrm>
          <a:prstGeom prst="rect">
            <a:avLst/>
          </a:prstGeom>
        </p:spPr>
        <p:txBody>
          <a:bodyPr wrap="square" lIns="0" tIns="0" rIns="0" bIns="0" rtlCol="0" anchor="t">
            <a:spAutoFit/>
          </a:bodyPr>
          <a:lstStyle/>
          <a:p>
            <a:pPr>
              <a:lnSpc>
                <a:spcPts val="1461"/>
              </a:lnSpc>
            </a:pPr>
            <a:r>
              <a:rPr lang="en-US" sz="1043" dirty="0">
                <a:solidFill>
                  <a:srgbClr val="FF0000"/>
                </a:solidFill>
                <a:latin typeface="Montserrat Semi-Bold"/>
              </a:rPr>
              <a:t>New! Buyer unable to use exhibit to terminate if seller agrees to repairs.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Graphical user interface, text, application&#10;&#10;Description automatically generated">
            <a:extLst>
              <a:ext uri="{FF2B5EF4-FFF2-40B4-BE49-F238E27FC236}">
                <a16:creationId xmlns:a16="http://schemas.microsoft.com/office/drawing/2014/main" id="{AFD8CCA5-CAFA-4C83-82B1-23365C7C6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547018"/>
            <a:ext cx="3596627" cy="2142067"/>
          </a:xfrm>
          <a:prstGeom prst="rect">
            <a:avLst/>
          </a:prstGeom>
        </p:spPr>
      </p:pic>
    </p:spTree>
    <p:extLst>
      <p:ext uri="{BB962C8B-B14F-4D97-AF65-F5344CB8AC3E}">
        <p14:creationId xmlns:p14="http://schemas.microsoft.com/office/powerpoint/2010/main" val="967754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63918" y="2619591"/>
            <a:ext cx="1050436" cy="138989"/>
          </a:xfrm>
          <a:prstGeom prst="rect">
            <a:avLst/>
          </a:prstGeom>
        </p:spPr>
      </p:pic>
      <p:sp>
        <p:nvSpPr>
          <p:cNvPr id="3" name="TextBox 3"/>
          <p:cNvSpPr txBox="1"/>
          <p:nvPr/>
        </p:nvSpPr>
        <p:spPr>
          <a:xfrm>
            <a:off x="101600" y="0"/>
            <a:ext cx="4876799" cy="499496"/>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Lot and Land Purchase and Sale (F210 and F213)  </a:t>
            </a:r>
          </a:p>
        </p:txBody>
      </p:sp>
      <p:sp>
        <p:nvSpPr>
          <p:cNvPr id="4" name="TextBox 4"/>
          <p:cNvSpPr txBox="1"/>
          <p:nvPr/>
        </p:nvSpPr>
        <p:spPr>
          <a:xfrm>
            <a:off x="176321" y="576547"/>
            <a:ext cx="4495800" cy="369717"/>
          </a:xfrm>
          <a:prstGeom prst="rect">
            <a:avLst/>
          </a:prstGeom>
        </p:spPr>
        <p:txBody>
          <a:bodyPr wrap="square" lIns="0" tIns="0" rIns="0" bIns="0" rtlCol="0" anchor="t">
            <a:spAutoFit/>
          </a:bodyPr>
          <a:lstStyle/>
          <a:p>
            <a:pPr>
              <a:lnSpc>
                <a:spcPts val="1461"/>
              </a:lnSpc>
            </a:pPr>
            <a:r>
              <a:rPr lang="en-US" sz="1100" dirty="0">
                <a:solidFill>
                  <a:schemeClr val="tx2">
                    <a:lumMod val="50000"/>
                  </a:schemeClr>
                </a:solidFill>
                <a:latin typeface="Montserrat Semi-Bold" panose="020B0604020202020204" charset="0"/>
              </a:rPr>
              <a:t>Same changes as F201, so what’s different about these sales?</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8" name="TextBox 7">
            <a:extLst>
              <a:ext uri="{FF2B5EF4-FFF2-40B4-BE49-F238E27FC236}">
                <a16:creationId xmlns:a16="http://schemas.microsoft.com/office/drawing/2014/main" id="{D120734B-9D7A-40E7-A315-4183C2BFC1BC}"/>
              </a:ext>
            </a:extLst>
          </p:cNvPr>
          <p:cNvSpPr txBox="1"/>
          <p:nvPr/>
        </p:nvSpPr>
        <p:spPr>
          <a:xfrm>
            <a:off x="1368431" y="968203"/>
            <a:ext cx="2438400" cy="553998"/>
          </a:xfrm>
          <a:prstGeom prst="rect">
            <a:avLst/>
          </a:prstGeom>
          <a:noFill/>
        </p:spPr>
        <p:txBody>
          <a:bodyPr wrap="square" rtlCol="0">
            <a:spAutoFit/>
          </a:bodyPr>
          <a:lstStyle/>
          <a:p>
            <a:r>
              <a:rPr lang="en-US" sz="1200" dirty="0">
                <a:solidFill>
                  <a:schemeClr val="tx2">
                    <a:lumMod val="50000"/>
                  </a:schemeClr>
                </a:solidFill>
                <a:latin typeface="Montserrat Semi-Bold" panose="020B0604020202020204" charset="0"/>
              </a:rPr>
              <a:t>Things we think about: </a:t>
            </a:r>
          </a:p>
          <a:p>
            <a:endParaRPr lang="en-US" dirty="0"/>
          </a:p>
        </p:txBody>
      </p:sp>
      <p:sp>
        <p:nvSpPr>
          <p:cNvPr id="9" name="Content Placeholder 3">
            <a:extLst>
              <a:ext uri="{FF2B5EF4-FFF2-40B4-BE49-F238E27FC236}">
                <a16:creationId xmlns:a16="http://schemas.microsoft.com/office/drawing/2014/main" id="{7A5BDF57-2AE9-48DF-9A3A-5C5073ECC9B2}"/>
              </a:ext>
            </a:extLst>
          </p:cNvPr>
          <p:cNvSpPr txBox="1">
            <a:spLocks/>
          </p:cNvSpPr>
          <p:nvPr/>
        </p:nvSpPr>
        <p:spPr>
          <a:xfrm>
            <a:off x="122117" y="1378498"/>
            <a:ext cx="2302104" cy="101029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a:lstStyle>
            <a:lvl1pPr marL="342904" indent="-342904" algn="l" defTabSz="914412"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sz="800" u="sng" dirty="0">
                <a:ln w="0"/>
                <a:solidFill>
                  <a:schemeClr val="tx2">
                    <a:lumMod val="50000"/>
                  </a:schemeClr>
                </a:solidFill>
                <a:effectLst>
                  <a:outerShdw blurRad="38100" dist="19050" dir="2700000" algn="tl" rotWithShape="0">
                    <a:schemeClr val="dk1">
                      <a:alpha val="40000"/>
                    </a:schemeClr>
                  </a:outerShdw>
                </a:effectLst>
                <a:latin typeface="Montserrat Semi-Bold" panose="020B0604020202020204" charset="0"/>
              </a:rPr>
              <a:t>Houses: </a:t>
            </a:r>
          </a:p>
          <a:p>
            <a:r>
              <a:rPr lang="en-US" sz="800" dirty="0">
                <a:solidFill>
                  <a:schemeClr val="tx2">
                    <a:lumMod val="50000"/>
                  </a:schemeClr>
                </a:solidFill>
                <a:latin typeface="Montserrat Semi-Bold" panose="020B0604020202020204" charset="0"/>
              </a:rPr>
              <a:t>Termites / Warranties / Encroachments </a:t>
            </a:r>
          </a:p>
          <a:p>
            <a:r>
              <a:rPr lang="en-US" sz="800" dirty="0">
                <a:solidFill>
                  <a:schemeClr val="tx2">
                    <a:lumMod val="50000"/>
                  </a:schemeClr>
                </a:solidFill>
                <a:latin typeface="Montserrat Semi-Bold" panose="020B0604020202020204" charset="0"/>
              </a:rPr>
              <a:t>Improvements </a:t>
            </a:r>
          </a:p>
          <a:p>
            <a:r>
              <a:rPr lang="en-US" sz="800" dirty="0">
                <a:solidFill>
                  <a:schemeClr val="tx2">
                    <a:lumMod val="50000"/>
                  </a:schemeClr>
                </a:solidFill>
                <a:latin typeface="Montserrat Semi-Bold" panose="020B0604020202020204" charset="0"/>
              </a:rPr>
              <a:t>Building or zoning violations </a:t>
            </a:r>
          </a:p>
          <a:p>
            <a:r>
              <a:rPr lang="en-US" sz="800" dirty="0">
                <a:solidFill>
                  <a:schemeClr val="tx2">
                    <a:lumMod val="50000"/>
                  </a:schemeClr>
                </a:solidFill>
                <a:latin typeface="Montserrat Semi-Bold" panose="020B0604020202020204" charset="0"/>
              </a:rPr>
              <a:t>Keys and openers (i.e. possession) </a:t>
            </a:r>
          </a:p>
        </p:txBody>
      </p:sp>
      <p:sp>
        <p:nvSpPr>
          <p:cNvPr id="10" name="Content Placeholder 5">
            <a:extLst>
              <a:ext uri="{FF2B5EF4-FFF2-40B4-BE49-F238E27FC236}">
                <a16:creationId xmlns:a16="http://schemas.microsoft.com/office/drawing/2014/main" id="{7669C1C8-260D-4858-969F-FED6565187A1}"/>
              </a:ext>
            </a:extLst>
          </p:cNvPr>
          <p:cNvSpPr txBox="1">
            <a:spLocks/>
          </p:cNvSpPr>
          <p:nvPr/>
        </p:nvSpPr>
        <p:spPr>
          <a:xfrm>
            <a:off x="2655779" y="1374808"/>
            <a:ext cx="2302104" cy="1005821"/>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lstStyle>
            <a:lvl1pPr marL="342904" indent="-342904" algn="l" defTabSz="914412"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sz="800" u="sng" dirty="0">
                <a:ln w="0"/>
                <a:solidFill>
                  <a:schemeClr val="tx2">
                    <a:lumMod val="50000"/>
                  </a:schemeClr>
                </a:solidFill>
                <a:effectLst>
                  <a:outerShdw blurRad="38100" dist="19050" dir="2700000" algn="tl" rotWithShape="0">
                    <a:schemeClr val="dk1">
                      <a:alpha val="40000"/>
                    </a:schemeClr>
                  </a:outerShdw>
                </a:effectLst>
                <a:latin typeface="Montserrat Semi-Bold" panose="020B0604020202020204" charset="0"/>
              </a:rPr>
              <a:t>Land &amp; Lots: </a:t>
            </a:r>
          </a:p>
          <a:p>
            <a:r>
              <a:rPr lang="en-US" sz="800" dirty="0">
                <a:solidFill>
                  <a:schemeClr val="tx2">
                    <a:lumMod val="50000"/>
                  </a:schemeClr>
                </a:solidFill>
                <a:latin typeface="Montserrat Semi-Bold" panose="020B0604020202020204" charset="0"/>
              </a:rPr>
              <a:t>Zoning / utilities / sewer &amp; water access</a:t>
            </a:r>
          </a:p>
          <a:p>
            <a:r>
              <a:rPr lang="en-US" sz="800" dirty="0">
                <a:solidFill>
                  <a:schemeClr val="tx2">
                    <a:lumMod val="50000"/>
                  </a:schemeClr>
                </a:solidFill>
                <a:latin typeface="Montserrat Semi-Bold" panose="020B0604020202020204" charset="0"/>
              </a:rPr>
              <a:t>Permitting </a:t>
            </a:r>
          </a:p>
          <a:p>
            <a:r>
              <a:rPr lang="en-US" sz="800" dirty="0">
                <a:solidFill>
                  <a:schemeClr val="tx2">
                    <a:lumMod val="50000"/>
                  </a:schemeClr>
                </a:solidFill>
                <a:latin typeface="Montserrat Semi-Bold" panose="020B0604020202020204" charset="0"/>
              </a:rPr>
              <a:t>Environmental studies </a:t>
            </a:r>
          </a:p>
          <a:p>
            <a:r>
              <a:rPr lang="en-US" sz="800" dirty="0">
                <a:solidFill>
                  <a:schemeClr val="tx2">
                    <a:lumMod val="50000"/>
                  </a:schemeClr>
                </a:solidFill>
                <a:latin typeface="Montserrat Semi-Bold" panose="020B0604020202020204" charset="0"/>
              </a:rPr>
              <a:t>Surveys </a:t>
            </a:r>
          </a:p>
        </p:txBody>
      </p:sp>
    </p:spTree>
    <p:extLst>
      <p:ext uri="{BB962C8B-B14F-4D97-AF65-F5344CB8AC3E}">
        <p14:creationId xmlns:p14="http://schemas.microsoft.com/office/powerpoint/2010/main" val="3980846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17139" y="180766"/>
            <a:ext cx="4876799" cy="256480"/>
          </a:xfrm>
          <a:prstGeom prst="rect">
            <a:avLst/>
          </a:prstGeom>
        </p:spPr>
        <p:txBody>
          <a:bodyPr wrap="square" lIns="0" tIns="0" rIns="0" bIns="0" rtlCol="0" anchor="t">
            <a:spAutoFit/>
          </a:bodyPr>
          <a:lstStyle/>
          <a:p>
            <a:pPr>
              <a:lnSpc>
                <a:spcPts val="1969"/>
              </a:lnSpc>
            </a:pPr>
            <a:r>
              <a:rPr lang="en-US" spc="180" dirty="0">
                <a:solidFill>
                  <a:srgbClr val="926A52"/>
                </a:solidFill>
                <a:latin typeface="Montserrat Extra-Bold Bold"/>
              </a:rPr>
              <a:t>Land Purchase and Sale (F213)  </a:t>
            </a:r>
          </a:p>
        </p:txBody>
      </p:sp>
      <p:sp>
        <p:nvSpPr>
          <p:cNvPr id="4" name="TextBox 4"/>
          <p:cNvSpPr txBox="1"/>
          <p:nvPr/>
        </p:nvSpPr>
        <p:spPr>
          <a:xfrm>
            <a:off x="409815" y="590550"/>
            <a:ext cx="4648200" cy="562077"/>
          </a:xfrm>
          <a:prstGeom prst="rect">
            <a:avLst/>
          </a:prstGeom>
        </p:spPr>
        <p:txBody>
          <a:bodyPr wrap="square" lIns="0" tIns="0" rIns="0" bIns="0" rtlCol="0" anchor="t">
            <a:spAutoFit/>
          </a:bodyPr>
          <a:lstStyle/>
          <a:p>
            <a:pPr>
              <a:lnSpc>
                <a:spcPts val="1461"/>
              </a:lnSpc>
            </a:pPr>
            <a:r>
              <a:rPr lang="en-US" sz="1043" dirty="0">
                <a:solidFill>
                  <a:srgbClr val="FF0000"/>
                </a:solidFill>
                <a:latin typeface="Montserrat Semi-Bold"/>
              </a:rPr>
              <a:t>New section regarding preferential tax rollbacks B(4)(c).</a:t>
            </a:r>
          </a:p>
          <a:p>
            <a:pPr>
              <a:lnSpc>
                <a:spcPts val="1461"/>
              </a:lnSpc>
            </a:pPr>
            <a:r>
              <a:rPr lang="en-US" sz="1043" dirty="0">
                <a:solidFill>
                  <a:srgbClr val="243746"/>
                </a:solidFill>
                <a:latin typeface="Montserrat Semi-Bold"/>
              </a:rPr>
              <a:t>This update is only in F213</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A picture containing text, newspaper, screenshot, document&#10;&#10;Description automatically generated">
            <a:extLst>
              <a:ext uri="{FF2B5EF4-FFF2-40B4-BE49-F238E27FC236}">
                <a16:creationId xmlns:a16="http://schemas.microsoft.com/office/drawing/2014/main" id="{E5C47AAC-3471-412D-8F3E-BA7AEEA7C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39" y="1047750"/>
            <a:ext cx="4749800" cy="1447007"/>
          </a:xfrm>
          <a:prstGeom prst="rect">
            <a:avLst/>
          </a:prstGeom>
        </p:spPr>
      </p:pic>
    </p:spTree>
    <p:extLst>
      <p:ext uri="{BB962C8B-B14F-4D97-AF65-F5344CB8AC3E}">
        <p14:creationId xmlns:p14="http://schemas.microsoft.com/office/powerpoint/2010/main" val="2798183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New Construction PSA F228</a:t>
            </a:r>
          </a:p>
        </p:txBody>
      </p:sp>
      <p:sp>
        <p:nvSpPr>
          <p:cNvPr id="4" name="TextBox 4"/>
          <p:cNvSpPr txBox="1"/>
          <p:nvPr/>
        </p:nvSpPr>
        <p:spPr>
          <a:xfrm>
            <a:off x="177800" y="2097890"/>
            <a:ext cx="2012961" cy="323165"/>
          </a:xfrm>
          <a:prstGeom prst="rect">
            <a:avLst/>
          </a:prstGeom>
        </p:spPr>
        <p:txBody>
          <a:bodyPr lIns="0" tIns="0" rIns="0" bIns="0" rtlCol="0" anchor="t">
            <a:spAutoFit/>
          </a:bodyPr>
          <a:lstStyle/>
          <a:p>
            <a:r>
              <a:rPr lang="en-US" sz="1040" dirty="0">
                <a:solidFill>
                  <a:schemeClr val="tx2">
                    <a:lumMod val="50000"/>
                  </a:schemeClr>
                </a:solidFill>
                <a:latin typeface="Montserrat Semi-Bold" panose="020B0604020202020204" charset="0"/>
              </a:rPr>
              <a:t>Construction Deposits </a:t>
            </a:r>
          </a:p>
          <a:p>
            <a:pPr marL="285750" indent="-285750">
              <a:buFont typeface="Arial" panose="020B0604020202020204" pitchFamily="34" charset="0"/>
              <a:buChar char="•"/>
            </a:pPr>
            <a:endParaRPr lang="en-US" sz="1050" i="1"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Content Placeholder 4">
            <a:extLst>
              <a:ext uri="{FF2B5EF4-FFF2-40B4-BE49-F238E27FC236}">
                <a16:creationId xmlns:a16="http://schemas.microsoft.com/office/drawing/2014/main" id="{F024E7E8-A8FE-4B24-8CD8-671E32FC5AA1}"/>
              </a:ext>
            </a:extLst>
          </p:cNvPr>
          <p:cNvPicPr>
            <a:picLocks noChangeAspect="1"/>
          </p:cNvPicPr>
          <p:nvPr/>
        </p:nvPicPr>
        <p:blipFill>
          <a:blip r:embed="rId3"/>
          <a:stretch>
            <a:fillRect/>
          </a:stretch>
        </p:blipFill>
        <p:spPr>
          <a:xfrm>
            <a:off x="1864743" y="704997"/>
            <a:ext cx="3149512" cy="1127394"/>
          </a:xfrm>
          <a:prstGeom prst="rect">
            <a:avLst/>
          </a:prstGeom>
          <a:ln>
            <a:solidFill>
              <a:schemeClr val="accent1"/>
            </a:solidFill>
          </a:ln>
        </p:spPr>
      </p:pic>
      <p:pic>
        <p:nvPicPr>
          <p:cNvPr id="7" name="Picture 6">
            <a:extLst>
              <a:ext uri="{FF2B5EF4-FFF2-40B4-BE49-F238E27FC236}">
                <a16:creationId xmlns:a16="http://schemas.microsoft.com/office/drawing/2014/main" id="{8257984F-2304-447C-9EE0-C59C7090AE0F}"/>
              </a:ext>
            </a:extLst>
          </p:cNvPr>
          <p:cNvPicPr>
            <a:picLocks noChangeAspect="1"/>
          </p:cNvPicPr>
          <p:nvPr/>
        </p:nvPicPr>
        <p:blipFill>
          <a:blip r:embed="rId4"/>
          <a:stretch>
            <a:fillRect/>
          </a:stretch>
        </p:blipFill>
        <p:spPr>
          <a:xfrm>
            <a:off x="1859406" y="1986848"/>
            <a:ext cx="3149513" cy="365874"/>
          </a:xfrm>
          <a:prstGeom prst="rect">
            <a:avLst/>
          </a:prstGeom>
          <a:ln>
            <a:solidFill>
              <a:schemeClr val="accent1"/>
            </a:solidFill>
          </a:ln>
        </p:spPr>
      </p:pic>
      <p:sp>
        <p:nvSpPr>
          <p:cNvPr id="9" name="TextBox 8">
            <a:extLst>
              <a:ext uri="{FF2B5EF4-FFF2-40B4-BE49-F238E27FC236}">
                <a16:creationId xmlns:a16="http://schemas.microsoft.com/office/drawing/2014/main" id="{B632D0AE-89A0-4DDD-ACE5-10BB7D07E3EC}"/>
              </a:ext>
            </a:extLst>
          </p:cNvPr>
          <p:cNvSpPr txBox="1"/>
          <p:nvPr/>
        </p:nvSpPr>
        <p:spPr>
          <a:xfrm>
            <a:off x="177800" y="811045"/>
            <a:ext cx="1752600" cy="1126462"/>
          </a:xfrm>
          <a:prstGeom prst="rect">
            <a:avLst/>
          </a:prstGeom>
          <a:noFill/>
        </p:spPr>
        <p:txBody>
          <a:bodyPr wrap="square" rtlCol="0">
            <a:spAutoFit/>
          </a:bodyPr>
          <a:lstStyle/>
          <a:p>
            <a:r>
              <a:rPr lang="en-US" sz="1040" dirty="0">
                <a:solidFill>
                  <a:schemeClr val="tx2">
                    <a:lumMod val="50000"/>
                  </a:schemeClr>
                </a:solidFill>
                <a:latin typeface="Montserrat Semi-Bold" panose="020B0604020202020204" charset="0"/>
              </a:rPr>
              <a:t>Completion Dates &amp; Certificate of Occupancy</a:t>
            </a:r>
          </a:p>
          <a:p>
            <a:pPr marL="285750" indent="-285750">
              <a:buFont typeface="Arial" panose="020B0604020202020204" pitchFamily="34" charset="0"/>
              <a:buChar char="•"/>
            </a:pPr>
            <a:endParaRPr lang="en-US" sz="1800" i="1" dirty="0">
              <a:solidFill>
                <a:schemeClr val="tx2">
                  <a:lumMod val="50000"/>
                </a:schemeClr>
              </a:solidFill>
              <a:latin typeface="Montserrat Semi-Bold" panose="020B0604020202020204" charset="0"/>
            </a:endParaRPr>
          </a:p>
          <a:p>
            <a:endParaRPr lang="en-US" dirty="0"/>
          </a:p>
        </p:txBody>
      </p:sp>
    </p:spTree>
    <p:extLst>
      <p:ext uri="{BB962C8B-B14F-4D97-AF65-F5344CB8AC3E}">
        <p14:creationId xmlns:p14="http://schemas.microsoft.com/office/powerpoint/2010/main" val="3729651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New Construction PSA F228</a:t>
            </a:r>
          </a:p>
        </p:txBody>
      </p:sp>
      <p:sp>
        <p:nvSpPr>
          <p:cNvPr id="4" name="TextBox 4"/>
          <p:cNvSpPr txBox="1"/>
          <p:nvPr/>
        </p:nvSpPr>
        <p:spPr>
          <a:xfrm>
            <a:off x="254000" y="574697"/>
            <a:ext cx="2012961" cy="323165"/>
          </a:xfrm>
          <a:prstGeom prst="rect">
            <a:avLst/>
          </a:prstGeom>
        </p:spPr>
        <p:txBody>
          <a:bodyPr lIns="0" tIns="0" rIns="0" bIns="0" rtlCol="0" anchor="t">
            <a:spAutoFit/>
          </a:bodyPr>
          <a:lstStyle/>
          <a:p>
            <a:r>
              <a:rPr lang="en-US" sz="1040" dirty="0">
                <a:solidFill>
                  <a:schemeClr val="tx2">
                    <a:lumMod val="50000"/>
                  </a:schemeClr>
                </a:solidFill>
                <a:latin typeface="Montserrat Semi-Bold" panose="020B0604020202020204" charset="0"/>
              </a:rPr>
              <a:t>Punch List Items </a:t>
            </a:r>
          </a:p>
          <a:p>
            <a:pPr marL="285750" indent="-285750">
              <a:buFont typeface="Arial" panose="020B0604020202020204" pitchFamily="34" charset="0"/>
              <a:buChar char="•"/>
            </a:pPr>
            <a:endParaRPr lang="en-US" sz="1050" i="1"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Text&#10;&#10;Description automatically generated with low confidence">
            <a:extLst>
              <a:ext uri="{FF2B5EF4-FFF2-40B4-BE49-F238E27FC236}">
                <a16:creationId xmlns:a16="http://schemas.microsoft.com/office/drawing/2014/main" id="{9B70AF03-F0FE-4C80-8BB6-3363CC465F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75" y="1187341"/>
            <a:ext cx="4739888" cy="819606"/>
          </a:xfrm>
          <a:prstGeom prst="rect">
            <a:avLst/>
          </a:prstGeom>
        </p:spPr>
      </p:pic>
    </p:spTree>
    <p:extLst>
      <p:ext uri="{BB962C8B-B14F-4D97-AF65-F5344CB8AC3E}">
        <p14:creationId xmlns:p14="http://schemas.microsoft.com/office/powerpoint/2010/main" val="799315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750128"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Mutual Termination (F519)</a:t>
            </a:r>
          </a:p>
        </p:txBody>
      </p:sp>
      <p:sp>
        <p:nvSpPr>
          <p:cNvPr id="4" name="TextBox 4"/>
          <p:cNvSpPr txBox="1"/>
          <p:nvPr/>
        </p:nvSpPr>
        <p:spPr>
          <a:xfrm>
            <a:off x="101600" y="819149"/>
            <a:ext cx="1752600" cy="152387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Used when BOTH parties want to terminate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Addresses disbursement of earnest money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Must be signed by both parties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picture containing diagram&#10;&#10;Description automatically generated">
            <a:extLst>
              <a:ext uri="{FF2B5EF4-FFF2-40B4-BE49-F238E27FC236}">
                <a16:creationId xmlns:a16="http://schemas.microsoft.com/office/drawing/2014/main" id="{71F7CC7C-D724-44AA-ACE7-6D29B89B8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916" y="880824"/>
            <a:ext cx="2965823" cy="1400527"/>
          </a:xfrm>
          <a:prstGeom prst="rect">
            <a:avLst/>
          </a:prstGeom>
        </p:spPr>
      </p:pic>
    </p:spTree>
    <p:extLst>
      <p:ext uri="{BB962C8B-B14F-4D97-AF65-F5344CB8AC3E}">
        <p14:creationId xmlns:p14="http://schemas.microsoft.com/office/powerpoint/2010/main" val="27713837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Unilateral Termination (F522)</a:t>
            </a:r>
          </a:p>
        </p:txBody>
      </p:sp>
      <p:sp>
        <p:nvSpPr>
          <p:cNvPr id="4" name="TextBox 4"/>
          <p:cNvSpPr txBox="1"/>
          <p:nvPr/>
        </p:nvSpPr>
        <p:spPr>
          <a:xfrm>
            <a:off x="177800" y="725187"/>
            <a:ext cx="1447800" cy="1604927"/>
          </a:xfrm>
          <a:prstGeom prst="rect">
            <a:avLst/>
          </a:prstGeom>
        </p:spPr>
        <p:txBody>
          <a:bodyPr wrap="square" lIns="0" tIns="0" rIns="0" bIns="0" rtlCol="0" anchor="t">
            <a:spAutoFit/>
          </a:bodyPr>
          <a:lstStyle/>
          <a:p>
            <a:r>
              <a:rPr lang="en-US" sz="1043" dirty="0">
                <a:solidFill>
                  <a:srgbClr val="243746"/>
                </a:solidFill>
                <a:latin typeface="Montserrat Semi-Bold"/>
              </a:rPr>
              <a:t>Two Sections:</a:t>
            </a:r>
          </a:p>
          <a:p>
            <a:endParaRPr lang="en-US" sz="1043" dirty="0">
              <a:solidFill>
                <a:srgbClr val="243746"/>
              </a:solidFill>
              <a:latin typeface="Montserrat Semi-Bold"/>
            </a:endParaRPr>
          </a:p>
          <a:p>
            <a:endParaRPr lang="en-US" sz="1043" dirty="0">
              <a:solidFill>
                <a:srgbClr val="243746"/>
              </a:solidFill>
              <a:latin typeface="Montserrat Semi-Bold"/>
            </a:endParaRPr>
          </a:p>
          <a:p>
            <a:endParaRPr lang="en-US" sz="1043" dirty="0">
              <a:solidFill>
                <a:srgbClr val="243746"/>
              </a:solidFill>
              <a:latin typeface="Montserrat Semi-Bold"/>
            </a:endParaRPr>
          </a:p>
          <a:p>
            <a:r>
              <a:rPr lang="en-US" sz="1043" dirty="0">
                <a:solidFill>
                  <a:srgbClr val="243746"/>
                </a:solidFill>
                <a:latin typeface="Montserrat Semi-Bold"/>
              </a:rPr>
              <a:t>First section terminates the contract and is signed by only the buyer or the seller </a:t>
            </a:r>
          </a:p>
          <a:p>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Text&#10;&#10;Description automatically generated with medium confidence">
            <a:extLst>
              <a:ext uri="{FF2B5EF4-FFF2-40B4-BE49-F238E27FC236}">
                <a16:creationId xmlns:a16="http://schemas.microsoft.com/office/drawing/2014/main" id="{100933FC-0DFF-4660-A5E1-854905812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600" y="503189"/>
            <a:ext cx="2929826" cy="2076975"/>
          </a:xfrm>
          <a:prstGeom prst="rect">
            <a:avLst/>
          </a:prstGeom>
        </p:spPr>
      </p:pic>
    </p:spTree>
    <p:extLst>
      <p:ext uri="{BB962C8B-B14F-4D97-AF65-F5344CB8AC3E}">
        <p14:creationId xmlns:p14="http://schemas.microsoft.com/office/powerpoint/2010/main" val="21349951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Unilateral Termination (F522)</a:t>
            </a:r>
          </a:p>
        </p:txBody>
      </p:sp>
      <p:sp>
        <p:nvSpPr>
          <p:cNvPr id="4" name="TextBox 4"/>
          <p:cNvSpPr txBox="1"/>
          <p:nvPr/>
        </p:nvSpPr>
        <p:spPr>
          <a:xfrm>
            <a:off x="128920" y="692690"/>
            <a:ext cx="1351311" cy="1444434"/>
          </a:xfrm>
          <a:prstGeom prst="rect">
            <a:avLst/>
          </a:prstGeom>
        </p:spPr>
        <p:txBody>
          <a:bodyPr wrap="square" lIns="0" tIns="0" rIns="0" bIns="0" rtlCol="0" anchor="t">
            <a:spAutoFit/>
          </a:bodyPr>
          <a:lstStyle/>
          <a:p>
            <a:r>
              <a:rPr lang="en-US" sz="1043" dirty="0">
                <a:solidFill>
                  <a:srgbClr val="243746"/>
                </a:solidFill>
                <a:latin typeface="Montserrat Semi-Bold"/>
              </a:rPr>
              <a:t>Two Sections:</a:t>
            </a:r>
          </a:p>
          <a:p>
            <a:endParaRPr lang="en-US" sz="1043" dirty="0">
              <a:solidFill>
                <a:srgbClr val="243746"/>
              </a:solidFill>
              <a:latin typeface="Montserrat Semi-Bold"/>
            </a:endParaRPr>
          </a:p>
          <a:p>
            <a:endParaRPr lang="en-US" sz="1043" dirty="0">
              <a:solidFill>
                <a:srgbClr val="243746"/>
              </a:solidFill>
              <a:latin typeface="Montserrat Semi-Bold"/>
            </a:endParaRPr>
          </a:p>
          <a:p>
            <a:r>
              <a:rPr lang="en-US" sz="1043" dirty="0">
                <a:solidFill>
                  <a:srgbClr val="243746"/>
                </a:solidFill>
                <a:latin typeface="Montserrat Semi-Bold"/>
              </a:rPr>
              <a:t>Second section proposes the disbursement of earnest money and requires signature of both parties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with medium confidence">
            <a:extLst>
              <a:ext uri="{FF2B5EF4-FFF2-40B4-BE49-F238E27FC236}">
                <a16:creationId xmlns:a16="http://schemas.microsoft.com/office/drawing/2014/main" id="{C178B2F2-F80C-49B9-AAB9-AD1940DB1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231" y="757185"/>
            <a:ext cx="3454400" cy="1542650"/>
          </a:xfrm>
          <a:prstGeom prst="rect">
            <a:avLst/>
          </a:prstGeom>
        </p:spPr>
      </p:pic>
    </p:spTree>
    <p:extLst>
      <p:ext uri="{BB962C8B-B14F-4D97-AF65-F5344CB8AC3E}">
        <p14:creationId xmlns:p14="http://schemas.microsoft.com/office/powerpoint/2010/main" val="1394049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110446"/>
            <a:ext cx="4876800" cy="275460"/>
          </a:xfrm>
          <a:prstGeom prst="rect">
            <a:avLst/>
          </a:prstGeom>
        </p:spPr>
        <p:txBody>
          <a:bodyPr wrap="square" lIns="0" tIns="0" rIns="0" bIns="0" rtlCol="0" anchor="t">
            <a:spAutoFit/>
          </a:bodyPr>
          <a:lstStyle/>
          <a:p>
            <a:r>
              <a:rPr lang="en-US" sz="1790" spc="180" dirty="0">
                <a:solidFill>
                  <a:srgbClr val="926A52"/>
                </a:solidFill>
                <a:latin typeface="Montserrat Extra-Bold Bold"/>
              </a:rPr>
              <a:t>F101 – Agency and Brokerage</a:t>
            </a:r>
          </a:p>
        </p:txBody>
      </p:sp>
      <p:sp>
        <p:nvSpPr>
          <p:cNvPr id="4" name="TextBox 4"/>
          <p:cNvSpPr txBox="1"/>
          <p:nvPr/>
        </p:nvSpPr>
        <p:spPr>
          <a:xfrm>
            <a:off x="330200" y="632894"/>
            <a:ext cx="4267200" cy="869854"/>
          </a:xfrm>
          <a:prstGeom prst="rect">
            <a:avLst/>
          </a:prstGeom>
        </p:spPr>
        <p:txBody>
          <a:bodyPr wrap="square" lIns="0" tIns="0" rIns="0" bIns="0" rtlCol="0" anchor="t">
            <a:spAutoFit/>
          </a:bodyPr>
          <a:lstStyle/>
          <a:p>
            <a:pPr algn="ctr"/>
            <a:r>
              <a:rPr lang="en-US" sz="1100" dirty="0">
                <a:solidFill>
                  <a:srgbClr val="FF0000"/>
                </a:solidFill>
                <a:latin typeface="Montserrat Semi-Bold" panose="020B0604020202020204" charset="0"/>
              </a:rPr>
              <a:t>New: Broken out into two subsections and added language about Seller consenting to dual agency (A(6)) </a:t>
            </a:r>
          </a:p>
          <a:p>
            <a:endParaRPr lang="en-US" sz="1050" dirty="0">
              <a:solidFill>
                <a:srgbClr val="243746"/>
              </a:solidFill>
              <a:latin typeface="Montserrat Semi-Bold"/>
            </a:endParaRPr>
          </a:p>
          <a:p>
            <a:pPr>
              <a:lnSpc>
                <a:spcPts val="1461"/>
              </a:lnSpc>
            </a:pPr>
            <a:endParaRPr lang="en-US" sz="1050" spc="180" dirty="0">
              <a:solidFill>
                <a:srgbClr val="926A52"/>
              </a:solidFill>
              <a:latin typeface="Montserrat Extra-Bold Bold"/>
            </a:endParaRP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a:extLst>
              <a:ext uri="{FF2B5EF4-FFF2-40B4-BE49-F238E27FC236}">
                <a16:creationId xmlns:a16="http://schemas.microsoft.com/office/drawing/2014/main" id="{C537C79D-383F-4922-96D9-4569E37F9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0" y="1219789"/>
            <a:ext cx="4368800" cy="640452"/>
          </a:xfrm>
          <a:prstGeom prst="rect">
            <a:avLst/>
          </a:prstGeom>
        </p:spPr>
      </p:pic>
    </p:spTree>
    <p:extLst>
      <p:ext uri="{BB962C8B-B14F-4D97-AF65-F5344CB8AC3E}">
        <p14:creationId xmlns:p14="http://schemas.microsoft.com/office/powerpoint/2010/main" val="37306642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750129"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Agreement to Reinstate Contract F290</a:t>
            </a:r>
          </a:p>
        </p:txBody>
      </p:sp>
      <p:sp>
        <p:nvSpPr>
          <p:cNvPr id="4" name="TextBox 4"/>
          <p:cNvSpPr txBox="1"/>
          <p:nvPr/>
        </p:nvSpPr>
        <p:spPr>
          <a:xfrm>
            <a:off x="101599" y="549898"/>
            <a:ext cx="1676401" cy="2097882"/>
          </a:xfrm>
          <a:prstGeom prst="rect">
            <a:avLst/>
          </a:prstGeom>
        </p:spPr>
        <p:txBody>
          <a:bodyPr wrap="square" lIns="0" tIns="0" rIns="0" bIns="0" rtlCol="0" anchor="t">
            <a:spAutoFit/>
          </a:bodyPr>
          <a:lstStyle/>
          <a:p>
            <a:r>
              <a:rPr lang="en-US" sz="1040" dirty="0">
                <a:solidFill>
                  <a:schemeClr val="tx2">
                    <a:lumMod val="50000"/>
                  </a:schemeClr>
                </a:solidFill>
                <a:latin typeface="Montserrat Semi-Bold" panose="020B0604020202020204" charset="0"/>
              </a:rPr>
              <a:t>This form properly reinstates a contract and can be used if the parties are able to resolve their previous differences or reasons the contract first failed. </a:t>
            </a:r>
          </a:p>
          <a:p>
            <a:endParaRPr lang="en-US" sz="1040" dirty="0">
              <a:solidFill>
                <a:schemeClr val="tx2">
                  <a:lumMod val="50000"/>
                </a:schemeClr>
              </a:solidFill>
              <a:latin typeface="Montserrat Semi-Bold" panose="020B0604020202020204" charset="0"/>
            </a:endParaRPr>
          </a:p>
          <a:p>
            <a:r>
              <a:rPr lang="en-US" sz="1040" b="1" i="1" dirty="0">
                <a:solidFill>
                  <a:schemeClr val="tx2">
                    <a:lumMod val="50000"/>
                  </a:schemeClr>
                </a:solidFill>
                <a:latin typeface="Montserrat Semi-Bold" panose="020B0604020202020204" charset="0"/>
              </a:rPr>
              <a:t>BE CAREFUL! If not recently terminated you may want to do a new contract entirely.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8296B5FF-CDE6-4CF3-94F0-5A522C67DCEF}"/>
              </a:ext>
            </a:extLst>
          </p:cNvPr>
          <p:cNvPicPr>
            <a:picLocks noChangeAspect="1"/>
          </p:cNvPicPr>
          <p:nvPr/>
        </p:nvPicPr>
        <p:blipFill>
          <a:blip r:embed="rId3"/>
          <a:stretch>
            <a:fillRect/>
          </a:stretch>
        </p:blipFill>
        <p:spPr>
          <a:xfrm>
            <a:off x="1778000" y="652935"/>
            <a:ext cx="3232662" cy="17626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2818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88"/>
            <a:ext cx="1050436" cy="138989"/>
          </a:xfrm>
          <a:prstGeom prst="rect">
            <a:avLst/>
          </a:prstGeom>
        </p:spPr>
      </p:pic>
      <p:sp>
        <p:nvSpPr>
          <p:cNvPr id="3" name="TextBox 3"/>
          <p:cNvSpPr txBox="1"/>
          <p:nvPr/>
        </p:nvSpPr>
        <p:spPr>
          <a:xfrm>
            <a:off x="989756" y="168417"/>
            <a:ext cx="3399380" cy="243015"/>
          </a:xfrm>
          <a:prstGeom prst="rect">
            <a:avLst/>
          </a:prstGeom>
        </p:spPr>
        <p:txBody>
          <a:bodyPr lIns="0" tIns="0" rIns="0" bIns="0" rtlCol="0" anchor="t">
            <a:spAutoFit/>
          </a:bodyPr>
          <a:lstStyle/>
          <a:p>
            <a:pPr>
              <a:lnSpc>
                <a:spcPts val="1969"/>
              </a:lnSpc>
            </a:pPr>
            <a:r>
              <a:rPr lang="en-US" sz="1600" spc="180" dirty="0">
                <a:solidFill>
                  <a:srgbClr val="926A52"/>
                </a:solidFill>
                <a:latin typeface="Montserrat Extra-Bold Bold"/>
              </a:rPr>
              <a:t>2022 Contract Changes</a:t>
            </a:r>
          </a:p>
        </p:txBody>
      </p:sp>
      <p:sp>
        <p:nvSpPr>
          <p:cNvPr id="4" name="AutoShape 4"/>
          <p:cNvSpPr/>
          <p:nvPr/>
        </p:nvSpPr>
        <p:spPr>
          <a:xfrm>
            <a:off x="921480" y="473670"/>
            <a:ext cx="3119743" cy="0"/>
          </a:xfrm>
          <a:prstGeom prst="line">
            <a:avLst/>
          </a:prstGeom>
          <a:ln w="9525" cap="rnd">
            <a:solidFill>
              <a:srgbClr val="243746"/>
            </a:solidFill>
            <a:prstDash val="solid"/>
            <a:headEnd type="none" w="sm" len="sm"/>
            <a:tailEnd type="none" w="sm" len="sm"/>
          </a:ln>
        </p:spPr>
      </p:sp>
      <p:sp>
        <p:nvSpPr>
          <p:cNvPr id="5" name="TextBox 5"/>
          <p:cNvSpPr txBox="1"/>
          <p:nvPr/>
        </p:nvSpPr>
        <p:spPr>
          <a:xfrm>
            <a:off x="921479" y="607423"/>
            <a:ext cx="3119743" cy="1139158"/>
          </a:xfrm>
          <a:prstGeom prst="rect">
            <a:avLst/>
          </a:prstGeom>
        </p:spPr>
        <p:txBody>
          <a:bodyPr wrap="square" lIns="0" tIns="0" rIns="0" bIns="0" rtlCol="0" anchor="t">
            <a:spAutoFit/>
          </a:bodyPr>
          <a:lstStyle/>
          <a:p>
            <a:pPr algn="ctr">
              <a:lnSpc>
                <a:spcPts val="1461"/>
              </a:lnSpc>
            </a:pPr>
            <a:endParaRPr lang="en-US" sz="1200" dirty="0">
              <a:solidFill>
                <a:srgbClr val="243746"/>
              </a:solidFill>
              <a:latin typeface="Montserrat Semi-Bold"/>
            </a:endParaRPr>
          </a:p>
          <a:p>
            <a:pPr algn="ctr">
              <a:lnSpc>
                <a:spcPts val="1461"/>
              </a:lnSpc>
            </a:pPr>
            <a:endParaRPr lang="en-US" sz="1200" dirty="0">
              <a:solidFill>
                <a:srgbClr val="243746"/>
              </a:solidFill>
              <a:latin typeface="Montserrat Semi-Bold"/>
            </a:endParaRPr>
          </a:p>
          <a:p>
            <a:pPr algn="ctr">
              <a:lnSpc>
                <a:spcPts val="1461"/>
              </a:lnSpc>
            </a:pPr>
            <a:r>
              <a:rPr lang="en-US" sz="1200" dirty="0">
                <a:solidFill>
                  <a:srgbClr val="243746"/>
                </a:solidFill>
                <a:latin typeface="Montserrat Semi-Bold"/>
              </a:rPr>
              <a:t>Disclosures &amp; Case Study</a:t>
            </a:r>
          </a:p>
          <a:p>
            <a:pPr algn="ctr">
              <a:lnSpc>
                <a:spcPts val="1461"/>
              </a:lnSpc>
            </a:pPr>
            <a:endParaRPr lang="en-US" sz="1200" dirty="0">
              <a:solidFill>
                <a:srgbClr val="243746"/>
              </a:solidFill>
              <a:latin typeface="Montserrat Semi-Bold"/>
            </a:endParaRPr>
          </a:p>
          <a:p>
            <a:pPr algn="ctr">
              <a:lnSpc>
                <a:spcPts val="1461"/>
              </a:lnSpc>
            </a:pPr>
            <a:r>
              <a:rPr lang="en-US" sz="1200" dirty="0">
                <a:solidFill>
                  <a:srgbClr val="243746"/>
                </a:solidFill>
                <a:latin typeface="Montserrat Semi-Bold"/>
              </a:rPr>
              <a:t>Section 3</a:t>
            </a:r>
          </a:p>
          <a:p>
            <a:pPr>
              <a:lnSpc>
                <a:spcPts val="1461"/>
              </a:lnSpc>
            </a:pPr>
            <a:endParaRPr lang="en-US" sz="1043" dirty="0">
              <a:solidFill>
                <a:srgbClr val="243746"/>
              </a:solidFill>
              <a:latin typeface="Montserrat Semi-Bold"/>
            </a:endParaRPr>
          </a:p>
        </p:txBody>
      </p:sp>
    </p:spTree>
    <p:extLst>
      <p:ext uri="{BB962C8B-B14F-4D97-AF65-F5344CB8AC3E}">
        <p14:creationId xmlns:p14="http://schemas.microsoft.com/office/powerpoint/2010/main" val="35416589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Seller’s Property Disclosure (F301)</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D4421B7E-99F2-4F90-95C8-80D314E2F0D3}"/>
              </a:ext>
            </a:extLst>
          </p:cNvPr>
          <p:cNvSpPr txBox="1"/>
          <p:nvPr/>
        </p:nvSpPr>
        <p:spPr>
          <a:xfrm>
            <a:off x="2844800" y="660253"/>
            <a:ext cx="2286000" cy="1754326"/>
          </a:xfrm>
          <a:prstGeom prst="rect">
            <a:avLst/>
          </a:prstGeom>
          <a:noFill/>
        </p:spPr>
        <p:txBody>
          <a:bodyPr wrap="square" rtlCol="0">
            <a:spAutoFit/>
          </a:bodyPr>
          <a:lstStyle/>
          <a:p>
            <a:pPr>
              <a:lnSpc>
                <a:spcPct val="100000"/>
              </a:lnSpc>
            </a:pPr>
            <a:r>
              <a:rPr lang="en-US" sz="1200" dirty="0">
                <a:solidFill>
                  <a:schemeClr val="tx2">
                    <a:lumMod val="50000"/>
                  </a:schemeClr>
                </a:solidFill>
                <a:latin typeface="Montserrat Semi-Bold" panose="020B0604020202020204" charset="0"/>
              </a:rPr>
              <a:t>“When in doubt… disclose </a:t>
            </a:r>
            <a:r>
              <a:rPr lang="en-US" sz="1200" dirty="0" err="1">
                <a:solidFill>
                  <a:schemeClr val="tx2">
                    <a:lumMod val="50000"/>
                  </a:schemeClr>
                </a:solidFill>
                <a:latin typeface="Montserrat Semi-Bold" panose="020B0604020202020204" charset="0"/>
              </a:rPr>
              <a:t>disclose</a:t>
            </a:r>
            <a:r>
              <a:rPr lang="en-US" sz="1200" dirty="0">
                <a:solidFill>
                  <a:schemeClr val="tx2">
                    <a:lumMod val="50000"/>
                  </a:schemeClr>
                </a:solidFill>
                <a:latin typeface="Montserrat Semi-Bold" panose="020B0604020202020204" charset="0"/>
              </a:rPr>
              <a:t> disclose!” – Mike Campbell </a:t>
            </a:r>
          </a:p>
          <a:p>
            <a:pPr>
              <a:lnSpc>
                <a:spcPct val="100000"/>
              </a:lnSpc>
            </a:pPr>
            <a:endParaRPr lang="en-US" sz="1200" dirty="0">
              <a:solidFill>
                <a:schemeClr val="tx2">
                  <a:lumMod val="50000"/>
                </a:schemeClr>
              </a:solidFill>
              <a:latin typeface="Montserrat Semi-Bold" panose="020B0604020202020204" charset="0"/>
            </a:endParaRPr>
          </a:p>
          <a:p>
            <a:pPr>
              <a:lnSpc>
                <a:spcPct val="100000"/>
              </a:lnSpc>
            </a:pPr>
            <a:r>
              <a:rPr lang="en-US" sz="1200" dirty="0">
                <a:solidFill>
                  <a:schemeClr val="tx2">
                    <a:lumMod val="50000"/>
                  </a:schemeClr>
                </a:solidFill>
                <a:latin typeface="Montserrat Semi-Bold" panose="020B0604020202020204" charset="0"/>
              </a:rPr>
              <a:t>Generally, all properties should be sold with an attached Seller’s Disclosure – no excuses! </a:t>
            </a:r>
          </a:p>
          <a:p>
            <a:endParaRPr lang="en-US" sz="1200" dirty="0">
              <a:solidFill>
                <a:schemeClr val="tx2">
                  <a:lumMod val="50000"/>
                </a:schemeClr>
              </a:solidFill>
            </a:endParaRPr>
          </a:p>
        </p:txBody>
      </p:sp>
      <p:pic>
        <p:nvPicPr>
          <p:cNvPr id="7" name="Picture 6" descr="Text, letter&#10;&#10;Description automatically generated">
            <a:extLst>
              <a:ext uri="{FF2B5EF4-FFF2-40B4-BE49-F238E27FC236}">
                <a16:creationId xmlns:a16="http://schemas.microsoft.com/office/drawing/2014/main" id="{5DA074A5-E14D-43BD-AB16-923958243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1" y="695191"/>
            <a:ext cx="2743200" cy="1870932"/>
          </a:xfrm>
          <a:prstGeom prst="rect">
            <a:avLst/>
          </a:prstGeom>
        </p:spPr>
      </p:pic>
    </p:spTree>
    <p:extLst>
      <p:ext uri="{BB962C8B-B14F-4D97-AF65-F5344CB8AC3E}">
        <p14:creationId xmlns:p14="http://schemas.microsoft.com/office/powerpoint/2010/main" val="31124967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76800" cy="256480"/>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Seller’s Property Disclosure (F301</a:t>
            </a:r>
            <a:r>
              <a:rPr lang="en-US" sz="1800" spc="180" dirty="0">
                <a:solidFill>
                  <a:srgbClr val="926A52"/>
                </a:solidFill>
                <a:latin typeface="Montserrat Extra-Bold Bold"/>
              </a:rPr>
              <a:t>)</a:t>
            </a:r>
          </a:p>
        </p:txBody>
      </p:sp>
      <p:sp>
        <p:nvSpPr>
          <p:cNvPr id="4" name="TextBox 4"/>
          <p:cNvSpPr txBox="1"/>
          <p:nvPr/>
        </p:nvSpPr>
        <p:spPr>
          <a:xfrm>
            <a:off x="558800" y="2103063"/>
            <a:ext cx="4016318" cy="75443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Remember, the obligation to disclose known material and latent hidden defects survives closing (F201) so make sure it is listed as an exhibit to the contract.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a:extLst>
              <a:ext uri="{FF2B5EF4-FFF2-40B4-BE49-F238E27FC236}">
                <a16:creationId xmlns:a16="http://schemas.microsoft.com/office/drawing/2014/main" id="{63A95BD0-36A7-4409-A59D-116D213A7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164" y="651456"/>
            <a:ext cx="4445000" cy="1352687"/>
          </a:xfrm>
          <a:prstGeom prst="rect">
            <a:avLst/>
          </a:prstGeom>
        </p:spPr>
      </p:pic>
    </p:spTree>
    <p:extLst>
      <p:ext uri="{BB962C8B-B14F-4D97-AF65-F5344CB8AC3E}">
        <p14:creationId xmlns:p14="http://schemas.microsoft.com/office/powerpoint/2010/main" val="2804061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76800" cy="256480"/>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Seller’s Property Disclosure (F301</a:t>
            </a:r>
            <a:r>
              <a:rPr lang="en-US" sz="1800" spc="180" dirty="0">
                <a:solidFill>
                  <a:srgbClr val="926A52"/>
                </a:solidFill>
                <a:latin typeface="Montserrat Extra-Bold Bold"/>
              </a:rPr>
              <a:t>)</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Table&#10;&#10;Description automatically generated">
            <a:extLst>
              <a:ext uri="{FF2B5EF4-FFF2-40B4-BE49-F238E27FC236}">
                <a16:creationId xmlns:a16="http://schemas.microsoft.com/office/drawing/2014/main" id="{B514BA62-4CE2-4E47-9CA3-0382C6EBA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558423"/>
            <a:ext cx="4445000" cy="2042297"/>
          </a:xfrm>
          <a:prstGeom prst="rect">
            <a:avLst/>
          </a:prstGeom>
        </p:spPr>
      </p:pic>
    </p:spTree>
    <p:extLst>
      <p:ext uri="{BB962C8B-B14F-4D97-AF65-F5344CB8AC3E}">
        <p14:creationId xmlns:p14="http://schemas.microsoft.com/office/powerpoint/2010/main" val="1858170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76800" cy="256480"/>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Seller’s Property Disclosure (F301</a:t>
            </a:r>
            <a:r>
              <a:rPr lang="en-US" sz="1800" spc="180" dirty="0">
                <a:solidFill>
                  <a:srgbClr val="926A52"/>
                </a:solidFill>
                <a:latin typeface="Montserrat Extra-Bold Bold"/>
              </a:rPr>
              <a:t>)</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Text&#10;&#10;Description automatically generated with low confidence">
            <a:extLst>
              <a:ext uri="{FF2B5EF4-FFF2-40B4-BE49-F238E27FC236}">
                <a16:creationId xmlns:a16="http://schemas.microsoft.com/office/drawing/2014/main" id="{AFEFD1D4-482A-4B70-9E4E-F9165B221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714" y="770329"/>
            <a:ext cx="4750129" cy="1372105"/>
          </a:xfrm>
          <a:prstGeom prst="rect">
            <a:avLst/>
          </a:prstGeom>
        </p:spPr>
      </p:pic>
    </p:spTree>
    <p:extLst>
      <p:ext uri="{BB962C8B-B14F-4D97-AF65-F5344CB8AC3E}">
        <p14:creationId xmlns:p14="http://schemas.microsoft.com/office/powerpoint/2010/main" val="29638658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76800" cy="243015"/>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Seller’s Disclosure of Latent Defects (F302</a:t>
            </a:r>
            <a:r>
              <a:rPr lang="en-US" sz="1400" spc="180" dirty="0">
                <a:solidFill>
                  <a:srgbClr val="926A52"/>
                </a:solidFill>
                <a:latin typeface="Montserrat Extra-Bold Bold"/>
              </a:rPr>
              <a:t>)</a:t>
            </a:r>
          </a:p>
        </p:txBody>
      </p:sp>
      <p:sp>
        <p:nvSpPr>
          <p:cNvPr id="4" name="TextBox 4"/>
          <p:cNvSpPr txBox="1"/>
          <p:nvPr/>
        </p:nvSpPr>
        <p:spPr>
          <a:xfrm>
            <a:off x="101600" y="691991"/>
            <a:ext cx="1752600" cy="1785104"/>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In the event the Seller does NOT want to fill out a seller’s disclosure use F302. </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Discloses Latent Defects and Fixtures checklist</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Disclose – Disclose – Disclose! </a:t>
            </a:r>
          </a:p>
          <a:p>
            <a:endParaRPr lang="en-US" sz="1100" b="1" i="1"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Text&#10;&#10;Description automatically generated">
            <a:extLst>
              <a:ext uri="{FF2B5EF4-FFF2-40B4-BE49-F238E27FC236}">
                <a16:creationId xmlns:a16="http://schemas.microsoft.com/office/drawing/2014/main" id="{B2C5D2C7-7F46-4264-980D-D104B19A1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867" y="613948"/>
            <a:ext cx="2909862" cy="1941191"/>
          </a:xfrm>
          <a:prstGeom prst="rect">
            <a:avLst/>
          </a:prstGeom>
        </p:spPr>
      </p:pic>
    </p:spTree>
    <p:extLst>
      <p:ext uri="{BB962C8B-B14F-4D97-AF65-F5344CB8AC3E}">
        <p14:creationId xmlns:p14="http://schemas.microsoft.com/office/powerpoint/2010/main" val="16851200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Community Association Disclosure(F322)</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8" name="TextBox 7">
            <a:extLst>
              <a:ext uri="{FF2B5EF4-FFF2-40B4-BE49-F238E27FC236}">
                <a16:creationId xmlns:a16="http://schemas.microsoft.com/office/drawing/2014/main" id="{51732944-E07C-4A57-9881-A7EAD2995281}"/>
              </a:ext>
            </a:extLst>
          </p:cNvPr>
          <p:cNvSpPr txBox="1"/>
          <p:nvPr/>
        </p:nvSpPr>
        <p:spPr>
          <a:xfrm>
            <a:off x="2844800" y="895350"/>
            <a:ext cx="1905000" cy="369332"/>
          </a:xfrm>
          <a:prstGeom prst="rect">
            <a:avLst/>
          </a:prstGeom>
          <a:noFill/>
        </p:spPr>
        <p:txBody>
          <a:bodyPr wrap="square" rtlCol="0">
            <a:spAutoFit/>
          </a:bodyPr>
          <a:lstStyle/>
          <a:p>
            <a:r>
              <a:rPr lang="en-US" dirty="0">
                <a:solidFill>
                  <a:srgbClr val="FF0000"/>
                </a:solidFill>
                <a:latin typeface="Montserrat Semi-Bold" panose="020B0604020202020204" charset="0"/>
              </a:rPr>
              <a:t>New Format!</a:t>
            </a:r>
          </a:p>
        </p:txBody>
      </p:sp>
      <p:pic>
        <p:nvPicPr>
          <p:cNvPr id="6" name="Picture 5" descr="Graphical user interface, application&#10;&#10;Description automatically generated">
            <a:extLst>
              <a:ext uri="{FF2B5EF4-FFF2-40B4-BE49-F238E27FC236}">
                <a16:creationId xmlns:a16="http://schemas.microsoft.com/office/drawing/2014/main" id="{03351DBD-4FD2-4B25-BE69-59400EC4A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17" y="514350"/>
            <a:ext cx="1864421" cy="2326868"/>
          </a:xfrm>
          <a:prstGeom prst="rect">
            <a:avLst/>
          </a:prstGeom>
        </p:spPr>
      </p:pic>
    </p:spTree>
    <p:extLst>
      <p:ext uri="{BB962C8B-B14F-4D97-AF65-F5344CB8AC3E}">
        <p14:creationId xmlns:p14="http://schemas.microsoft.com/office/powerpoint/2010/main" val="16869517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876801"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Community Association Disclosure(F322)</a:t>
            </a:r>
          </a:p>
        </p:txBody>
      </p:sp>
      <p:sp>
        <p:nvSpPr>
          <p:cNvPr id="4" name="TextBox 4"/>
          <p:cNvSpPr txBox="1"/>
          <p:nvPr/>
        </p:nvSpPr>
        <p:spPr>
          <a:xfrm>
            <a:off x="177799" y="751364"/>
            <a:ext cx="4597729" cy="177356"/>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Disclosure Regarding Fees</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a:extLst>
              <a:ext uri="{FF2B5EF4-FFF2-40B4-BE49-F238E27FC236}">
                <a16:creationId xmlns:a16="http://schemas.microsoft.com/office/drawing/2014/main" id="{87AF43A6-B651-4603-B4F6-3F0C76524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1224441"/>
            <a:ext cx="4902201" cy="349637"/>
          </a:xfrm>
          <a:prstGeom prst="rect">
            <a:avLst/>
          </a:prstGeom>
        </p:spPr>
      </p:pic>
    </p:spTree>
    <p:extLst>
      <p:ext uri="{BB962C8B-B14F-4D97-AF65-F5344CB8AC3E}">
        <p14:creationId xmlns:p14="http://schemas.microsoft.com/office/powerpoint/2010/main" val="4502778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599" y="212227"/>
            <a:ext cx="4876801"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Community Association Disclosure(F322)</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A screenshot of a computer&#10;&#10;Description automatically generated with medium confidence">
            <a:extLst>
              <a:ext uri="{FF2B5EF4-FFF2-40B4-BE49-F238E27FC236}">
                <a16:creationId xmlns:a16="http://schemas.microsoft.com/office/drawing/2014/main" id="{4AD9FA4B-1203-4BC4-A116-CE46295BE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5" y="819150"/>
            <a:ext cx="4942605" cy="1090978"/>
          </a:xfrm>
          <a:prstGeom prst="rect">
            <a:avLst/>
          </a:prstGeom>
        </p:spPr>
      </p:pic>
    </p:spTree>
    <p:extLst>
      <p:ext uri="{BB962C8B-B14F-4D97-AF65-F5344CB8AC3E}">
        <p14:creationId xmlns:p14="http://schemas.microsoft.com/office/powerpoint/2010/main" val="1208037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25771"/>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F101</a:t>
            </a:r>
          </a:p>
        </p:txBody>
      </p:sp>
      <p:sp>
        <p:nvSpPr>
          <p:cNvPr id="4" name="TextBox 4"/>
          <p:cNvSpPr txBox="1"/>
          <p:nvPr/>
        </p:nvSpPr>
        <p:spPr>
          <a:xfrm>
            <a:off x="226577" y="728512"/>
            <a:ext cx="2590800" cy="1777410"/>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Limits Broker liability: seller has a duty to warn Buyers of hazardous conditions on the property and agrees to hold Broker harmless against claims if Buyer is injured on the property. </a:t>
            </a:r>
          </a:p>
          <a:p>
            <a:endParaRPr lang="en-US" sz="1050" dirty="0">
              <a:solidFill>
                <a:srgbClr val="FF0000"/>
              </a:solidFill>
            </a:endParaRPr>
          </a:p>
          <a:p>
            <a:r>
              <a:rPr lang="en-US" sz="1050" dirty="0">
                <a:solidFill>
                  <a:srgbClr val="FF0000"/>
                </a:solidFill>
                <a:latin typeface="Montserrat Semi-Bold" panose="020B0604020202020204" charset="0"/>
              </a:rPr>
              <a:t>New: definition of Buyer and Seller moved to subsection C(6)(e)</a:t>
            </a:r>
          </a:p>
          <a:p>
            <a:endParaRPr lang="en-US" sz="1050" dirty="0">
              <a:solidFill>
                <a:srgbClr val="FF0000"/>
              </a:solidFill>
              <a:latin typeface="Montserrat Semi-Bold" panose="020B0604020202020204" charset="0"/>
            </a:endParaRPr>
          </a:p>
          <a:p>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8" name="Picture 7" descr="Text&#10;&#10;Description automatically generated">
            <a:extLst>
              <a:ext uri="{FF2B5EF4-FFF2-40B4-BE49-F238E27FC236}">
                <a16:creationId xmlns:a16="http://schemas.microsoft.com/office/drawing/2014/main" id="{91CD5958-3947-42B4-8B29-8AD8C7C67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875" y="175160"/>
            <a:ext cx="1846807" cy="2422179"/>
          </a:xfrm>
          <a:prstGeom prst="rect">
            <a:avLst/>
          </a:prstGeom>
        </p:spPr>
      </p:pic>
    </p:spTree>
    <p:extLst>
      <p:ext uri="{BB962C8B-B14F-4D97-AF65-F5344CB8AC3E}">
        <p14:creationId xmlns:p14="http://schemas.microsoft.com/office/powerpoint/2010/main" val="6947695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530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Community Association Disclosure(F322)</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6" name="Picture 5" descr="Text&#10;&#10;Description automatically generated">
            <a:extLst>
              <a:ext uri="{FF2B5EF4-FFF2-40B4-BE49-F238E27FC236}">
                <a16:creationId xmlns:a16="http://schemas.microsoft.com/office/drawing/2014/main" id="{83526F27-13A7-4C95-A71C-40C145242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650211"/>
            <a:ext cx="5029200" cy="1562978"/>
          </a:xfrm>
          <a:prstGeom prst="rect">
            <a:avLst/>
          </a:prstGeom>
        </p:spPr>
      </p:pic>
    </p:spTree>
    <p:extLst>
      <p:ext uri="{BB962C8B-B14F-4D97-AF65-F5344CB8AC3E}">
        <p14:creationId xmlns:p14="http://schemas.microsoft.com/office/powerpoint/2010/main" val="26717091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768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Community Association Disclosure(F322)</a:t>
            </a:r>
          </a:p>
        </p:txBody>
      </p:sp>
      <p:sp>
        <p:nvSpPr>
          <p:cNvPr id="4" name="TextBox 4"/>
          <p:cNvSpPr txBox="1"/>
          <p:nvPr/>
        </p:nvSpPr>
        <p:spPr>
          <a:xfrm>
            <a:off x="101600" y="590550"/>
            <a:ext cx="4812754" cy="177356"/>
          </a:xfrm>
          <a:prstGeom prst="rect">
            <a:avLst/>
          </a:prstGeom>
        </p:spPr>
        <p:txBody>
          <a:bodyPr wrap="square" lIns="0" tIns="0" rIns="0" bIns="0" rtlCol="0" anchor="t">
            <a:spAutoFit/>
          </a:bodyPr>
          <a:lstStyle/>
          <a:p>
            <a:pPr>
              <a:lnSpc>
                <a:spcPts val="1461"/>
              </a:lnSpc>
            </a:pPr>
            <a:r>
              <a:rPr lang="en-US" sz="1043" dirty="0">
                <a:solidFill>
                  <a:srgbClr val="FF0000"/>
                </a:solidFill>
                <a:latin typeface="Montserrat Semi-Bold"/>
              </a:rPr>
              <a:t>NEW! Added that seller must notify buyer if special assessments pass. </a:t>
            </a: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10" name="Picture 9" descr="Text&#10;&#10;Description automatically generated">
            <a:extLst>
              <a:ext uri="{FF2B5EF4-FFF2-40B4-BE49-F238E27FC236}">
                <a16:creationId xmlns:a16="http://schemas.microsoft.com/office/drawing/2014/main" id="{C687402A-1722-4094-B073-1DA75B394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79" y="820507"/>
            <a:ext cx="4603641" cy="1761215"/>
          </a:xfrm>
          <a:prstGeom prst="rect">
            <a:avLst/>
          </a:prstGeom>
        </p:spPr>
      </p:pic>
    </p:spTree>
    <p:extLst>
      <p:ext uri="{BB962C8B-B14F-4D97-AF65-F5344CB8AC3E}">
        <p14:creationId xmlns:p14="http://schemas.microsoft.com/office/powerpoint/2010/main" val="1379904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8768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Community Association Disclosure(F322)</a:t>
            </a:r>
          </a:p>
        </p:txBody>
      </p:sp>
      <p:sp>
        <p:nvSpPr>
          <p:cNvPr id="4" name="TextBox 4"/>
          <p:cNvSpPr txBox="1"/>
          <p:nvPr/>
        </p:nvSpPr>
        <p:spPr>
          <a:xfrm>
            <a:off x="254000" y="494200"/>
            <a:ext cx="2012961" cy="369717"/>
          </a:xfrm>
          <a:prstGeom prst="rect">
            <a:avLst/>
          </a:prstGeom>
        </p:spPr>
        <p:txBody>
          <a:bodyPr lIns="0" tIns="0" rIns="0" bIns="0" rtlCol="0" anchor="t">
            <a:spAutoFit/>
          </a:bodyPr>
          <a:lstStyle/>
          <a:p>
            <a:pPr>
              <a:lnSpc>
                <a:spcPts val="1461"/>
              </a:lnSpc>
            </a:pPr>
            <a:r>
              <a:rPr lang="en-US" sz="1043" dirty="0">
                <a:solidFill>
                  <a:srgbClr val="FF0000"/>
                </a:solidFill>
                <a:latin typeface="Montserrat Semi-Bold"/>
              </a:rPr>
              <a:t>NEW SIGNATURE BLOCKS! </a:t>
            </a:r>
          </a:p>
          <a:p>
            <a:pPr>
              <a:lnSpc>
                <a:spcPts val="1461"/>
              </a:lnSpc>
            </a:pPr>
            <a:endParaRPr lang="en-US" sz="1043" dirty="0">
              <a:solidFill>
                <a:srgbClr val="243746"/>
              </a:solidFill>
              <a:latin typeface="Montserrat Semi-Bold"/>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pic>
        <p:nvPicPr>
          <p:cNvPr id="7" name="Picture 6" descr="A screenshot of a computer&#10;&#10;Description automatically generated with low confidence">
            <a:extLst>
              <a:ext uri="{FF2B5EF4-FFF2-40B4-BE49-F238E27FC236}">
                <a16:creationId xmlns:a16="http://schemas.microsoft.com/office/drawing/2014/main" id="{9161D6C4-5083-4776-8781-174135A53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742950"/>
            <a:ext cx="4224822" cy="1820118"/>
          </a:xfrm>
          <a:prstGeom prst="rect">
            <a:avLst/>
          </a:prstGeom>
        </p:spPr>
      </p:pic>
    </p:spTree>
    <p:extLst>
      <p:ext uri="{BB962C8B-B14F-4D97-AF65-F5344CB8AC3E}">
        <p14:creationId xmlns:p14="http://schemas.microsoft.com/office/powerpoint/2010/main" val="16393222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Fee Disclosure Timelines – F322: Case Study </a:t>
            </a:r>
          </a:p>
        </p:txBody>
      </p:sp>
      <p:sp>
        <p:nvSpPr>
          <p:cNvPr id="4" name="TextBox 4"/>
          <p:cNvSpPr txBox="1"/>
          <p:nvPr/>
        </p:nvSpPr>
        <p:spPr>
          <a:xfrm>
            <a:off x="101599" y="547367"/>
            <a:ext cx="4750129" cy="2215991"/>
          </a:xfrm>
          <a:prstGeom prst="rect">
            <a:avLst/>
          </a:prstGeom>
        </p:spPr>
        <p:txBody>
          <a:bodyPr wrap="square" lIns="0" tIns="0" rIns="0" bIns="0" rtlCol="0" anchor="t">
            <a:spAutoFit/>
          </a:bodyPr>
          <a:lstStyle/>
          <a:p>
            <a:r>
              <a:rPr lang="en-US" sz="900" dirty="0">
                <a:solidFill>
                  <a:schemeClr val="tx2">
                    <a:lumMod val="50000"/>
                  </a:schemeClr>
                </a:solidFill>
                <a:latin typeface="Montserrat Semi-Bold" panose="020B0604020202020204" charset="0"/>
              </a:rPr>
              <a:t>Prior to the Binding Agreement Date, the Seller contacts his HOA in preparation of listing the Property on FMLS. The HOA states that there is (a) not an Initiation Fee and (b) the Closing Letter is $300.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The Seller fills out F322 and discloses the information as provided by the HOA when a binding contract is signed shortly thereafter, putting $300 in A(5) in regards to the Closing Letter.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After Binding Agreement Date but before the end of Due Diligence, Seller texts and emails the Buyers when they discover the additional fees. The Buyers acknowledge receipt and the Agreement continues without a termination.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At closing, Seller is irate when the HOA discloses $650 Initiation Fee, $300 Buyer move-in fee, and a $150 Elevator Deposit. The Closing Attorney places these fees (in addition to the Closing Letter) on the Seller and Seller refuses to Close unless they are rectified.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165224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F322 Case Study </a:t>
            </a:r>
          </a:p>
        </p:txBody>
      </p:sp>
      <p:sp>
        <p:nvSpPr>
          <p:cNvPr id="4" name="TextBox 4"/>
          <p:cNvSpPr txBox="1"/>
          <p:nvPr/>
        </p:nvSpPr>
        <p:spPr>
          <a:xfrm>
            <a:off x="101599" y="646374"/>
            <a:ext cx="4750129" cy="1800493"/>
          </a:xfrm>
          <a:prstGeom prst="rect">
            <a:avLst/>
          </a:prstGeom>
        </p:spPr>
        <p:txBody>
          <a:bodyPr wrap="square" lIns="0" tIns="0" rIns="0" bIns="0" rtlCol="0" anchor="t">
            <a:spAutoFit/>
          </a:bodyPr>
          <a:lstStyle/>
          <a:p>
            <a:r>
              <a:rPr lang="en-US" sz="900" i="1" dirty="0">
                <a:solidFill>
                  <a:schemeClr val="tx2">
                    <a:lumMod val="50000"/>
                  </a:schemeClr>
                </a:solidFill>
                <a:latin typeface="Montserrat Semi-Bold" panose="020B0604020202020204" charset="0"/>
              </a:rPr>
              <a:t>“Owners living in a mandatory membership community association have to pay certain recurring fees, charges and assessments (collectively “Fees”) to the association.  Fees can and do increase over time and, on occasion, there may be the need for a special assessment.  The risk of paying increased Fees is assumed by the Buyer in living in a community with a mandatory membership association.” “Owners living in a mandatory membership community association have to pay certain recurring fees, charges and assessments (collectively “Fees”) to the association.  Fees can and do increase over time and, on occasion, there may be the need for a special assessment.  The risk of paying increased Fees is assumed by the Buyer in living in a community with a mandatory membership association.”</a:t>
            </a:r>
          </a:p>
          <a:p>
            <a:endParaRPr lang="en-US" sz="900" i="1" dirty="0">
              <a:solidFill>
                <a:schemeClr val="tx2">
                  <a:lumMod val="50000"/>
                </a:schemeClr>
              </a:solidFill>
              <a:latin typeface="Montserrat Semi-Bold" panose="020B0604020202020204" charset="0"/>
            </a:endParaRPr>
          </a:p>
          <a:p>
            <a:pPr algn="r"/>
            <a:r>
              <a:rPr lang="en-US" sz="900" i="1" dirty="0">
                <a:solidFill>
                  <a:schemeClr val="tx2">
                    <a:lumMod val="50000"/>
                  </a:schemeClr>
                </a:solidFill>
                <a:latin typeface="Montserrat Semi-Bold" panose="020B0604020202020204" charset="0"/>
              </a:rPr>
              <a:t>- F322 B(3) (a) </a:t>
            </a:r>
            <a:endParaRPr lang="en-US" sz="900"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23820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Rules (F322 Case Study) </a:t>
            </a:r>
          </a:p>
        </p:txBody>
      </p:sp>
      <p:sp>
        <p:nvSpPr>
          <p:cNvPr id="4" name="TextBox 4"/>
          <p:cNvSpPr txBox="1"/>
          <p:nvPr/>
        </p:nvSpPr>
        <p:spPr>
          <a:xfrm>
            <a:off x="2006600" y="562850"/>
            <a:ext cx="2845128" cy="2215991"/>
          </a:xfrm>
          <a:prstGeom prst="rect">
            <a:avLst/>
          </a:prstGeom>
        </p:spPr>
        <p:txBody>
          <a:bodyPr wrap="square" lIns="0" tIns="0" rIns="0" bIns="0" rtlCol="0" anchor="t">
            <a:spAutoFit/>
          </a:bodyPr>
          <a:lstStyle/>
          <a:p>
            <a:r>
              <a:rPr lang="en-US" sz="900" b="1" dirty="0">
                <a:solidFill>
                  <a:schemeClr val="tx2">
                    <a:lumMod val="50000"/>
                  </a:schemeClr>
                </a:solidFill>
                <a:latin typeface="Montserrat Semi-Bold" panose="020B0604020202020204" charset="0"/>
              </a:rPr>
              <a:t>F301 (Sellers Disclosure) – C(2)(b)</a:t>
            </a:r>
            <a:r>
              <a:rPr lang="en-US" sz="900" dirty="0">
                <a:solidFill>
                  <a:schemeClr val="tx2">
                    <a:lumMod val="50000"/>
                  </a:schemeClr>
                </a:solidFill>
                <a:latin typeface="Montserrat Semi-Bold" panose="020B0604020202020204" charset="0"/>
              </a:rPr>
              <a:t> Seller to complete and provide with a “Community Association Disclosure Exhibit” GAR F322. </a:t>
            </a:r>
          </a:p>
          <a:p>
            <a:endParaRPr lang="en-US" sz="900" dirty="0">
              <a:solidFill>
                <a:schemeClr val="tx2">
                  <a:lumMod val="50000"/>
                </a:schemeClr>
              </a:solidFill>
              <a:latin typeface="Montserrat Semi-Bold" panose="020B0604020202020204" charset="0"/>
            </a:endParaRPr>
          </a:p>
          <a:p>
            <a:r>
              <a:rPr lang="en-US" sz="900" b="1" dirty="0">
                <a:solidFill>
                  <a:schemeClr val="tx2">
                    <a:lumMod val="50000"/>
                  </a:schemeClr>
                </a:solidFill>
                <a:latin typeface="Montserrat Semi-Bold" panose="020B0604020202020204" charset="0"/>
              </a:rPr>
              <a:t>F322 (CAD) – </a:t>
            </a:r>
          </a:p>
          <a:p>
            <a:r>
              <a:rPr lang="en-US" sz="900" b="1" dirty="0">
                <a:solidFill>
                  <a:schemeClr val="tx2">
                    <a:lumMod val="50000"/>
                  </a:schemeClr>
                </a:solidFill>
                <a:latin typeface="Montserrat Semi-Bold" panose="020B0604020202020204" charset="0"/>
              </a:rPr>
              <a:t>B(3)(d) – </a:t>
            </a:r>
            <a:r>
              <a:rPr lang="en-US" sz="900" dirty="0">
                <a:solidFill>
                  <a:schemeClr val="tx2">
                    <a:lumMod val="50000"/>
                  </a:schemeClr>
                </a:solidFill>
                <a:latin typeface="Montserrat Semi-Bold" panose="020B0604020202020204" charset="0"/>
              </a:rPr>
              <a:t>Seller to pay for Clearance Letter and anything requiring be pre-paid, and shall not be reimbursed.</a:t>
            </a:r>
          </a:p>
          <a:p>
            <a:r>
              <a:rPr lang="en-US" sz="900" b="1" dirty="0">
                <a:solidFill>
                  <a:schemeClr val="tx2">
                    <a:lumMod val="50000"/>
                  </a:schemeClr>
                </a:solidFill>
                <a:latin typeface="Montserrat Semi-Bold" panose="020B0604020202020204" charset="0"/>
              </a:rPr>
              <a:t>B(3)(c) and B(5)(b) – </a:t>
            </a:r>
            <a:r>
              <a:rPr lang="en-US" sz="900" dirty="0">
                <a:solidFill>
                  <a:schemeClr val="tx2">
                    <a:lumMod val="50000"/>
                  </a:schemeClr>
                </a:solidFill>
                <a:latin typeface="Montserrat Semi-Bold" panose="020B0604020202020204" charset="0"/>
              </a:rPr>
              <a:t>Seller to pay all fees due prior to Closing, seller move-out fees, and anything not fully disclosed. </a:t>
            </a:r>
          </a:p>
          <a:p>
            <a:r>
              <a:rPr lang="en-US" sz="900" b="1" dirty="0">
                <a:solidFill>
                  <a:schemeClr val="tx2">
                    <a:lumMod val="50000"/>
                  </a:schemeClr>
                </a:solidFill>
                <a:latin typeface="Montserrat Semi-Bold" panose="020B0604020202020204" charset="0"/>
              </a:rPr>
              <a:t>B(5)(a) – </a:t>
            </a:r>
            <a:r>
              <a:rPr lang="en-US" sz="900" dirty="0">
                <a:solidFill>
                  <a:schemeClr val="tx2">
                    <a:lumMod val="50000"/>
                  </a:schemeClr>
                </a:solidFill>
                <a:latin typeface="Montserrat Semi-Bold" panose="020B0604020202020204" charset="0"/>
              </a:rPr>
              <a:t>Buyer to pay EVERYTHING ELSE as long as its disclosed </a:t>
            </a:r>
          </a:p>
          <a:p>
            <a:r>
              <a:rPr lang="en-US" sz="900" b="1" dirty="0">
                <a:solidFill>
                  <a:schemeClr val="tx2">
                    <a:lumMod val="50000"/>
                  </a:schemeClr>
                </a:solidFill>
                <a:latin typeface="Montserrat Semi-Bold" panose="020B0604020202020204" charset="0"/>
              </a:rPr>
              <a:t>B(3)(b) – </a:t>
            </a:r>
            <a:r>
              <a:rPr lang="en-US" sz="900" dirty="0">
                <a:solidFill>
                  <a:schemeClr val="tx2">
                    <a:lumMod val="50000"/>
                  </a:schemeClr>
                </a:solidFill>
                <a:latin typeface="Montserrat Semi-Bold" panose="020B0604020202020204" charset="0"/>
              </a:rPr>
              <a:t>pre-paid assessments and move-in fees / elevator security deposits shall be Buyer fees, even if not disclosed.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856E79F4-5C71-4331-8897-983AFF5667DC}"/>
              </a:ext>
            </a:extLst>
          </p:cNvPr>
          <p:cNvSpPr txBox="1"/>
          <p:nvPr/>
        </p:nvSpPr>
        <p:spPr>
          <a:xfrm>
            <a:off x="165646" y="842426"/>
            <a:ext cx="1562634" cy="1846659"/>
          </a:xfrm>
          <a:prstGeom prst="rect">
            <a:avLst/>
          </a:prstGeom>
          <a:noFill/>
        </p:spPr>
        <p:txBody>
          <a:bodyPr wrap="square" rtlCol="0">
            <a:spAutoFit/>
          </a:bodyPr>
          <a:lstStyle/>
          <a:p>
            <a:r>
              <a:rPr lang="en-US" sz="1200" dirty="0">
                <a:solidFill>
                  <a:schemeClr val="tx2">
                    <a:lumMod val="50000"/>
                  </a:schemeClr>
                </a:solidFill>
                <a:latin typeface="Montserrat Semi-Bold" panose="020B0604020202020204" charset="0"/>
              </a:rPr>
              <a:t>F322 is used when disclosing HOA or Condo fees, and details who pays for each fee regarding Closing. </a:t>
            </a:r>
          </a:p>
          <a:p>
            <a:endParaRPr lang="en-US" dirty="0"/>
          </a:p>
        </p:txBody>
      </p:sp>
    </p:spTree>
    <p:extLst>
      <p:ext uri="{BB962C8B-B14F-4D97-AF65-F5344CB8AC3E}">
        <p14:creationId xmlns:p14="http://schemas.microsoft.com/office/powerpoint/2010/main" val="1472472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Question (F322 Case Study) </a:t>
            </a:r>
          </a:p>
        </p:txBody>
      </p:sp>
      <p:sp>
        <p:nvSpPr>
          <p:cNvPr id="4" name="TextBox 4"/>
          <p:cNvSpPr txBox="1"/>
          <p:nvPr/>
        </p:nvSpPr>
        <p:spPr>
          <a:xfrm>
            <a:off x="101599" y="646374"/>
            <a:ext cx="4750129" cy="1077218"/>
          </a:xfrm>
          <a:prstGeom prst="rect">
            <a:avLst/>
          </a:prstGeom>
        </p:spPr>
        <p:txBody>
          <a:bodyPr wrap="square" lIns="0" tIns="0" rIns="0" bIns="0" rtlCol="0" anchor="t">
            <a:spAutoFit/>
          </a:bodyPr>
          <a:lstStyle/>
          <a:p>
            <a:pPr algn="just"/>
            <a:r>
              <a:rPr lang="en-US" sz="1400" dirty="0">
                <a:solidFill>
                  <a:schemeClr val="tx2">
                    <a:lumMod val="50000"/>
                  </a:schemeClr>
                </a:solidFill>
                <a:latin typeface="Montserrat Semi-Bold" panose="020B0604020202020204" charset="0"/>
              </a:rPr>
              <a:t>The Seller disclosed $300 in fees, however the HOA reported $1400 ($300 Closing Letter, $650 Initiation Fee, $300 Buyer move-in fee, and a $150 Elevator Deposit). The Closing Statement shows the Seller paying for all but $300… is that right??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8072702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Analysis (F322 Case Study) </a:t>
            </a:r>
          </a:p>
        </p:txBody>
      </p:sp>
      <p:sp>
        <p:nvSpPr>
          <p:cNvPr id="4" name="TextBox 4"/>
          <p:cNvSpPr txBox="1"/>
          <p:nvPr/>
        </p:nvSpPr>
        <p:spPr>
          <a:xfrm>
            <a:off x="101599" y="646374"/>
            <a:ext cx="4750129" cy="215444"/>
          </a:xfrm>
          <a:prstGeom prst="rect">
            <a:avLst/>
          </a:prstGeom>
        </p:spPr>
        <p:txBody>
          <a:bodyPr wrap="square" lIns="0" tIns="0" rIns="0" bIns="0" rtlCol="0" anchor="t">
            <a:spAutoFit/>
          </a:bodyPr>
          <a:lstStyle/>
          <a:p>
            <a:pPr algn="just"/>
            <a:endParaRPr lang="en-US" sz="1400"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6" name="Content Placeholder 2">
            <a:extLst>
              <a:ext uri="{FF2B5EF4-FFF2-40B4-BE49-F238E27FC236}">
                <a16:creationId xmlns:a16="http://schemas.microsoft.com/office/drawing/2014/main" id="{F29A0203-9262-497A-9B3B-AAC46364FCB6}"/>
              </a:ext>
            </a:extLst>
          </p:cNvPr>
          <p:cNvSpPr txBox="1">
            <a:spLocks/>
          </p:cNvSpPr>
          <p:nvPr/>
        </p:nvSpPr>
        <p:spPr>
          <a:xfrm>
            <a:off x="406400" y="646374"/>
            <a:ext cx="1600200" cy="2107262"/>
          </a:xfrm>
          <a:prstGeom prst="rect">
            <a:avLst/>
          </a:prstGeom>
          <a:ln>
            <a:solidFill>
              <a:schemeClr val="accent1"/>
            </a:solidFill>
          </a:ln>
        </p:spPr>
        <p:txBody>
          <a:bodyPr vert="horz" lIns="0" tIns="45720" rIns="0" bIns="45720" rtlCol="0" anchor="t">
            <a:normAutofit fontScale="32500" lnSpcReduction="20000"/>
          </a:bodyPr>
          <a:lstStyle>
            <a:lvl1pPr marL="342904" indent="-342904" algn="l" defTabSz="9144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u="sng" dirty="0">
                <a:solidFill>
                  <a:schemeClr val="tx2">
                    <a:lumMod val="50000"/>
                  </a:schemeClr>
                </a:solidFill>
                <a:latin typeface="Montserrat Semi-Bold" panose="020B0604020202020204" charset="0"/>
              </a:rPr>
              <a:t>$300 Closing Letter</a:t>
            </a:r>
          </a:p>
          <a:p>
            <a:endParaRPr lang="en-US" u="sng" dirty="0">
              <a:solidFill>
                <a:schemeClr val="tx2">
                  <a:lumMod val="50000"/>
                </a:schemeClr>
              </a:solidFill>
              <a:latin typeface="Montserrat Semi-Bold" panose="020B0604020202020204" charset="0"/>
            </a:endParaRPr>
          </a:p>
          <a:p>
            <a:pPr marL="0" indent="0">
              <a:buFont typeface="Arial" pitchFamily="34" charset="0"/>
              <a:buNone/>
            </a:pPr>
            <a:r>
              <a:rPr lang="en-US" dirty="0">
                <a:solidFill>
                  <a:schemeClr val="tx2">
                    <a:lumMod val="50000"/>
                  </a:schemeClr>
                </a:solidFill>
                <a:latin typeface="Montserrat Semi-Bold" panose="020B0604020202020204" charset="0"/>
              </a:rPr>
              <a:t>Seller shall pay the Closing Letter per section 3B and shall not be reimbursed. </a:t>
            </a:r>
          </a:p>
          <a:p>
            <a:pPr marL="0" indent="0">
              <a:buFont typeface="Arial" pitchFamily="34" charset="0"/>
              <a:buNone/>
            </a:pPr>
            <a:endParaRPr lang="en-US" dirty="0">
              <a:solidFill>
                <a:schemeClr val="tx2">
                  <a:lumMod val="50000"/>
                </a:schemeClr>
              </a:solidFill>
              <a:latin typeface="Montserrat Semi-Bold" panose="020B0604020202020204" charset="0"/>
            </a:endParaRPr>
          </a:p>
          <a:p>
            <a:pPr marL="0" indent="0">
              <a:buFont typeface="Arial" pitchFamily="34" charset="0"/>
              <a:buNone/>
            </a:pPr>
            <a:r>
              <a:rPr lang="en-US" dirty="0">
                <a:solidFill>
                  <a:schemeClr val="tx2">
                    <a:lumMod val="50000"/>
                  </a:schemeClr>
                </a:solidFill>
                <a:latin typeface="Montserrat Semi-Bold" panose="020B0604020202020204" charset="0"/>
              </a:rPr>
              <a:t>Alternative Solution – Add a </a:t>
            </a:r>
            <a:r>
              <a:rPr lang="en-US" dirty="0" err="1">
                <a:solidFill>
                  <a:schemeClr val="tx2">
                    <a:lumMod val="50000"/>
                  </a:schemeClr>
                </a:solidFill>
                <a:latin typeface="Montserrat Semi-Bold" panose="020B0604020202020204" charset="0"/>
              </a:rPr>
              <a:t>stip</a:t>
            </a:r>
            <a:r>
              <a:rPr lang="en-US" dirty="0">
                <a:solidFill>
                  <a:schemeClr val="tx2">
                    <a:lumMod val="50000"/>
                  </a:schemeClr>
                </a:solidFill>
                <a:latin typeface="Montserrat Semi-Bold" panose="020B0604020202020204" charset="0"/>
              </a:rPr>
              <a:t>! </a:t>
            </a:r>
          </a:p>
          <a:p>
            <a:pPr marL="0" indent="0">
              <a:buFont typeface="Arial" pitchFamily="34" charset="0"/>
              <a:buNone/>
            </a:pPr>
            <a:r>
              <a:rPr lang="en-US" sz="2800" b="1" i="1" dirty="0">
                <a:solidFill>
                  <a:schemeClr val="tx2">
                    <a:lumMod val="50000"/>
                  </a:schemeClr>
                </a:solidFill>
                <a:latin typeface="Montserrat Semi-Bold" panose="020B0604020202020204" charset="0"/>
              </a:rPr>
              <a:t>“Buyer shall reimburse Seller for Closing Letter.” </a:t>
            </a:r>
          </a:p>
        </p:txBody>
      </p:sp>
      <p:sp>
        <p:nvSpPr>
          <p:cNvPr id="7" name="Content Placeholder 3">
            <a:extLst>
              <a:ext uri="{FF2B5EF4-FFF2-40B4-BE49-F238E27FC236}">
                <a16:creationId xmlns:a16="http://schemas.microsoft.com/office/drawing/2014/main" id="{860E6FDB-97E7-49A9-BF59-1F83B9A0EA13}"/>
              </a:ext>
            </a:extLst>
          </p:cNvPr>
          <p:cNvSpPr txBox="1">
            <a:spLocks/>
          </p:cNvSpPr>
          <p:nvPr/>
        </p:nvSpPr>
        <p:spPr>
          <a:xfrm>
            <a:off x="2616200" y="646373"/>
            <a:ext cx="1600200" cy="2113031"/>
          </a:xfrm>
          <a:prstGeom prst="rect">
            <a:avLst/>
          </a:prstGeom>
          <a:ln>
            <a:solidFill>
              <a:schemeClr val="accent1"/>
            </a:solidFill>
          </a:ln>
        </p:spPr>
        <p:txBody>
          <a:bodyPr vert="horz" lIns="0" tIns="45720" rIns="0" bIns="45720" rtlCol="0" anchor="t">
            <a:normAutofit fontScale="32500" lnSpcReduction="20000"/>
          </a:bodyPr>
          <a:lstStyle>
            <a:lvl1pPr marL="342904" indent="-342904" algn="l" defTabSz="9144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u="sng" dirty="0">
                <a:solidFill>
                  <a:schemeClr val="tx2">
                    <a:lumMod val="50000"/>
                  </a:schemeClr>
                </a:solidFill>
                <a:latin typeface="Montserrat Semi-Bold" panose="020B0604020202020204" charset="0"/>
              </a:rPr>
              <a:t>$300 Buyer Move-in Fee &amp; $150 Elevator Deposit </a:t>
            </a:r>
          </a:p>
          <a:p>
            <a:endParaRPr lang="en-US" b="1" u="sng" dirty="0">
              <a:solidFill>
                <a:schemeClr val="tx2">
                  <a:lumMod val="50000"/>
                </a:schemeClr>
              </a:solidFill>
              <a:latin typeface="Montserrat Semi-Bold" panose="020B0604020202020204" charset="0"/>
            </a:endParaRPr>
          </a:p>
          <a:p>
            <a:pPr marL="0" indent="0">
              <a:buNone/>
            </a:pPr>
            <a:r>
              <a:rPr lang="en-US" dirty="0">
                <a:solidFill>
                  <a:schemeClr val="tx2">
                    <a:lumMod val="50000"/>
                  </a:schemeClr>
                </a:solidFill>
                <a:latin typeface="Montserrat Semi-Bold" panose="020B0604020202020204" charset="0"/>
              </a:rPr>
              <a:t>3(E) Buyer move-in fees and elevator deposits are Buyer fees – always! This is not required to be disclosed. </a:t>
            </a:r>
          </a:p>
          <a:p>
            <a:pPr marL="0" indent="0">
              <a:buNone/>
            </a:pPr>
            <a:endParaRPr lang="en-US" b="1" u="sng" dirty="0">
              <a:solidFill>
                <a:schemeClr val="tx2">
                  <a:lumMod val="50000"/>
                </a:schemeClr>
              </a:solidFill>
              <a:latin typeface="Montserrat Semi-Bold" panose="020B0604020202020204" charset="0"/>
            </a:endParaRPr>
          </a:p>
          <a:p>
            <a:pPr marL="0" indent="0">
              <a:buNone/>
            </a:pPr>
            <a:r>
              <a:rPr lang="en-US" b="1" u="sng" dirty="0">
                <a:solidFill>
                  <a:schemeClr val="tx2">
                    <a:lumMod val="50000"/>
                  </a:schemeClr>
                </a:solidFill>
                <a:latin typeface="Montserrat Semi-Bold" panose="020B0604020202020204" charset="0"/>
              </a:rPr>
              <a:t>Practice Tip! Disclose it anyways! </a:t>
            </a:r>
          </a:p>
        </p:txBody>
      </p:sp>
    </p:spTree>
    <p:extLst>
      <p:ext uri="{BB962C8B-B14F-4D97-AF65-F5344CB8AC3E}">
        <p14:creationId xmlns:p14="http://schemas.microsoft.com/office/powerpoint/2010/main" val="26546849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Analysis (F322 Case Study) </a:t>
            </a:r>
          </a:p>
        </p:txBody>
      </p:sp>
      <p:sp>
        <p:nvSpPr>
          <p:cNvPr id="4" name="TextBox 4"/>
          <p:cNvSpPr txBox="1"/>
          <p:nvPr/>
        </p:nvSpPr>
        <p:spPr>
          <a:xfrm>
            <a:off x="101599" y="646374"/>
            <a:ext cx="4750129" cy="215444"/>
          </a:xfrm>
          <a:prstGeom prst="rect">
            <a:avLst/>
          </a:prstGeom>
        </p:spPr>
        <p:txBody>
          <a:bodyPr wrap="square" lIns="0" tIns="0" rIns="0" bIns="0" rtlCol="0" anchor="t">
            <a:spAutoFit/>
          </a:bodyPr>
          <a:lstStyle/>
          <a:p>
            <a:pPr algn="just"/>
            <a:endParaRPr lang="en-US" sz="1400" dirty="0">
              <a:solidFill>
                <a:schemeClr val="tx2">
                  <a:lumMod val="50000"/>
                </a:schemeClr>
              </a:solidFill>
              <a:latin typeface="Montserrat Semi-Bold" panose="020B0604020202020204" charset="0"/>
            </a:endParaRP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
        <p:nvSpPr>
          <p:cNvPr id="6" name="Content Placeholder 2">
            <a:extLst>
              <a:ext uri="{FF2B5EF4-FFF2-40B4-BE49-F238E27FC236}">
                <a16:creationId xmlns:a16="http://schemas.microsoft.com/office/drawing/2014/main" id="{F29A0203-9262-497A-9B3B-AAC46364FCB6}"/>
              </a:ext>
            </a:extLst>
          </p:cNvPr>
          <p:cNvSpPr txBox="1">
            <a:spLocks/>
          </p:cNvSpPr>
          <p:nvPr/>
        </p:nvSpPr>
        <p:spPr>
          <a:xfrm>
            <a:off x="330200" y="646374"/>
            <a:ext cx="1676400" cy="2107262"/>
          </a:xfrm>
          <a:prstGeom prst="rect">
            <a:avLst/>
          </a:prstGeom>
          <a:ln>
            <a:solidFill>
              <a:schemeClr val="accent1"/>
            </a:solidFill>
          </a:ln>
        </p:spPr>
        <p:txBody>
          <a:bodyPr vert="horz" lIns="0" tIns="45720" rIns="0" bIns="45720" rtlCol="0" anchor="t">
            <a:normAutofit/>
          </a:bodyPr>
          <a:lstStyle>
            <a:lvl1pPr marL="342904" indent="-342904" algn="l" defTabSz="9144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u="sng" dirty="0">
                <a:solidFill>
                  <a:schemeClr val="tx2">
                    <a:lumMod val="50000"/>
                  </a:schemeClr>
                </a:solidFill>
                <a:latin typeface="Montserrat Semi-Bold" panose="020B0604020202020204" charset="0"/>
              </a:rPr>
              <a:t>$650 Initiation Fee</a:t>
            </a:r>
          </a:p>
          <a:p>
            <a:endParaRPr lang="en-US" sz="1000" u="sng" dirty="0">
              <a:solidFill>
                <a:schemeClr val="tx2">
                  <a:lumMod val="50000"/>
                </a:schemeClr>
              </a:solidFill>
              <a:latin typeface="Montserrat Semi-Bold" panose="020B0604020202020204" charset="0"/>
            </a:endParaRPr>
          </a:p>
          <a:p>
            <a:pPr marL="0" indent="0">
              <a:buNone/>
            </a:pPr>
            <a:r>
              <a:rPr lang="en-US" sz="1000" dirty="0">
                <a:solidFill>
                  <a:schemeClr val="tx2">
                    <a:lumMod val="50000"/>
                  </a:schemeClr>
                </a:solidFill>
                <a:latin typeface="Montserrat Semi-Bold" panose="020B0604020202020204" charset="0"/>
              </a:rPr>
              <a:t>Buyer shall pay the Initiation Fee if it is disclosed. If only partially disclosed, Seller shall pay the difference above what was disclosed. </a:t>
            </a:r>
          </a:p>
        </p:txBody>
      </p:sp>
      <p:sp>
        <p:nvSpPr>
          <p:cNvPr id="8" name="TextBox 7">
            <a:extLst>
              <a:ext uri="{FF2B5EF4-FFF2-40B4-BE49-F238E27FC236}">
                <a16:creationId xmlns:a16="http://schemas.microsoft.com/office/drawing/2014/main" id="{B2BBC592-0315-4247-99AE-461AD9B2C756}"/>
              </a:ext>
            </a:extLst>
          </p:cNvPr>
          <p:cNvSpPr txBox="1"/>
          <p:nvPr/>
        </p:nvSpPr>
        <p:spPr>
          <a:xfrm>
            <a:off x="2590482" y="543064"/>
            <a:ext cx="2083117" cy="2308324"/>
          </a:xfrm>
          <a:prstGeom prst="rect">
            <a:avLst/>
          </a:prstGeom>
          <a:noFill/>
        </p:spPr>
        <p:txBody>
          <a:bodyPr wrap="square" rtlCol="0">
            <a:spAutoFit/>
          </a:bodyPr>
          <a:lstStyle/>
          <a:p>
            <a:r>
              <a:rPr lang="en-US" sz="900" b="1" u="sng" dirty="0">
                <a:solidFill>
                  <a:schemeClr val="tx2">
                    <a:lumMod val="50000"/>
                  </a:schemeClr>
                </a:solidFill>
                <a:latin typeface="Montserrat Semi-Bold" panose="020B0604020202020204" charset="0"/>
              </a:rPr>
              <a:t>Result! </a:t>
            </a:r>
          </a:p>
          <a:p>
            <a:r>
              <a:rPr lang="en-US" sz="900" dirty="0">
                <a:solidFill>
                  <a:schemeClr val="tx2">
                    <a:lumMod val="50000"/>
                  </a:schemeClr>
                </a:solidFill>
                <a:latin typeface="Montserrat Semi-Bold" panose="020B0604020202020204" charset="0"/>
              </a:rPr>
              <a:t>Seller shall pay Closing Letter ($300) and not be reimbursed.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Buyer shall pay Move-in and Deposit, even though not disclosed.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Buyer shall pay $300 due to $300 being disclosed. </a:t>
            </a:r>
          </a:p>
          <a:p>
            <a:endParaRPr lang="en-US" sz="900" dirty="0">
              <a:solidFill>
                <a:schemeClr val="tx2">
                  <a:lumMod val="50000"/>
                </a:schemeClr>
              </a:solidFill>
              <a:latin typeface="Montserrat Semi-Bold" panose="020B0604020202020204" charset="0"/>
            </a:endParaRPr>
          </a:p>
          <a:p>
            <a:r>
              <a:rPr lang="en-US" sz="900" dirty="0">
                <a:solidFill>
                  <a:schemeClr val="tx2">
                    <a:lumMod val="50000"/>
                  </a:schemeClr>
                </a:solidFill>
                <a:latin typeface="Montserrat Semi-Bold" panose="020B0604020202020204" charset="0"/>
              </a:rPr>
              <a:t>Seller shall pay remaining $350 for difference not disclosed about the Initiation Fee. </a:t>
            </a:r>
          </a:p>
          <a:p>
            <a:endParaRPr lang="en-US" dirty="0"/>
          </a:p>
        </p:txBody>
      </p:sp>
    </p:spTree>
    <p:extLst>
      <p:ext uri="{BB962C8B-B14F-4D97-AF65-F5344CB8AC3E}">
        <p14:creationId xmlns:p14="http://schemas.microsoft.com/office/powerpoint/2010/main" val="7288068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63918" y="2619591"/>
            <a:ext cx="1050436" cy="138989"/>
          </a:xfrm>
          <a:prstGeom prst="rect">
            <a:avLst/>
          </a:prstGeom>
        </p:spPr>
      </p:pic>
      <p:sp>
        <p:nvSpPr>
          <p:cNvPr id="3" name="TextBox 3"/>
          <p:cNvSpPr txBox="1"/>
          <p:nvPr/>
        </p:nvSpPr>
        <p:spPr>
          <a:xfrm>
            <a:off x="101600" y="212227"/>
            <a:ext cx="4978400" cy="184666"/>
          </a:xfrm>
          <a:prstGeom prst="rect">
            <a:avLst/>
          </a:prstGeom>
        </p:spPr>
        <p:txBody>
          <a:bodyPr wrap="square" lIns="0" tIns="0" rIns="0" bIns="0" rtlCol="0" anchor="t">
            <a:spAutoFit/>
          </a:bodyPr>
          <a:lstStyle/>
          <a:p>
            <a:r>
              <a:rPr lang="en-US" sz="1200" spc="180" dirty="0">
                <a:solidFill>
                  <a:srgbClr val="926A52"/>
                </a:solidFill>
                <a:latin typeface="Montserrat Extra-Bold Bold"/>
              </a:rPr>
              <a:t>Question (F322 Case Study) </a:t>
            </a:r>
          </a:p>
        </p:txBody>
      </p:sp>
      <p:sp>
        <p:nvSpPr>
          <p:cNvPr id="4" name="TextBox 4"/>
          <p:cNvSpPr txBox="1"/>
          <p:nvPr/>
        </p:nvSpPr>
        <p:spPr>
          <a:xfrm>
            <a:off x="101599" y="646374"/>
            <a:ext cx="4750129" cy="646331"/>
          </a:xfrm>
          <a:prstGeom prst="rect">
            <a:avLst/>
          </a:prstGeom>
        </p:spPr>
        <p:txBody>
          <a:bodyPr wrap="square" lIns="0" tIns="0" rIns="0" bIns="0" rtlCol="0" anchor="t">
            <a:spAutoFit/>
          </a:bodyPr>
          <a:lstStyle/>
          <a:p>
            <a:r>
              <a:rPr lang="en-US" sz="1400" dirty="0">
                <a:solidFill>
                  <a:schemeClr val="tx2">
                    <a:lumMod val="50000"/>
                  </a:schemeClr>
                </a:solidFill>
                <a:latin typeface="Montserrat Semi-Bold" panose="020B0604020202020204" charset="0"/>
              </a:rPr>
              <a:t>But the Seller re-disclosed after Binding Agreement Date and Buyer didn’t refuse. Doesn’t this change the form?? </a:t>
            </a:r>
          </a:p>
        </p:txBody>
      </p:sp>
      <p:sp>
        <p:nvSpPr>
          <p:cNvPr id="5" name="AutoShape 5"/>
          <p:cNvSpPr/>
          <p:nvPr/>
        </p:nvSpPr>
        <p:spPr>
          <a:xfrm flipV="1">
            <a:off x="101600" y="468707"/>
            <a:ext cx="4750129" cy="4944"/>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712761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2087</TotalTime>
  <Words>3830</Words>
  <Application>Microsoft Office PowerPoint</Application>
  <PresentationFormat>Custom</PresentationFormat>
  <Paragraphs>463</Paragraphs>
  <Slides>103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Montserrat Semi-Bold</vt:lpstr>
      <vt:lpstr>Arial</vt:lpstr>
      <vt:lpstr>Montserrat Extra-Bold Bold</vt:lpstr>
      <vt:lpstr>Calibri</vt:lpstr>
      <vt:lpstr>Holiday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GAR Changes CE Presentation Template</dc:title>
  <dc:creator>Laurel Poplin</dc:creator>
  <cp:lastModifiedBy>Lindsey Rogers</cp:lastModifiedBy>
  <cp:revision>136</cp:revision>
  <dcterms:created xsi:type="dcterms:W3CDTF">2006-08-16T00:00:00Z</dcterms:created>
  <dcterms:modified xsi:type="dcterms:W3CDTF">2022-01-10T20:27:39Z</dcterms:modified>
  <dc:identifier>DAExaLYlbCA</dc:identifier>
</cp:coreProperties>
</file>