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5" r:id="rId5"/>
    <p:sldId id="273" r:id="rId6"/>
    <p:sldId id="259" r:id="rId7"/>
    <p:sldId id="260" r:id="rId8"/>
    <p:sldId id="266" r:id="rId9"/>
    <p:sldId id="267" r:id="rId10"/>
    <p:sldId id="268" r:id="rId11"/>
    <p:sldId id="269" r:id="rId12"/>
    <p:sldId id="270" r:id="rId13"/>
    <p:sldId id="271" r:id="rId14"/>
    <p:sldId id="261" r:id="rId15"/>
    <p:sldId id="272"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98" r:id="rId29"/>
    <p:sldId id="291" r:id="rId30"/>
    <p:sldId id="290" r:id="rId31"/>
    <p:sldId id="292" r:id="rId32"/>
    <p:sldId id="293" r:id="rId33"/>
    <p:sldId id="294" r:id="rId34"/>
    <p:sldId id="295" r:id="rId35"/>
    <p:sldId id="296" r:id="rId36"/>
    <p:sldId id="297" r:id="rId37"/>
    <p:sldId id="312" r:id="rId38"/>
    <p:sldId id="299" r:id="rId39"/>
    <p:sldId id="300" r:id="rId40"/>
    <p:sldId id="301" r:id="rId41"/>
    <p:sldId id="302" r:id="rId42"/>
    <p:sldId id="262" r:id="rId43"/>
    <p:sldId id="303" r:id="rId44"/>
    <p:sldId id="304" r:id="rId45"/>
    <p:sldId id="305" r:id="rId46"/>
    <p:sldId id="306" r:id="rId47"/>
    <p:sldId id="307" r:id="rId48"/>
    <p:sldId id="308" r:id="rId49"/>
    <p:sldId id="309" r:id="rId50"/>
    <p:sldId id="310" r:id="rId51"/>
    <p:sldId id="311"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264" r:id="rId83"/>
  </p:sldIdLst>
  <p:sldSz cx="5080000" cy="2857500"/>
  <p:notesSz cx="6858000" cy="9144000"/>
  <p:embeddedFontLst>
    <p:embeddedFont>
      <p:font typeface="Calibri" panose="020F0502020204030204" pitchFamily="34" charset="0"/>
      <p:regular r:id="rId84"/>
      <p:bold r:id="rId85"/>
      <p:italic r:id="rId86"/>
      <p:boldItalic r:id="rId87"/>
    </p:embeddedFont>
    <p:embeddedFont>
      <p:font typeface="Holiday" panose="020B0604020202020204" charset="0"/>
      <p:regular r:id="rId88"/>
    </p:embeddedFont>
    <p:embeddedFont>
      <p:font typeface="Montserrat" panose="00000500000000000000" pitchFamily="2" charset="0"/>
      <p:regular r:id="rId89"/>
      <p:bold r:id="rId90"/>
      <p:italic r:id="rId91"/>
      <p:boldItalic r:id="rId92"/>
    </p:embeddedFont>
    <p:embeddedFont>
      <p:font typeface="Montserrat Extra-Bold Bold" panose="020B0604020202020204" charset="0"/>
      <p:regular r:id="rId93"/>
    </p:embeddedFont>
    <p:embeddedFont>
      <p:font typeface="Montserrat Semi-Bold" panose="020B0604020202020204" charset="0"/>
      <p:regular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2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56" d="100"/>
          <a:sy n="156" d="100"/>
        </p:scale>
        <p:origin x="690" y="126"/>
      </p:cViewPr>
      <p:guideLst>
        <p:guide orient="horz" pos="2160"/>
        <p:guide pos="426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1.fntdata"/><Relationship Id="rId89" Type="http://schemas.openxmlformats.org/officeDocument/2006/relationships/font" Target="fonts/font6.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7.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1" y="2130430"/>
            <a:ext cx="11514667" cy="1470025"/>
          </a:xfrm>
        </p:spPr>
        <p:txBody>
          <a:bodyPr/>
          <a:lstStyle/>
          <a:p>
            <a:r>
              <a:rPr lang="en-US"/>
              <a:t>Click to edit Master title style</a:t>
            </a:r>
          </a:p>
        </p:txBody>
      </p:sp>
      <p:sp>
        <p:nvSpPr>
          <p:cNvPr id="3" name="Subtitle 2"/>
          <p:cNvSpPr>
            <a:spLocks noGrp="1"/>
          </p:cNvSpPr>
          <p:nvPr>
            <p:ph type="subTitle" idx="1"/>
          </p:nvPr>
        </p:nvSpPr>
        <p:spPr>
          <a:xfrm>
            <a:off x="2032001" y="3886200"/>
            <a:ext cx="9482667" cy="1752600"/>
          </a:xfrm>
        </p:spPr>
        <p:txBody>
          <a:bodyPr/>
          <a:lstStyle>
            <a:lvl1pPr marL="0" indent="0" algn="ctr">
              <a:buNone/>
              <a:defRPr>
                <a:solidFill>
                  <a:schemeClr val="tx1">
                    <a:tint val="75000"/>
                  </a:schemeClr>
                </a:solidFill>
              </a:defRPr>
            </a:lvl1pPr>
            <a:lvl2pPr marL="457206" indent="0" algn="ctr">
              <a:buNone/>
              <a:defRPr>
                <a:solidFill>
                  <a:schemeClr val="tx1">
                    <a:tint val="75000"/>
                  </a:schemeClr>
                </a:solidFill>
              </a:defRPr>
            </a:lvl2pPr>
            <a:lvl3pPr marL="914412"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1333" y="274641"/>
            <a:ext cx="3048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5" y="274641"/>
            <a:ext cx="891822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0093" y="4406905"/>
            <a:ext cx="1151466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70093" y="2906713"/>
            <a:ext cx="11514667" cy="1500187"/>
          </a:xfrm>
        </p:spPr>
        <p:txBody>
          <a:bodyPr anchor="b"/>
          <a:lstStyle>
            <a:lvl1pPr marL="0" indent="0">
              <a:buNone/>
              <a:defRPr sz="2000">
                <a:solidFill>
                  <a:schemeClr val="tx1">
                    <a:tint val="75000"/>
                  </a:schemeClr>
                </a:solidFill>
              </a:defRPr>
            </a:lvl1pPr>
            <a:lvl2pPr marL="457206" indent="0">
              <a:buNone/>
              <a:defRPr sz="1800">
                <a:solidFill>
                  <a:schemeClr val="tx1">
                    <a:tint val="75000"/>
                  </a:schemeClr>
                </a:solidFill>
              </a:defRPr>
            </a:lvl2pPr>
            <a:lvl3pPr marL="914412"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5" y="1600204"/>
            <a:ext cx="598311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86224" y="1600204"/>
            <a:ext cx="598311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7333" y="1535113"/>
            <a:ext cx="5985464" cy="639762"/>
          </a:xfrm>
        </p:spPr>
        <p:txBody>
          <a:bodyPr anchor="b"/>
          <a:lstStyle>
            <a:lvl1pPr marL="0" indent="0">
              <a:buNone/>
              <a:defRPr sz="2400" b="1"/>
            </a:lvl1pPr>
            <a:lvl2pPr marL="457206" indent="0">
              <a:buNone/>
              <a:defRPr sz="2000" b="1"/>
            </a:lvl2pPr>
            <a:lvl3pPr marL="914412"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5"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3" y="2174875"/>
            <a:ext cx="59854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1522" y="1535113"/>
            <a:ext cx="5987815" cy="639762"/>
          </a:xfrm>
        </p:spPr>
        <p:txBody>
          <a:bodyPr anchor="b"/>
          <a:lstStyle>
            <a:lvl1pPr marL="0" indent="0">
              <a:buNone/>
              <a:defRPr sz="2400" b="1"/>
            </a:lvl1pPr>
            <a:lvl2pPr marL="457206" indent="0">
              <a:buNone/>
              <a:defRPr sz="2000" b="1"/>
            </a:lvl2pPr>
            <a:lvl3pPr marL="914412"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81522" y="2174875"/>
            <a:ext cx="598781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273050"/>
            <a:ext cx="445676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96372" y="273052"/>
            <a:ext cx="75729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6" y="1435105"/>
            <a:ext cx="4456760" cy="4691063"/>
          </a:xfrm>
        </p:spPr>
        <p:txBody>
          <a:bodyPr/>
          <a:lstStyle>
            <a:lvl1pPr marL="0" indent="0">
              <a:buNone/>
              <a:defRPr sz="1400"/>
            </a:lvl1pPr>
            <a:lvl2pPr marL="457206" indent="0">
              <a:buNone/>
              <a:defRPr sz="1200"/>
            </a:lvl2pPr>
            <a:lvl3pPr marL="914412"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5241" y="4800600"/>
            <a:ext cx="8128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55241" y="612775"/>
            <a:ext cx="8128000" cy="4114800"/>
          </a:xfrm>
        </p:spPr>
        <p:txBody>
          <a:bodyPr/>
          <a:lstStyle>
            <a:lvl1pPr marL="0" indent="0">
              <a:buNone/>
              <a:defRPr sz="3200"/>
            </a:lvl1pPr>
            <a:lvl2pPr marL="457206" indent="0">
              <a:buNone/>
              <a:defRPr sz="2800"/>
            </a:lvl2pPr>
            <a:lvl3pPr marL="914412"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5" indent="0">
              <a:buNone/>
              <a:defRPr sz="2000"/>
            </a:lvl9pPr>
          </a:lstStyle>
          <a:p>
            <a:endParaRPr lang="en-US"/>
          </a:p>
        </p:txBody>
      </p:sp>
      <p:sp>
        <p:nvSpPr>
          <p:cNvPr id="4" name="Text Placeholder 3"/>
          <p:cNvSpPr>
            <a:spLocks noGrp="1"/>
          </p:cNvSpPr>
          <p:nvPr>
            <p:ph type="body" sz="half" idx="2"/>
          </p:nvPr>
        </p:nvSpPr>
        <p:spPr>
          <a:xfrm>
            <a:off x="2655241" y="5367338"/>
            <a:ext cx="8128000" cy="804862"/>
          </a:xfrm>
        </p:spPr>
        <p:txBody>
          <a:bodyPr/>
          <a:lstStyle>
            <a:lvl1pPr marL="0" indent="0">
              <a:buNone/>
              <a:defRPr sz="1400"/>
            </a:lvl1pPr>
            <a:lvl2pPr marL="457206" indent="0">
              <a:buNone/>
              <a:defRPr sz="1200"/>
            </a:lvl2pPr>
            <a:lvl3pPr marL="914412"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3" y="274638"/>
            <a:ext cx="121920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7333" y="1600204"/>
            <a:ext cx="12192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335" y="6356354"/>
            <a:ext cx="3160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2/25/2022</a:t>
            </a:fld>
            <a:endParaRPr lang="en-US"/>
          </a:p>
        </p:txBody>
      </p:sp>
      <p:sp>
        <p:nvSpPr>
          <p:cNvPr id="5" name="Footer Placeholder 4"/>
          <p:cNvSpPr>
            <a:spLocks noGrp="1"/>
          </p:cNvSpPr>
          <p:nvPr>
            <p:ph type="ftr" sz="quarter" idx="3"/>
          </p:nvPr>
        </p:nvSpPr>
        <p:spPr>
          <a:xfrm>
            <a:off x="4628445" y="6356354"/>
            <a:ext cx="428977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08446" y="6356354"/>
            <a:ext cx="31608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12" rtl="0" eaLnBrk="1" latinLnBrk="0" hangingPunct="1">
        <a:spcBef>
          <a:spcPct val="0"/>
        </a:spcBef>
        <a:buNone/>
        <a:defRPr sz="4400" kern="1200">
          <a:solidFill>
            <a:schemeClr val="tx1"/>
          </a:solidFill>
          <a:latin typeface="+mj-lt"/>
          <a:ea typeface="+mj-ea"/>
          <a:cs typeface="+mj-cs"/>
        </a:defRPr>
      </a:lvl1pPr>
    </p:titleStyle>
    <p:bodyStyle>
      <a:lvl1pPr marL="342904" indent="-342904" algn="l" defTabSz="9144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9" indent="-285754" algn="l" defTabSz="9144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15" indent="-228603" algn="l" defTabSz="9144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20"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26"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32"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8"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2" rtl="0" eaLnBrk="1" latinLnBrk="0" hangingPunct="1">
        <a:defRPr sz="1800" kern="1200">
          <a:solidFill>
            <a:schemeClr val="tx1"/>
          </a:solidFill>
          <a:latin typeface="+mn-lt"/>
          <a:ea typeface="+mn-ea"/>
          <a:cs typeface="+mn-cs"/>
        </a:defRPr>
      </a:lvl1pPr>
      <a:lvl2pPr marL="457206" algn="l" defTabSz="914412" rtl="0" eaLnBrk="1" latinLnBrk="0" hangingPunct="1">
        <a:defRPr sz="1800" kern="1200">
          <a:solidFill>
            <a:schemeClr val="tx1"/>
          </a:solidFill>
          <a:latin typeface="+mn-lt"/>
          <a:ea typeface="+mn-ea"/>
          <a:cs typeface="+mn-cs"/>
        </a:defRPr>
      </a:lvl2pPr>
      <a:lvl3pPr marL="914412" algn="l" defTabSz="914412" rtl="0" eaLnBrk="1" latinLnBrk="0" hangingPunct="1">
        <a:defRPr sz="1800" kern="1200">
          <a:solidFill>
            <a:schemeClr val="tx1"/>
          </a:solidFill>
          <a:latin typeface="+mn-lt"/>
          <a:ea typeface="+mn-ea"/>
          <a:cs typeface="+mn-cs"/>
        </a:defRPr>
      </a:lvl3pPr>
      <a:lvl4pPr marL="1371617" algn="l" defTabSz="914412" rtl="0" eaLnBrk="1" latinLnBrk="0" hangingPunct="1">
        <a:defRPr sz="1800" kern="1200">
          <a:solidFill>
            <a:schemeClr val="tx1"/>
          </a:solidFill>
          <a:latin typeface="+mn-lt"/>
          <a:ea typeface="+mn-ea"/>
          <a:cs typeface="+mn-cs"/>
        </a:defRPr>
      </a:lvl4pPr>
      <a:lvl5pPr marL="1828823" algn="l" defTabSz="914412" rtl="0" eaLnBrk="1" latinLnBrk="0" hangingPunct="1">
        <a:defRPr sz="1800" kern="1200">
          <a:solidFill>
            <a:schemeClr val="tx1"/>
          </a:solidFill>
          <a:latin typeface="+mn-lt"/>
          <a:ea typeface="+mn-ea"/>
          <a:cs typeface="+mn-cs"/>
        </a:defRPr>
      </a:lvl5pPr>
      <a:lvl6pPr marL="2286029" algn="l" defTabSz="914412" rtl="0" eaLnBrk="1" latinLnBrk="0" hangingPunct="1">
        <a:defRPr sz="1800" kern="1200">
          <a:solidFill>
            <a:schemeClr val="tx1"/>
          </a:solidFill>
          <a:latin typeface="+mn-lt"/>
          <a:ea typeface="+mn-ea"/>
          <a:cs typeface="+mn-cs"/>
        </a:defRPr>
      </a:lvl6pPr>
      <a:lvl7pPr marL="2743234" algn="l" defTabSz="914412" rtl="0" eaLnBrk="1" latinLnBrk="0" hangingPunct="1">
        <a:defRPr sz="1800" kern="1200">
          <a:solidFill>
            <a:schemeClr val="tx1"/>
          </a:solidFill>
          <a:latin typeface="+mn-lt"/>
          <a:ea typeface="+mn-ea"/>
          <a:cs typeface="+mn-cs"/>
        </a:defRPr>
      </a:lvl7pPr>
      <a:lvl8pPr marL="3200440" algn="l" defTabSz="914412" rtl="0" eaLnBrk="1" latinLnBrk="0" hangingPunct="1">
        <a:defRPr sz="1800" kern="1200">
          <a:solidFill>
            <a:schemeClr val="tx1"/>
          </a:solidFill>
          <a:latin typeface="+mn-lt"/>
          <a:ea typeface="+mn-ea"/>
          <a:cs typeface="+mn-cs"/>
        </a:defRPr>
      </a:lvl8pPr>
      <a:lvl9pPr marL="3657645" algn="l" defTabSz="9144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659199"/>
            <a:ext cx="5080000" cy="192333"/>
            <a:chOff x="0" y="0"/>
            <a:chExt cx="10461067" cy="586762"/>
          </a:xfrm>
        </p:grpSpPr>
        <p:sp>
          <p:nvSpPr>
            <p:cNvPr id="3" name="Freeform 3"/>
            <p:cNvSpPr/>
            <p:nvPr/>
          </p:nvSpPr>
          <p:spPr>
            <a:xfrm>
              <a:off x="0" y="0"/>
              <a:ext cx="10461067" cy="586762"/>
            </a:xfrm>
            <a:custGeom>
              <a:avLst/>
              <a:gdLst/>
              <a:ahLst/>
              <a:cxnLst/>
              <a:rect l="l" t="t" r="r" b="b"/>
              <a:pathLst>
                <a:path w="10461067" h="586762">
                  <a:moveTo>
                    <a:pt x="0" y="0"/>
                  </a:moveTo>
                  <a:lnTo>
                    <a:pt x="10461067" y="0"/>
                  </a:lnTo>
                  <a:lnTo>
                    <a:pt x="10461067" y="586762"/>
                  </a:lnTo>
                  <a:lnTo>
                    <a:pt x="0" y="586762"/>
                  </a:lnTo>
                  <a:close/>
                </a:path>
              </a:pathLst>
            </a:custGeom>
            <a:solidFill>
              <a:srgbClr val="243746"/>
            </a:solidFill>
          </p:spPr>
        </p:sp>
      </p:grpSp>
      <p:sp>
        <p:nvSpPr>
          <p:cNvPr id="4" name="AutoShape 4"/>
          <p:cNvSpPr/>
          <p:nvPr/>
        </p:nvSpPr>
        <p:spPr>
          <a:xfrm>
            <a:off x="254000" y="1962150"/>
            <a:ext cx="4648200" cy="0"/>
          </a:xfrm>
          <a:prstGeom prst="line">
            <a:avLst/>
          </a:prstGeom>
          <a:ln w="9525" cap="rnd">
            <a:solidFill>
              <a:srgbClr val="926A52"/>
            </a:solidFill>
            <a:prstDash val="solid"/>
            <a:headEnd type="none" w="sm" len="sm"/>
            <a:tailEnd type="none" w="sm" len="sm"/>
          </a:ln>
        </p:spPr>
      </p:sp>
      <p:pic>
        <p:nvPicPr>
          <p:cNvPr id="5" name="Picture 5"/>
          <p:cNvPicPr>
            <a:picLocks noChangeAspect="1"/>
          </p:cNvPicPr>
          <p:nvPr/>
        </p:nvPicPr>
        <p:blipFill>
          <a:blip r:embed="rId2"/>
          <a:srcRect/>
          <a:stretch>
            <a:fillRect/>
          </a:stretch>
        </p:blipFill>
        <p:spPr>
          <a:xfrm>
            <a:off x="1170372" y="133246"/>
            <a:ext cx="2739256" cy="362445"/>
          </a:xfrm>
          <a:prstGeom prst="rect">
            <a:avLst/>
          </a:prstGeom>
        </p:spPr>
      </p:pic>
      <p:sp>
        <p:nvSpPr>
          <p:cNvPr id="13" name="TextBox 13"/>
          <p:cNvSpPr txBox="1"/>
          <p:nvPr/>
        </p:nvSpPr>
        <p:spPr>
          <a:xfrm>
            <a:off x="840310" y="1112097"/>
            <a:ext cx="3399380" cy="268407"/>
          </a:xfrm>
          <a:prstGeom prst="rect">
            <a:avLst/>
          </a:prstGeom>
        </p:spPr>
        <p:txBody>
          <a:bodyPr lIns="0" tIns="0" rIns="0" bIns="0" rtlCol="0" anchor="t">
            <a:spAutoFit/>
          </a:bodyPr>
          <a:lstStyle/>
          <a:p>
            <a:pPr algn="ctr">
              <a:lnSpc>
                <a:spcPts val="1969"/>
              </a:lnSpc>
            </a:pPr>
            <a:r>
              <a:rPr lang="en-US" sz="2400" spc="180" dirty="0">
                <a:solidFill>
                  <a:srgbClr val="926A52"/>
                </a:solidFill>
                <a:latin typeface="Montserrat Extra-Bold Bold"/>
              </a:rPr>
              <a:t>MULTIPLE OFFERS</a:t>
            </a:r>
          </a:p>
        </p:txBody>
      </p:sp>
      <p:sp>
        <p:nvSpPr>
          <p:cNvPr id="14" name="TextBox 14"/>
          <p:cNvSpPr txBox="1"/>
          <p:nvPr/>
        </p:nvSpPr>
        <p:spPr>
          <a:xfrm>
            <a:off x="330200" y="1617163"/>
            <a:ext cx="4343399" cy="261610"/>
          </a:xfrm>
          <a:prstGeom prst="rect">
            <a:avLst/>
          </a:prstGeom>
        </p:spPr>
        <p:txBody>
          <a:bodyPr wrap="square" lIns="0" tIns="0" rIns="0" bIns="0" rtlCol="0" anchor="t">
            <a:spAutoFit/>
          </a:bodyPr>
          <a:lstStyle/>
          <a:p>
            <a:pPr algn="ctr">
              <a:lnSpc>
                <a:spcPts val="1571"/>
              </a:lnSpc>
            </a:pPr>
            <a:r>
              <a:rPr lang="en-US" sz="2800" dirty="0">
                <a:solidFill>
                  <a:srgbClr val="243746"/>
                </a:solidFill>
                <a:latin typeface="Holiday"/>
              </a:rPr>
              <a:t>Continuing Education Class</a:t>
            </a:r>
          </a:p>
        </p:txBody>
      </p:sp>
      <p:sp>
        <p:nvSpPr>
          <p:cNvPr id="16" name="TextBox 16"/>
          <p:cNvSpPr txBox="1"/>
          <p:nvPr/>
        </p:nvSpPr>
        <p:spPr>
          <a:xfrm>
            <a:off x="997788" y="2713816"/>
            <a:ext cx="3119743" cy="89768"/>
          </a:xfrm>
          <a:prstGeom prst="rect">
            <a:avLst/>
          </a:prstGeom>
        </p:spPr>
        <p:txBody>
          <a:bodyPr lIns="0" tIns="0" rIns="0" bIns="0" rtlCol="0" anchor="t">
            <a:spAutoFit/>
          </a:bodyPr>
          <a:lstStyle/>
          <a:p>
            <a:pPr algn="ctr">
              <a:lnSpc>
                <a:spcPts val="698"/>
              </a:lnSpc>
            </a:pPr>
            <a:r>
              <a:rPr lang="en-US" sz="600" spc="94" dirty="0">
                <a:solidFill>
                  <a:srgbClr val="FFFFFF"/>
                </a:solidFill>
                <a:latin typeface="Montserrat Semi-Bold"/>
              </a:rPr>
              <a:t>WWW.CAMPBELLANDBRANNON.COM/MULTIPLEOFFERS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1708416"/>
          </a:xfrm>
          <a:prstGeom prst="rect">
            <a:avLst/>
          </a:prstGeom>
        </p:spPr>
        <p:txBody>
          <a:bodyPr wrap="square" lIns="0" tIns="0" rIns="0" bIns="0" rtlCol="0" anchor="t">
            <a:spAutoFit/>
          </a:bodyPr>
          <a:lstStyle/>
          <a:p>
            <a:pPr marL="342900" marR="0" lvl="0" indent="-342900">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If you disclose the current highest offer to one party, you should disclose to all parties and allow them a chance to respond out of fairness.</a:t>
            </a:r>
            <a:r>
              <a:rPr lang="en-US" sz="1000" b="1" dirty="0">
                <a:solidFill>
                  <a:srgbClr val="243746"/>
                </a:solidFill>
                <a:effectLst/>
                <a:latin typeface="Montserrat" panose="00000500000000000000" pitchFamily="2" charset="0"/>
                <a:ea typeface="Calibri" panose="020F0502020204030204" pitchFamily="34" charset="0"/>
              </a:rPr>
              <a:t>  </a:t>
            </a:r>
            <a:endParaRPr lang="en-US" sz="1000" dirty="0">
              <a:solidFill>
                <a:srgbClr val="243746"/>
              </a:solidFill>
              <a:effectLst/>
              <a:latin typeface="Montserrat" panose="00000500000000000000" pitchFamily="2" charset="0"/>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Keep meticulous records.  Be prepared and proactive in dealing with the multiple offers that come in and have a system of logging the date and time each offer came in and be sure to have a paper trail where you confirm receipt of all offers as they come in and immediately forward all of them to your client for review.  </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587281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872290"/>
          </a:xfrm>
          <a:prstGeom prst="rect">
            <a:avLst/>
          </a:prstGeom>
        </p:spPr>
        <p:txBody>
          <a:bodyPr wrap="square" lIns="0" tIns="0" rIns="0" bIns="0" rtlCol="0" anchor="t">
            <a:spAutoFit/>
          </a:bodyPr>
          <a:lstStyle/>
          <a:p>
            <a:pPr marL="342900" marR="0" lvl="0" indent="-342900" algn="just">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Set expectations for other parties. Whether in the private remarks of the multi listing services or in correspondence directly to the buyer’s agents, set forth any circumstances that may cause a delayed response from your client (e.g. “seller to review all offers by end of day on Sunday”). </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group of people discussing work in conference room meeting">
            <a:extLst>
              <a:ext uri="{FF2B5EF4-FFF2-40B4-BE49-F238E27FC236}">
                <a16:creationId xmlns:a16="http://schemas.microsoft.com/office/drawing/2014/main" id="{3E7BA2CB-7467-4371-AF35-7D44C2DB74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445"/>
          <a:stretch/>
        </p:blipFill>
        <p:spPr>
          <a:xfrm>
            <a:off x="1620060" y="1657349"/>
            <a:ext cx="1687480" cy="962241"/>
          </a:xfrm>
          <a:prstGeom prst="rect">
            <a:avLst/>
          </a:prstGeom>
        </p:spPr>
      </p:pic>
    </p:spTree>
    <p:extLst>
      <p:ext uri="{BB962C8B-B14F-4D97-AF65-F5344CB8AC3E}">
        <p14:creationId xmlns:p14="http://schemas.microsoft.com/office/powerpoint/2010/main" val="77135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1226233"/>
          </a:xfrm>
          <a:prstGeom prst="rect">
            <a:avLst/>
          </a:prstGeom>
        </p:spPr>
        <p:txBody>
          <a:bodyPr wrap="square" lIns="0" tIns="0" rIns="0" bIns="0" rtlCol="0" anchor="t">
            <a:spAutoFit/>
          </a:bodyPr>
          <a:lstStyle/>
          <a:p>
            <a:pPr marL="342900" marR="0" lvl="0" indent="-342900" algn="just">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It is impossible to act as a dual agent in a multiple offer or backup offer situation and not have the appearance of favoritism.  Short of refusing to represent the buyers in these situations, ask another agent in the company to represent the buyer. Pro tip: add a special stipulation to your Buyer Brokerage Engagement Agreement (GAR F110) with any buyer you represent that wishes to make an offer on a listing you have.</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35239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787400" y="666750"/>
            <a:ext cx="3962400" cy="2062359"/>
          </a:xfrm>
          <a:prstGeom prst="rect">
            <a:avLst/>
          </a:prstGeom>
        </p:spPr>
        <p:txBody>
          <a:bodyPr wrap="square" lIns="0" tIns="0" rIns="0" bIns="0" rtlCol="0" anchor="t">
            <a:spAutoFit/>
          </a:bodyPr>
          <a:lstStyle/>
          <a:p>
            <a:pPr marL="171450" marR="0" lvl="0" indent="-171450" algn="just">
              <a:lnSpc>
                <a:spcPct val="115000"/>
              </a:lnSpc>
              <a:spcBef>
                <a:spcPts val="0"/>
              </a:spcBef>
              <a:spcAft>
                <a:spcPts val="1000"/>
              </a:spcAft>
              <a:buFont typeface="Courier New" panose="02070309020205020404" pitchFamily="49" charset="0"/>
              <a:buChar char="o"/>
            </a:pPr>
            <a:r>
              <a:rPr lang="en-US" sz="1000" dirty="0">
                <a:solidFill>
                  <a:srgbClr val="243746"/>
                </a:solidFill>
                <a:effectLst/>
                <a:latin typeface="Montserrat" panose="00000500000000000000" pitchFamily="2" charset="0"/>
                <a:ea typeface="Calibri" panose="020F0502020204030204" pitchFamily="34" charset="0"/>
              </a:rPr>
              <a:t>“In the event that Buyer wishes to make an offer on a property in which Broker is acting as listing broker, Buyer shall be represented exclusively by [INSERT OTHER AGENT NAME].” OR</a:t>
            </a:r>
          </a:p>
          <a:p>
            <a:pPr marL="171450" marR="0" lvl="0" indent="-171450" algn="just">
              <a:lnSpc>
                <a:spcPct val="115000"/>
              </a:lnSpc>
              <a:spcBef>
                <a:spcPts val="0"/>
              </a:spcBef>
              <a:spcAft>
                <a:spcPts val="1000"/>
              </a:spcAft>
              <a:buFont typeface="Courier New" panose="02070309020205020404" pitchFamily="49" charset="0"/>
              <a:buChar char="o"/>
            </a:pPr>
            <a:r>
              <a:rPr lang="en-US" sz="1000" dirty="0">
                <a:solidFill>
                  <a:srgbClr val="243746"/>
                </a:solidFill>
                <a:effectLst/>
                <a:latin typeface="Montserrat" panose="00000500000000000000" pitchFamily="2" charset="0"/>
                <a:ea typeface="Calibri" panose="020F0502020204030204" pitchFamily="34" charset="0"/>
              </a:rPr>
              <a:t>“In the event that Buyer wishes to make an offer on a property in which Broker is representing the owner thereof as listing broker, Buyer shall be deemed to be a customer of Broker, as that term is defined in the Georgia Brokerage Relationships in Real Estate Transactions Act, and Broker and Buyer will sign an ‘Agreement to Work with Buyer as a Customer’ (GAR F116).”</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58150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872290"/>
          </a:xfrm>
          <a:prstGeom prst="rect">
            <a:avLst/>
          </a:prstGeom>
        </p:spPr>
        <p:txBody>
          <a:bodyPr wrap="square" lIns="0" tIns="0" rIns="0" bIns="0" rtlCol="0" anchor="t">
            <a:spAutoFit/>
          </a:bodyPr>
          <a:lstStyle/>
          <a:p>
            <a:pPr marL="0" marR="0" algn="just">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Remember: Fair Housing and GREC complaints are mandatory investigative processes. No matter how implausible the complaint, HUD and the commission must investigate. Good recordkeeping and treating everyone in the same manner will go a long way toward keeping your license safe.</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Filling out forms on a table">
            <a:extLst>
              <a:ext uri="{FF2B5EF4-FFF2-40B4-BE49-F238E27FC236}">
                <a16:creationId xmlns:a16="http://schemas.microsoft.com/office/drawing/2014/main" id="{E97E2C05-9479-47FA-9BF2-9F48DC70E6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9199" y="1657350"/>
            <a:ext cx="1441602" cy="962241"/>
          </a:xfrm>
          <a:prstGeom prst="rect">
            <a:avLst/>
          </a:prstGeom>
        </p:spPr>
      </p:pic>
    </p:spTree>
    <p:extLst>
      <p:ext uri="{BB962C8B-B14F-4D97-AF65-F5344CB8AC3E}">
        <p14:creationId xmlns:p14="http://schemas.microsoft.com/office/powerpoint/2010/main" val="312251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622030"/>
          </a:xfrm>
          <a:prstGeom prst="rect">
            <a:avLst/>
          </a:prstGeom>
        </p:spPr>
        <p:txBody>
          <a:bodyPr wrap="square" lIns="0" tIns="0" rIns="0" bIns="0" rtlCol="0" anchor="t">
            <a:spAutoFit/>
          </a:bodyPr>
          <a:lstStyle/>
          <a:p>
            <a:pPr marL="0" marR="0" algn="just">
              <a:lnSpc>
                <a:spcPct val="115000"/>
              </a:lnSpc>
              <a:spcBef>
                <a:spcPts val="0"/>
              </a:spcBef>
            </a:pPr>
            <a:r>
              <a:rPr lang="en-US" sz="1200" b="1" dirty="0">
                <a:solidFill>
                  <a:srgbClr val="243746"/>
                </a:solidFill>
                <a:effectLst/>
                <a:latin typeface="Montserrat" panose="00000500000000000000" pitchFamily="2" charset="0"/>
                <a:ea typeface="Calibri" panose="020F0502020204030204" pitchFamily="34" charset="0"/>
              </a:rPr>
              <a:t>PRACTICAL AND ETHICAL CONSIDERATIONS</a:t>
            </a:r>
          </a:p>
          <a:p>
            <a:pPr marL="0" marR="0" algn="just">
              <a:lnSpc>
                <a:spcPct val="115000"/>
              </a:lnSpc>
              <a:spcBef>
                <a:spcPts val="0"/>
              </a:spcBef>
            </a:pPr>
            <a:r>
              <a:rPr lang="en-US" sz="1200" b="1" dirty="0">
                <a:solidFill>
                  <a:srgbClr val="243746"/>
                </a:solidFill>
                <a:effectLst/>
                <a:latin typeface="Montserrat" panose="00000500000000000000" pitchFamily="2" charset="0"/>
                <a:ea typeface="Calibri" panose="020F0502020204030204" pitchFamily="34" charset="0"/>
              </a:rPr>
              <a:t>FOR THE SELLING AGENT</a:t>
            </a:r>
          </a:p>
          <a:p>
            <a:pPr marL="0" marR="0" algn="just">
              <a:lnSpc>
                <a:spcPct val="115000"/>
              </a:lnSpc>
              <a:spcBef>
                <a:spcPts val="0"/>
              </a:spcBef>
            </a:pPr>
            <a:r>
              <a:rPr lang="en-US" sz="1200" b="1" dirty="0">
                <a:solidFill>
                  <a:srgbClr val="243746"/>
                </a:solidFill>
                <a:effectLst/>
                <a:latin typeface="Montserrat" panose="00000500000000000000" pitchFamily="2" charset="0"/>
                <a:ea typeface="Calibri" panose="020F0502020204030204" pitchFamily="34" charset="0"/>
              </a:rPr>
              <a:t>IN A MULTIPLE OFFER SITUATION</a:t>
            </a:r>
            <a:r>
              <a:rPr lang="en-US" sz="1000" dirty="0">
                <a:solidFill>
                  <a:srgbClr val="243746"/>
                </a:solidFill>
                <a:effectLst/>
                <a:latin typeface="Montserrat" panose="00000500000000000000" pitchFamily="2" charset="0"/>
                <a:ea typeface="Calibri" panose="020F0502020204030204" pitchFamily="34" charset="0"/>
              </a:rPr>
              <a:t>:</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5">
            <a:extLst>
              <a:ext uri="{FF2B5EF4-FFF2-40B4-BE49-F238E27FC236}">
                <a16:creationId xmlns:a16="http://schemas.microsoft.com/office/drawing/2014/main" id="{0D132BB7-E681-4257-B2BA-82545834398E}"/>
              </a:ext>
            </a:extLst>
          </p:cNvPr>
          <p:cNvPicPr>
            <a:picLocks noChangeAspect="1"/>
          </p:cNvPicPr>
          <p:nvPr/>
        </p:nvPicPr>
        <p:blipFill>
          <a:blip r:embed="rId3"/>
          <a:stretch>
            <a:fillRect/>
          </a:stretch>
        </p:blipFill>
        <p:spPr>
          <a:xfrm>
            <a:off x="1622479" y="1491169"/>
            <a:ext cx="1682642" cy="1127858"/>
          </a:xfrm>
          <a:prstGeom prst="rect">
            <a:avLst/>
          </a:prstGeom>
        </p:spPr>
      </p:pic>
    </p:spTree>
    <p:extLst>
      <p:ext uri="{BB962C8B-B14F-4D97-AF65-F5344CB8AC3E}">
        <p14:creationId xmlns:p14="http://schemas.microsoft.com/office/powerpoint/2010/main" val="221379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695319"/>
          </a:xfrm>
          <a:prstGeom prst="rect">
            <a:avLst/>
          </a:prstGeom>
        </p:spPr>
        <p:txBody>
          <a:bodyPr wrap="square" lIns="0" tIns="0" rIns="0" bIns="0" rtlCol="0" anchor="t">
            <a:spAutoFit/>
          </a:bodyPr>
          <a:lstStyle/>
          <a:p>
            <a:pPr marL="342900" marR="0" lvl="0" indent="-342900" algn="just">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Set expectations for this market. Most of us know what type of market we are navigating but your buyer may not. Discuss due diligence waivers, option money, lack of financing and appraisal contingencies, multiple offer situations, escalation clauses, etc..</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Women talking in office">
            <a:extLst>
              <a:ext uri="{FF2B5EF4-FFF2-40B4-BE49-F238E27FC236}">
                <a16:creationId xmlns:a16="http://schemas.microsoft.com/office/drawing/2014/main" id="{A491591B-703C-429A-89E8-DD7034BD3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685" y="1498842"/>
            <a:ext cx="1686229" cy="1124712"/>
          </a:xfrm>
          <a:prstGeom prst="rect">
            <a:avLst/>
          </a:prstGeom>
        </p:spPr>
      </p:pic>
    </p:spTree>
    <p:extLst>
      <p:ext uri="{BB962C8B-B14F-4D97-AF65-F5344CB8AC3E}">
        <p14:creationId xmlns:p14="http://schemas.microsoft.com/office/powerpoint/2010/main" val="180105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1580176"/>
          </a:xfrm>
          <a:prstGeom prst="rect">
            <a:avLst/>
          </a:prstGeom>
        </p:spPr>
        <p:txBody>
          <a:bodyPr wrap="square" lIns="0" tIns="0" rIns="0" bIns="0" rtlCol="0" anchor="t">
            <a:spAutoFit/>
          </a:bodyPr>
          <a:lstStyle/>
          <a:p>
            <a:pPr marL="342900" marR="0" lvl="0" indent="-342900" algn="just">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Remember that the buyer is our client. We have two potentially conflicting goals when working with buyers in a multiple offer situation: (1) protecting our client from potential pitfalls and (2) getting our client under contract. In this current climate, those two interest may be difficult to reconcile (consider a situation where a buyer needs to sell their current home to purchase but the contract is not contingent upon them doing so). As always, our interest in protecting our client should always come first. Let the buyer determine how much risk they are willing to take on.</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86739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1580176"/>
          </a:xfrm>
          <a:prstGeom prst="rect">
            <a:avLst/>
          </a:prstGeom>
        </p:spPr>
        <p:txBody>
          <a:bodyPr wrap="square" lIns="0" tIns="0" rIns="0" bIns="0" rtlCol="0" anchor="t">
            <a:spAutoFit/>
          </a:bodyPr>
          <a:lstStyle/>
          <a:p>
            <a:pPr marL="342900" marR="0" lvl="0" indent="-342900" algn="just">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It is our responsibility to discuss with our buyers what strategies are working in this market. But it is also important that we as agents discuss the drawbacks of a potential option (e.g. if a seller is requesting a short due diligence, we should tell our buyers about this being a “buyer beware” state). </a:t>
            </a:r>
          </a:p>
          <a:p>
            <a:pPr marL="342900" marR="0" lvl="0" indent="-342900" algn="just">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Disclose any relationships you might have with listing agents upfront. You do not want those to be discovered after the fact by a discouraged buyer.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775394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1531445"/>
          </a:xfrm>
          <a:prstGeom prst="rect">
            <a:avLst/>
          </a:prstGeom>
        </p:spPr>
        <p:txBody>
          <a:bodyPr wrap="square" lIns="0" tIns="0" rIns="0" bIns="0" rtlCol="0" anchor="t">
            <a:spAutoFit/>
          </a:bodyPr>
          <a:lstStyle/>
          <a:p>
            <a:pPr marL="342900" marR="0" lvl="0" indent="-342900" algn="just">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Also keep meticulous records when working with a buyer. Document your correspondence with them, especially those when you are confirming that a buyer wishes to take a particular route (“do you understand the risks in waiving due diligence?”).</a:t>
            </a:r>
          </a:p>
          <a:p>
            <a:pPr marL="342900" marR="0" lvl="0" indent="-342900" algn="just">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Confirm that your offers have been presented to the seller using GAR F289. This will help alleviate any concerns that your buyer may have that the only reason they did not win the bidding war is because their offer never made it the seller.</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45470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3" name="TextBox 3"/>
          <p:cNvSpPr txBox="1"/>
          <p:nvPr/>
        </p:nvSpPr>
        <p:spPr>
          <a:xfrm>
            <a:off x="181429" y="18167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AGENDA</a:t>
            </a:r>
          </a:p>
        </p:txBody>
      </p:sp>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254000" y="582072"/>
            <a:ext cx="4660354" cy="946798"/>
          </a:xfrm>
          <a:prstGeom prst="rect">
            <a:avLst/>
          </a:prstGeom>
        </p:spPr>
        <p:txBody>
          <a:bodyPr wrap="square" lIns="0" tIns="0" rIns="0" bIns="0" rtlCol="0" anchor="t">
            <a:spAutoFit/>
          </a:bodyPr>
          <a:lstStyle/>
          <a:p>
            <a:pPr>
              <a:lnSpc>
                <a:spcPts val="1461"/>
              </a:lnSpc>
            </a:pPr>
            <a:r>
              <a:rPr lang="en-US" sz="1200" b="1" dirty="0">
                <a:solidFill>
                  <a:srgbClr val="243746"/>
                </a:solidFill>
                <a:latin typeface="Montserrat" panose="00000500000000000000" pitchFamily="2" charset="0"/>
              </a:rPr>
              <a:t>Section 1 - </a:t>
            </a:r>
            <a:r>
              <a:rPr lang="en-US" sz="1200" b="1" i="1" dirty="0">
                <a:solidFill>
                  <a:srgbClr val="243746"/>
                </a:solidFill>
                <a:effectLst/>
                <a:latin typeface="Montserrat" panose="00000500000000000000" pitchFamily="2" charset="0"/>
                <a:ea typeface="Calibri" panose="020F0502020204030204" pitchFamily="34" charset="0"/>
                <a:cs typeface="Times New Roman" panose="02020603050405020304" pitchFamily="18" charset="0"/>
              </a:rPr>
              <a:t>Multiple Offers</a:t>
            </a:r>
            <a:endParaRPr lang="en-US" sz="1200" b="1" dirty="0">
              <a:solidFill>
                <a:srgbClr val="243746"/>
              </a:solidFill>
              <a:latin typeface="Montserrat" panose="00000500000000000000" pitchFamily="2" charset="0"/>
            </a:endParaRPr>
          </a:p>
          <a:p>
            <a:pPr>
              <a:lnSpc>
                <a:spcPts val="1461"/>
              </a:lnSpc>
            </a:pPr>
            <a:endParaRPr lang="en-US" sz="1200" b="1" dirty="0">
              <a:solidFill>
                <a:srgbClr val="243746"/>
              </a:solidFill>
              <a:latin typeface="Montserrat" panose="00000500000000000000" pitchFamily="2" charset="0"/>
            </a:endParaRPr>
          </a:p>
          <a:p>
            <a:pPr>
              <a:lnSpc>
                <a:spcPts val="1461"/>
              </a:lnSpc>
            </a:pPr>
            <a:r>
              <a:rPr lang="en-US" sz="1200" b="1" dirty="0">
                <a:solidFill>
                  <a:srgbClr val="243746"/>
                </a:solidFill>
                <a:latin typeface="Montserrat" panose="00000500000000000000" pitchFamily="2" charset="0"/>
              </a:rPr>
              <a:t>Section 2 - </a:t>
            </a:r>
            <a:r>
              <a:rPr lang="en-US" sz="1200" b="1" i="1" dirty="0">
                <a:solidFill>
                  <a:srgbClr val="243746"/>
                </a:solidFill>
                <a:effectLst/>
                <a:latin typeface="Montserrat" panose="00000500000000000000" pitchFamily="2" charset="0"/>
                <a:ea typeface="Calibri" panose="020F0502020204030204" pitchFamily="34" charset="0"/>
                <a:cs typeface="Times New Roman" panose="02020603050405020304" pitchFamily="18" charset="0"/>
              </a:rPr>
              <a:t>Back-up Offers</a:t>
            </a:r>
            <a:endParaRPr lang="en-US" sz="1200" b="1" i="1" dirty="0">
              <a:solidFill>
                <a:srgbClr val="243746"/>
              </a:solidFill>
              <a:latin typeface="Montserrat" panose="00000500000000000000" pitchFamily="2" charset="0"/>
            </a:endParaRPr>
          </a:p>
          <a:p>
            <a:pPr>
              <a:lnSpc>
                <a:spcPts val="1461"/>
              </a:lnSpc>
            </a:pPr>
            <a:endParaRPr lang="en-US" sz="1200" b="1" dirty="0">
              <a:solidFill>
                <a:srgbClr val="243746"/>
              </a:solidFill>
              <a:latin typeface="Montserrat" panose="00000500000000000000" pitchFamily="2" charset="0"/>
            </a:endParaRPr>
          </a:p>
          <a:p>
            <a:pPr>
              <a:lnSpc>
                <a:spcPts val="1461"/>
              </a:lnSpc>
            </a:pPr>
            <a:r>
              <a:rPr lang="en-US" sz="1200" b="1" dirty="0">
                <a:solidFill>
                  <a:srgbClr val="243746"/>
                </a:solidFill>
                <a:latin typeface="Montserrat" panose="00000500000000000000" pitchFamily="2" charset="0"/>
              </a:rPr>
              <a:t>Section 3 - </a:t>
            </a:r>
            <a:r>
              <a:rPr lang="en-US" sz="1200" b="1" i="1" dirty="0">
                <a:solidFill>
                  <a:srgbClr val="243746"/>
                </a:solidFill>
                <a:latin typeface="Montserrat" panose="00000500000000000000" pitchFamily="2" charset="0"/>
              </a:rPr>
              <a:t>Closing Stoppers</a:t>
            </a:r>
            <a:endParaRPr lang="en-US" sz="1200" b="1" dirty="0">
              <a:solidFill>
                <a:srgbClr val="243746"/>
              </a:solidFill>
              <a:latin typeface="Montserrat" panose="00000500000000000000"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197298"/>
          </a:xfrm>
          <a:prstGeom prst="rect">
            <a:avLst/>
          </a:prstGeom>
        </p:spPr>
        <p:txBody>
          <a:bodyPr wrap="square" lIns="0" tIns="0" rIns="0" bIns="0" rtlCol="0" anchor="t">
            <a:spAutoFit/>
          </a:bodyPr>
          <a:lstStyle/>
          <a:p>
            <a:pPr marL="0" marR="0" algn="just">
              <a:lnSpc>
                <a:spcPct val="115000"/>
              </a:lnSpc>
              <a:spcBef>
                <a:spcPts val="0"/>
              </a:spcBef>
            </a:pPr>
            <a:r>
              <a:rPr lang="en-US" sz="1200" b="1" dirty="0">
                <a:effectLst/>
                <a:latin typeface="Montserrat" panose="00000500000000000000" pitchFamily="2" charset="0"/>
                <a:ea typeface="Calibri" panose="020F0502020204030204" pitchFamily="34" charset="0"/>
              </a:rPr>
              <a:t>OPTIONS FOR HANDLING MULTIPLE OFFERS:</a:t>
            </a:r>
            <a:endParaRPr lang="en-US" sz="1000" dirty="0">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8" name="TextBox 7">
            <a:extLst>
              <a:ext uri="{FF2B5EF4-FFF2-40B4-BE49-F238E27FC236}">
                <a16:creationId xmlns:a16="http://schemas.microsoft.com/office/drawing/2014/main" id="{FD369D41-1948-4C27-A285-8AB4B4717001}"/>
              </a:ext>
            </a:extLst>
          </p:cNvPr>
          <p:cNvSpPr txBox="1"/>
          <p:nvPr/>
        </p:nvSpPr>
        <p:spPr>
          <a:xfrm>
            <a:off x="254000" y="988087"/>
            <a:ext cx="4495800" cy="1323439"/>
          </a:xfrm>
          <a:prstGeom prst="rect">
            <a:avLst/>
          </a:prstGeom>
          <a:noFill/>
        </p:spPr>
        <p:txBody>
          <a:bodyPr wrap="square">
            <a:spAutoFit/>
          </a:bodyPr>
          <a:lstStyle/>
          <a:p>
            <a:pPr marL="228600" indent="-228600">
              <a:buFont typeface="+mj-lt"/>
              <a:buAutoNum type="arabicPeriod"/>
            </a:pPr>
            <a:r>
              <a:rPr lang="en-US" sz="1000" dirty="0">
                <a:solidFill>
                  <a:srgbClr val="243746"/>
                </a:solidFill>
                <a:latin typeface="Montserrat" panose="00000500000000000000" pitchFamily="2" charset="0"/>
              </a:rPr>
              <a:t>Accept one offer in writing and either reject all others or accept one backup offer (using GAR F604) and reject all others;</a:t>
            </a:r>
          </a:p>
          <a:p>
            <a:pPr marL="228600" indent="-228600">
              <a:buFont typeface="+mj-lt"/>
              <a:buAutoNum type="arabicPeriod"/>
            </a:pPr>
            <a:endParaRPr lang="en-US" sz="1000" dirty="0">
              <a:solidFill>
                <a:srgbClr val="243746"/>
              </a:solidFill>
              <a:latin typeface="Montserrat" panose="00000500000000000000" pitchFamily="2" charset="0"/>
            </a:endParaRPr>
          </a:p>
          <a:p>
            <a:pPr marL="228600" indent="-228600">
              <a:buFont typeface="+mj-lt"/>
              <a:buAutoNum type="arabicPeriod"/>
            </a:pPr>
            <a:r>
              <a:rPr lang="en-US" sz="1000" dirty="0">
                <a:solidFill>
                  <a:srgbClr val="243746"/>
                </a:solidFill>
                <a:latin typeface="Montserrat" panose="00000500000000000000" pitchFamily="2" charset="0"/>
              </a:rPr>
              <a:t>Reject all offers and encourage higher offers;  </a:t>
            </a:r>
          </a:p>
          <a:p>
            <a:pPr marL="228600" indent="-228600">
              <a:buFont typeface="+mj-lt"/>
              <a:buAutoNum type="arabicPeriod"/>
            </a:pPr>
            <a:endParaRPr lang="en-US" sz="1000" dirty="0">
              <a:solidFill>
                <a:srgbClr val="243746"/>
              </a:solidFill>
              <a:latin typeface="Montserrat" panose="00000500000000000000" pitchFamily="2" charset="0"/>
            </a:endParaRPr>
          </a:p>
          <a:p>
            <a:pPr marL="228600" indent="-228600">
              <a:buFont typeface="+mj-lt"/>
              <a:buAutoNum type="arabicPeriod"/>
            </a:pPr>
            <a:r>
              <a:rPr lang="en-US" sz="1000" dirty="0">
                <a:solidFill>
                  <a:srgbClr val="243746"/>
                </a:solidFill>
                <a:latin typeface="Montserrat" panose="00000500000000000000" pitchFamily="2" charset="0"/>
              </a:rPr>
              <a:t>Counter one offer and either reject other offers or not respond to other offers while you await the result of the negotiations initiated with the counteroffer;</a:t>
            </a:r>
          </a:p>
        </p:txBody>
      </p:sp>
    </p:spTree>
    <p:extLst>
      <p:ext uri="{BB962C8B-B14F-4D97-AF65-F5344CB8AC3E}">
        <p14:creationId xmlns:p14="http://schemas.microsoft.com/office/powerpoint/2010/main" val="1765864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8" name="TextBox 7">
            <a:extLst>
              <a:ext uri="{FF2B5EF4-FFF2-40B4-BE49-F238E27FC236}">
                <a16:creationId xmlns:a16="http://schemas.microsoft.com/office/drawing/2014/main" id="{FD369D41-1948-4C27-A285-8AB4B4717001}"/>
              </a:ext>
            </a:extLst>
          </p:cNvPr>
          <p:cNvSpPr txBox="1"/>
          <p:nvPr/>
        </p:nvSpPr>
        <p:spPr>
          <a:xfrm>
            <a:off x="254000" y="590550"/>
            <a:ext cx="4495800" cy="1323439"/>
          </a:xfrm>
          <a:prstGeom prst="rect">
            <a:avLst/>
          </a:prstGeom>
          <a:noFill/>
        </p:spPr>
        <p:txBody>
          <a:bodyPr wrap="square">
            <a:spAutoFit/>
          </a:bodyPr>
          <a:lstStyle/>
          <a:p>
            <a:pPr marL="228600" indent="-228600">
              <a:buFont typeface="+mj-lt"/>
              <a:buAutoNum type="arabicPeriod" startAt="4"/>
            </a:pPr>
            <a:r>
              <a:rPr lang="en-US" sz="1000" dirty="0">
                <a:solidFill>
                  <a:srgbClr val="243746"/>
                </a:solidFill>
                <a:latin typeface="Montserrat" panose="00000500000000000000" pitchFamily="2" charset="0"/>
              </a:rPr>
              <a:t>Delay the decision waiting for another offer and informing all parties.  </a:t>
            </a:r>
          </a:p>
          <a:p>
            <a:pPr marL="228600" indent="-228600">
              <a:buFont typeface="+mj-lt"/>
              <a:buAutoNum type="arabicPeriod" startAt="4"/>
            </a:pPr>
            <a:endParaRPr lang="en-US" sz="1000" dirty="0">
              <a:solidFill>
                <a:srgbClr val="243746"/>
              </a:solidFill>
              <a:latin typeface="Montserrat" panose="00000500000000000000" pitchFamily="2" charset="0"/>
            </a:endParaRPr>
          </a:p>
          <a:p>
            <a:pPr marL="228600" indent="-228600">
              <a:buFont typeface="+mj-lt"/>
              <a:buAutoNum type="arabicPeriod" startAt="4"/>
            </a:pPr>
            <a:r>
              <a:rPr lang="en-US" sz="1000" dirty="0">
                <a:solidFill>
                  <a:srgbClr val="243746"/>
                </a:solidFill>
                <a:latin typeface="Montserrat" panose="00000500000000000000" pitchFamily="2" charset="0"/>
              </a:rPr>
              <a:t>Alert all buyers that they are in a competing offer situation and request they submit highest and best offers. As always, we should make sure that we inform all parties, not just the ones that are the “frontrunners”. Treat everyone fairly and you will not go wrong.</a:t>
            </a:r>
          </a:p>
        </p:txBody>
      </p:sp>
      <p:pic>
        <p:nvPicPr>
          <p:cNvPr id="10" name="Picture 9" descr="Multi-colored dialogue boxes">
            <a:extLst>
              <a:ext uri="{FF2B5EF4-FFF2-40B4-BE49-F238E27FC236}">
                <a16:creationId xmlns:a16="http://schemas.microsoft.com/office/drawing/2014/main" id="{66BBFBFA-ABAF-4E39-9967-414C37ECAD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8610" b="15332"/>
          <a:stretch/>
        </p:blipFill>
        <p:spPr>
          <a:xfrm>
            <a:off x="1398632" y="1822144"/>
            <a:ext cx="2130336" cy="761520"/>
          </a:xfrm>
          <a:prstGeom prst="rect">
            <a:avLst/>
          </a:prstGeom>
        </p:spPr>
      </p:pic>
    </p:spTree>
    <p:extLst>
      <p:ext uri="{BB962C8B-B14F-4D97-AF65-F5344CB8AC3E}">
        <p14:creationId xmlns:p14="http://schemas.microsoft.com/office/powerpoint/2010/main" val="3524772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8" name="TextBox 7">
            <a:extLst>
              <a:ext uri="{FF2B5EF4-FFF2-40B4-BE49-F238E27FC236}">
                <a16:creationId xmlns:a16="http://schemas.microsoft.com/office/drawing/2014/main" id="{FD369D41-1948-4C27-A285-8AB4B4717001}"/>
              </a:ext>
            </a:extLst>
          </p:cNvPr>
          <p:cNvSpPr txBox="1"/>
          <p:nvPr/>
        </p:nvSpPr>
        <p:spPr>
          <a:xfrm>
            <a:off x="254000" y="590550"/>
            <a:ext cx="4495800" cy="1169551"/>
          </a:xfrm>
          <a:prstGeom prst="rect">
            <a:avLst/>
          </a:prstGeom>
          <a:noFill/>
        </p:spPr>
        <p:txBody>
          <a:bodyPr wrap="square">
            <a:spAutoFit/>
          </a:bodyPr>
          <a:lstStyle/>
          <a:p>
            <a:pPr marL="228600" indent="-228600">
              <a:buAutoNum type="arabicPeriod"/>
            </a:pPr>
            <a:r>
              <a:rPr lang="en-US" sz="1000" b="1" dirty="0">
                <a:solidFill>
                  <a:srgbClr val="243746"/>
                </a:solidFill>
                <a:latin typeface="Montserrat" panose="00000500000000000000" pitchFamily="2" charset="0"/>
              </a:rPr>
              <a:t>Accept one offer in writing and either reject all others or accept one backup offer and reject all others;</a:t>
            </a:r>
          </a:p>
          <a:p>
            <a:pPr marL="228600" indent="-228600">
              <a:buAutoNum type="arabicPeriod"/>
            </a:pPr>
            <a:endParaRPr lang="en-US" sz="1000" b="1" dirty="0">
              <a:solidFill>
                <a:srgbClr val="243746"/>
              </a:solidFill>
              <a:latin typeface="Montserrat" panose="00000500000000000000" pitchFamily="2" charset="0"/>
            </a:endParaRPr>
          </a:p>
          <a:p>
            <a:r>
              <a:rPr lang="en-US" sz="1000" dirty="0">
                <a:solidFill>
                  <a:srgbClr val="243746"/>
                </a:solidFill>
                <a:latin typeface="Montserrat" panose="00000500000000000000" pitchFamily="2" charset="0"/>
              </a:rPr>
              <a:t>If the seller is happy with one of the offers, they are not obligated to counter it and ask for highest and best.  The seller may not want to risk having the potential buyer not make another offer or withdraw their offer if they are notified there are multiple offers.</a:t>
            </a:r>
          </a:p>
        </p:txBody>
      </p:sp>
    </p:spTree>
    <p:extLst>
      <p:ext uri="{BB962C8B-B14F-4D97-AF65-F5344CB8AC3E}">
        <p14:creationId xmlns:p14="http://schemas.microsoft.com/office/powerpoint/2010/main" val="3502609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8" name="TextBox 7">
            <a:extLst>
              <a:ext uri="{FF2B5EF4-FFF2-40B4-BE49-F238E27FC236}">
                <a16:creationId xmlns:a16="http://schemas.microsoft.com/office/drawing/2014/main" id="{FD369D41-1948-4C27-A285-8AB4B4717001}"/>
              </a:ext>
            </a:extLst>
          </p:cNvPr>
          <p:cNvSpPr txBox="1"/>
          <p:nvPr/>
        </p:nvSpPr>
        <p:spPr>
          <a:xfrm>
            <a:off x="254000" y="590550"/>
            <a:ext cx="4495800" cy="1323439"/>
          </a:xfrm>
          <a:prstGeom prst="rect">
            <a:avLst/>
          </a:prstGeom>
          <a:noFill/>
        </p:spPr>
        <p:txBody>
          <a:bodyPr wrap="square">
            <a:spAutoFit/>
          </a:bodyPr>
          <a:lstStyle/>
          <a:p>
            <a:r>
              <a:rPr lang="en-US" sz="1000" dirty="0">
                <a:solidFill>
                  <a:srgbClr val="243746"/>
                </a:solidFill>
                <a:latin typeface="Montserrat" panose="00000500000000000000" pitchFamily="2" charset="0"/>
              </a:rPr>
              <a:t>It may be wise and save you time and heartache to consider proactively lining up the backup offer from the start. ** We are not obligated to respond to all offers in writing; however, with deals falling apart these days so often it is wise to send a courtesy email to the offers that were not accepted as we may likely end up working with them if the deal with the first buyer falls apart. Be sure that you send the courtesy email to all parties whose offer was not accepted.</a:t>
            </a:r>
          </a:p>
        </p:txBody>
      </p:sp>
      <p:pic>
        <p:nvPicPr>
          <p:cNvPr id="9" name="Picture 8" descr="Hands of person wearing gray sweater typing on laptop with a tablet, digital pen, and cup of coffee">
            <a:extLst>
              <a:ext uri="{FF2B5EF4-FFF2-40B4-BE49-F238E27FC236}">
                <a16:creationId xmlns:a16="http://schemas.microsoft.com/office/drawing/2014/main" id="{95C417CD-FA85-4B98-B830-47E60FDA52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995"/>
          <a:stretch/>
        </p:blipFill>
        <p:spPr>
          <a:xfrm>
            <a:off x="1659623" y="1809750"/>
            <a:ext cx="1684554" cy="809840"/>
          </a:xfrm>
          <a:prstGeom prst="rect">
            <a:avLst/>
          </a:prstGeom>
        </p:spPr>
      </p:pic>
    </p:spTree>
    <p:extLst>
      <p:ext uri="{BB962C8B-B14F-4D97-AF65-F5344CB8AC3E}">
        <p14:creationId xmlns:p14="http://schemas.microsoft.com/office/powerpoint/2010/main" val="3558544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8" name="TextBox 7">
            <a:extLst>
              <a:ext uri="{FF2B5EF4-FFF2-40B4-BE49-F238E27FC236}">
                <a16:creationId xmlns:a16="http://schemas.microsoft.com/office/drawing/2014/main" id="{FD369D41-1948-4C27-A285-8AB4B4717001}"/>
              </a:ext>
            </a:extLst>
          </p:cNvPr>
          <p:cNvSpPr txBox="1"/>
          <p:nvPr/>
        </p:nvSpPr>
        <p:spPr>
          <a:xfrm>
            <a:off x="254000" y="590550"/>
            <a:ext cx="4495800" cy="1323439"/>
          </a:xfrm>
          <a:prstGeom prst="rect">
            <a:avLst/>
          </a:prstGeom>
          <a:noFill/>
        </p:spPr>
        <p:txBody>
          <a:bodyPr wrap="square">
            <a:spAutoFit/>
          </a:bodyPr>
          <a:lstStyle/>
          <a:p>
            <a:r>
              <a:rPr lang="en-US" sz="1000" dirty="0">
                <a:solidFill>
                  <a:srgbClr val="243746"/>
                </a:solidFill>
                <a:latin typeface="Montserrat" panose="00000500000000000000" pitchFamily="2" charset="0"/>
              </a:rPr>
              <a:t>** There are pros and cons to backup agreements. They are good because they have a ready-made agreement waiting should the first buyer terminate. On the contrary, however, a seller should note that they are bound by the backup agreement upon execution. If the first contract terminates, the seller is immediately obligated to sell to the backup (now primary) buyer. Circumstances can change during the primary contract that may influence whether the seller still wants to go forward with the second deal.</a:t>
            </a:r>
          </a:p>
        </p:txBody>
      </p:sp>
    </p:spTree>
    <p:extLst>
      <p:ext uri="{BB962C8B-B14F-4D97-AF65-F5344CB8AC3E}">
        <p14:creationId xmlns:p14="http://schemas.microsoft.com/office/powerpoint/2010/main" val="344846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8" name="TextBox 7">
            <a:extLst>
              <a:ext uri="{FF2B5EF4-FFF2-40B4-BE49-F238E27FC236}">
                <a16:creationId xmlns:a16="http://schemas.microsoft.com/office/drawing/2014/main" id="{FD369D41-1948-4C27-A285-8AB4B4717001}"/>
              </a:ext>
            </a:extLst>
          </p:cNvPr>
          <p:cNvSpPr txBox="1"/>
          <p:nvPr/>
        </p:nvSpPr>
        <p:spPr>
          <a:xfrm>
            <a:off x="254000" y="590550"/>
            <a:ext cx="4495800" cy="1015663"/>
          </a:xfrm>
          <a:prstGeom prst="rect">
            <a:avLst/>
          </a:prstGeom>
          <a:noFill/>
        </p:spPr>
        <p:txBody>
          <a:bodyPr wrap="square">
            <a:spAutoFit/>
          </a:bodyPr>
          <a:lstStyle/>
          <a:p>
            <a:pPr marL="228600" indent="-228600">
              <a:buFont typeface="+mj-lt"/>
              <a:buAutoNum type="arabicPeriod" startAt="2"/>
            </a:pPr>
            <a:r>
              <a:rPr lang="en-US" sz="1000" b="1" dirty="0">
                <a:solidFill>
                  <a:srgbClr val="243746"/>
                </a:solidFill>
                <a:latin typeface="Montserrat" panose="00000500000000000000" pitchFamily="2" charset="0"/>
              </a:rPr>
              <a:t>Reject all offers and encourage higher offers: </a:t>
            </a:r>
            <a:r>
              <a:rPr lang="en-US" sz="1000" dirty="0">
                <a:solidFill>
                  <a:srgbClr val="243746"/>
                </a:solidFill>
                <a:latin typeface="Montserrat" panose="00000500000000000000" pitchFamily="2" charset="0"/>
              </a:rPr>
              <a:t>If none of the offers are acceptable the seller can reject all the offers and encourage higher offers.  When doing so, they can use the multiple offers notification form, but they are not obligated to. To properly reject a counteroffer, use GAR F288, “Notice to Reject Offer/Counteroffer” and have the seller sign it.</a:t>
            </a:r>
          </a:p>
        </p:txBody>
      </p:sp>
    </p:spTree>
    <p:extLst>
      <p:ext uri="{BB962C8B-B14F-4D97-AF65-F5344CB8AC3E}">
        <p14:creationId xmlns:p14="http://schemas.microsoft.com/office/powerpoint/2010/main" val="972518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8" name="TextBox 7">
            <a:extLst>
              <a:ext uri="{FF2B5EF4-FFF2-40B4-BE49-F238E27FC236}">
                <a16:creationId xmlns:a16="http://schemas.microsoft.com/office/drawing/2014/main" id="{FD369D41-1948-4C27-A285-8AB4B4717001}"/>
              </a:ext>
            </a:extLst>
          </p:cNvPr>
          <p:cNvSpPr txBox="1"/>
          <p:nvPr/>
        </p:nvSpPr>
        <p:spPr>
          <a:xfrm>
            <a:off x="254000" y="590550"/>
            <a:ext cx="4495800" cy="1477328"/>
          </a:xfrm>
          <a:prstGeom prst="rect">
            <a:avLst/>
          </a:prstGeom>
          <a:noFill/>
        </p:spPr>
        <p:txBody>
          <a:bodyPr wrap="square">
            <a:spAutoFit/>
          </a:bodyPr>
          <a:lstStyle/>
          <a:p>
            <a:pPr marL="228600" indent="-228600">
              <a:buFont typeface="+mj-lt"/>
              <a:buAutoNum type="arabicPeriod" startAt="3"/>
            </a:pPr>
            <a:r>
              <a:rPr lang="en-US" sz="1000" b="1" dirty="0">
                <a:solidFill>
                  <a:srgbClr val="243746"/>
                </a:solidFill>
                <a:latin typeface="Montserrat" panose="00000500000000000000" pitchFamily="2" charset="0"/>
              </a:rPr>
              <a:t>Counter one offer and either reject other offers or not respond to other offers: </a:t>
            </a:r>
            <a:r>
              <a:rPr lang="en-US" sz="1000" dirty="0">
                <a:solidFill>
                  <a:srgbClr val="243746"/>
                </a:solidFill>
                <a:latin typeface="Montserrat" panose="00000500000000000000" pitchFamily="2" charset="0"/>
              </a:rPr>
              <a:t>If the seller is happy with one offer and there are only minor terms to work out the seller may wish to just counter one and reject the others or not respond to the others.  Keep in mind that when rejecting the other offers the buyers may move on to other properties.  It may be best to simply counter one and not respond at all to the other offers for a short time while trying to work out the deal with the first buyer.</a:t>
            </a:r>
          </a:p>
        </p:txBody>
      </p:sp>
    </p:spTree>
    <p:extLst>
      <p:ext uri="{BB962C8B-B14F-4D97-AF65-F5344CB8AC3E}">
        <p14:creationId xmlns:p14="http://schemas.microsoft.com/office/powerpoint/2010/main" val="2060934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8" name="TextBox 7">
            <a:extLst>
              <a:ext uri="{FF2B5EF4-FFF2-40B4-BE49-F238E27FC236}">
                <a16:creationId xmlns:a16="http://schemas.microsoft.com/office/drawing/2014/main" id="{FD369D41-1948-4C27-A285-8AB4B4717001}"/>
              </a:ext>
            </a:extLst>
          </p:cNvPr>
          <p:cNvSpPr txBox="1"/>
          <p:nvPr/>
        </p:nvSpPr>
        <p:spPr>
          <a:xfrm>
            <a:off x="254000" y="590550"/>
            <a:ext cx="4495800" cy="1015663"/>
          </a:xfrm>
          <a:prstGeom prst="rect">
            <a:avLst/>
          </a:prstGeom>
          <a:noFill/>
        </p:spPr>
        <p:txBody>
          <a:bodyPr wrap="square">
            <a:spAutoFit/>
          </a:bodyPr>
          <a:lstStyle/>
          <a:p>
            <a:pPr marL="228600" indent="-228600">
              <a:buFont typeface="+mj-lt"/>
              <a:buAutoNum type="arabicPeriod" startAt="4"/>
            </a:pPr>
            <a:r>
              <a:rPr lang="en-US" sz="1000" b="1" dirty="0">
                <a:solidFill>
                  <a:srgbClr val="243746"/>
                </a:solidFill>
                <a:latin typeface="Montserrat" panose="00000500000000000000" pitchFamily="2" charset="0"/>
              </a:rPr>
              <a:t>Delay the decision waiting for another offer and informing all parties: </a:t>
            </a:r>
            <a:r>
              <a:rPr lang="en-US" sz="1000" dirty="0">
                <a:solidFill>
                  <a:srgbClr val="243746"/>
                </a:solidFill>
                <a:latin typeface="Montserrat" panose="00000500000000000000" pitchFamily="2" charset="0"/>
              </a:rPr>
              <a:t>If you believe better offers are coming in, it may be in the seller’s best interest to not respond to offers and allow time for the other offers to come in.  Keep in mind this risks the time for acceptance of those offers expiring so be sure to let the seller know when they must respond or risk the offer expiring.</a:t>
            </a:r>
          </a:p>
        </p:txBody>
      </p:sp>
      <p:sp>
        <p:nvSpPr>
          <p:cNvPr id="7" name="TextBox 6">
            <a:extLst>
              <a:ext uri="{FF2B5EF4-FFF2-40B4-BE49-F238E27FC236}">
                <a16:creationId xmlns:a16="http://schemas.microsoft.com/office/drawing/2014/main" id="{AC2F03F9-E78D-454A-A5F1-8770AD79C892}"/>
              </a:ext>
            </a:extLst>
          </p:cNvPr>
          <p:cNvSpPr txBox="1"/>
          <p:nvPr/>
        </p:nvSpPr>
        <p:spPr>
          <a:xfrm>
            <a:off x="254000" y="1657350"/>
            <a:ext cx="4495800" cy="707886"/>
          </a:xfrm>
          <a:prstGeom prst="rect">
            <a:avLst/>
          </a:prstGeom>
          <a:noFill/>
        </p:spPr>
        <p:txBody>
          <a:bodyPr wrap="square">
            <a:spAutoFit/>
          </a:bodyPr>
          <a:lstStyle/>
          <a:p>
            <a:pPr marL="228600" indent="-228600">
              <a:buFont typeface="+mj-lt"/>
              <a:buAutoNum type="arabicPeriod" startAt="5"/>
            </a:pPr>
            <a:r>
              <a:rPr lang="en-US" sz="1000" b="1" dirty="0">
                <a:solidFill>
                  <a:srgbClr val="243746"/>
                </a:solidFill>
                <a:latin typeface="Montserrat" panose="00000500000000000000" pitchFamily="2" charset="0"/>
              </a:rPr>
              <a:t>Alert all buyers that they are in a competing offer situation and request they submit highest and best offers: </a:t>
            </a:r>
            <a:r>
              <a:rPr lang="en-US" sz="1000" dirty="0">
                <a:solidFill>
                  <a:srgbClr val="243746"/>
                </a:solidFill>
                <a:latin typeface="Montserrat" panose="00000500000000000000" pitchFamily="2" charset="0"/>
              </a:rPr>
              <a:t>Use the attached multiple offers notification form to solicit the highest and best offers by a certain date. </a:t>
            </a:r>
          </a:p>
        </p:txBody>
      </p:sp>
    </p:spTree>
    <p:extLst>
      <p:ext uri="{BB962C8B-B14F-4D97-AF65-F5344CB8AC3E}">
        <p14:creationId xmlns:p14="http://schemas.microsoft.com/office/powerpoint/2010/main" val="665828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409664"/>
          </a:xfrm>
          <a:prstGeom prst="rect">
            <a:avLst/>
          </a:prstGeom>
        </p:spPr>
        <p:txBody>
          <a:bodyPr wrap="square" lIns="0" tIns="0" rIns="0" bIns="0" rtlCol="0" anchor="t">
            <a:spAutoFit/>
          </a:bodyPr>
          <a:lstStyle/>
          <a:p>
            <a:pPr marL="0" marR="0">
              <a:lnSpc>
                <a:spcPct val="115000"/>
              </a:lnSpc>
              <a:spcBef>
                <a:spcPts val="0"/>
              </a:spcBef>
            </a:pPr>
            <a:r>
              <a:rPr lang="en-US" sz="1200" b="1" dirty="0">
                <a:solidFill>
                  <a:srgbClr val="243746"/>
                </a:solidFill>
                <a:effectLst/>
                <a:latin typeface="Montserrat" panose="00000500000000000000" pitchFamily="2" charset="0"/>
                <a:ea typeface="Calibri" panose="020F0502020204030204" pitchFamily="34" charset="0"/>
              </a:rPr>
              <a:t>ESCALATION CLAUSES FOR MULTIPLE OFFER SITUATIONS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9" name="Picture 8" descr="Pen placed on top of a signature line">
            <a:extLst>
              <a:ext uri="{FF2B5EF4-FFF2-40B4-BE49-F238E27FC236}">
                <a16:creationId xmlns:a16="http://schemas.microsoft.com/office/drawing/2014/main" id="{C4430EF4-78F1-4AB2-8F0D-04A684184D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497" y="1449080"/>
            <a:ext cx="1344413" cy="896111"/>
          </a:xfrm>
          <a:prstGeom prst="rect">
            <a:avLst/>
          </a:prstGeom>
        </p:spPr>
      </p:pic>
      <p:pic>
        <p:nvPicPr>
          <p:cNvPr id="7" name="Picture 6" descr="Woman signing contract">
            <a:extLst>
              <a:ext uri="{FF2B5EF4-FFF2-40B4-BE49-F238E27FC236}">
                <a16:creationId xmlns:a16="http://schemas.microsoft.com/office/drawing/2014/main" id="{FA849E97-7A3F-4EDB-846D-F832FEC7B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0479" y="1449079"/>
            <a:ext cx="1344495" cy="896111"/>
          </a:xfrm>
          <a:prstGeom prst="rect">
            <a:avLst/>
          </a:prstGeom>
        </p:spPr>
      </p:pic>
      <p:pic>
        <p:nvPicPr>
          <p:cNvPr id="10" name="Picture 9" descr="Filling out forms on a table">
            <a:extLst>
              <a:ext uri="{FF2B5EF4-FFF2-40B4-BE49-F238E27FC236}">
                <a16:creationId xmlns:a16="http://schemas.microsoft.com/office/drawing/2014/main" id="{E43ECFC2-8398-4228-8691-0796E9DFCB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00" y="1449080"/>
            <a:ext cx="1342528" cy="896111"/>
          </a:xfrm>
          <a:prstGeom prst="rect">
            <a:avLst/>
          </a:prstGeom>
        </p:spPr>
      </p:pic>
    </p:spTree>
    <p:extLst>
      <p:ext uri="{BB962C8B-B14F-4D97-AF65-F5344CB8AC3E}">
        <p14:creationId xmlns:p14="http://schemas.microsoft.com/office/powerpoint/2010/main" val="2813916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872290"/>
          </a:xfrm>
          <a:prstGeom prst="rect">
            <a:avLst/>
          </a:prstGeom>
        </p:spPr>
        <p:txBody>
          <a:bodyPr wrap="square" lIns="0" tIns="0" rIns="0" bIns="0" rtlCol="0" anchor="t">
            <a:spAutoFit/>
          </a:bodyPr>
          <a:lstStyle/>
          <a:p>
            <a:pPr marL="342900" marR="0" lvl="0" indent="-342900">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We are often asked to provide escalation clauses by many agents.  An escalation clause essentially states that a buyer is willing to increase their offer by a certain amount more than any other offer in order to secure the position of winning offer in the bidding war; Issues we see with escalation clauses include:</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Money under the table">
            <a:extLst>
              <a:ext uri="{FF2B5EF4-FFF2-40B4-BE49-F238E27FC236}">
                <a16:creationId xmlns:a16="http://schemas.microsoft.com/office/drawing/2014/main" id="{D05171DC-8852-463A-86DA-FE3A99A05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43"/>
          <a:stretch/>
        </p:blipFill>
        <p:spPr>
          <a:xfrm>
            <a:off x="1621523" y="1747300"/>
            <a:ext cx="1684554" cy="872291"/>
          </a:xfrm>
          <a:prstGeom prst="rect">
            <a:avLst/>
          </a:prstGeom>
        </p:spPr>
      </p:pic>
    </p:spTree>
    <p:extLst>
      <p:ext uri="{BB962C8B-B14F-4D97-AF65-F5344CB8AC3E}">
        <p14:creationId xmlns:p14="http://schemas.microsoft.com/office/powerpoint/2010/main" val="274265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769441"/>
          </a:xfrm>
          <a:prstGeom prst="rect">
            <a:avLst/>
          </a:prstGeom>
        </p:spPr>
        <p:txBody>
          <a:bodyPr wrap="square" lIns="0" tIns="0" rIns="0" bIns="0" rtlCol="0" anchor="t">
            <a:spAutoFit/>
          </a:bodyPr>
          <a:lstStyle/>
          <a:p>
            <a:pPr marL="0" marR="0" algn="just"/>
            <a:r>
              <a:rPr lang="en-US" sz="1000" dirty="0">
                <a:solidFill>
                  <a:srgbClr val="243746"/>
                </a:solidFill>
                <a:effectLst/>
                <a:latin typeface="Montserrat" panose="00000500000000000000" pitchFamily="2" charset="0"/>
                <a:ea typeface="Times New Roman" panose="02020603050405020304" pitchFamily="18" charset="0"/>
              </a:rPr>
              <a:t>As we all know (and feel) real estate is back in a big way.  We are seeing price increases and multiple offers in response to dwindling inventories and interest rates.  We thought it would be wise to review the practical considerations, ethical considerations and options when dealing with multiple offer situations.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Woman signing contract">
            <a:extLst>
              <a:ext uri="{FF2B5EF4-FFF2-40B4-BE49-F238E27FC236}">
                <a16:creationId xmlns:a16="http://schemas.microsoft.com/office/drawing/2014/main" id="{A58609FD-DED2-4910-85E0-C8286C794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060" y="1494879"/>
            <a:ext cx="1687480" cy="112471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787400" y="666750"/>
            <a:ext cx="3962400" cy="1305742"/>
          </a:xfrm>
          <a:prstGeom prst="rect">
            <a:avLst/>
          </a:prstGeom>
        </p:spPr>
        <p:txBody>
          <a:bodyPr wrap="square" lIns="0" tIns="0" rIns="0" bIns="0" rtlCol="0" anchor="t">
            <a:spAutoFit/>
          </a:bodyPr>
          <a:lstStyle/>
          <a:p>
            <a:pPr marL="171450" marR="0" lvl="0" indent="-171450">
              <a:lnSpc>
                <a:spcPct val="115000"/>
              </a:lnSpc>
              <a:spcBef>
                <a:spcPts val="0"/>
              </a:spcBef>
              <a:spcAft>
                <a:spcPts val="1000"/>
              </a:spcAft>
              <a:buFont typeface="Courier New" panose="02070309020205020404" pitchFamily="49" charset="0"/>
              <a:buChar char="o"/>
            </a:pPr>
            <a:r>
              <a:rPr lang="en-US" sz="1000" dirty="0">
                <a:solidFill>
                  <a:srgbClr val="243746"/>
                </a:solidFill>
                <a:effectLst/>
                <a:latin typeface="Montserrat" panose="00000500000000000000" pitchFamily="2" charset="0"/>
                <a:ea typeface="Calibri" panose="020F0502020204030204" pitchFamily="34" charset="0"/>
              </a:rPr>
              <a:t>Multiple offers with escalation clauses; who wins if a ceiling/cap is not provided by more than one buyer?</a:t>
            </a:r>
          </a:p>
          <a:p>
            <a:pPr marL="171450" marR="0" lvl="0" indent="-171450">
              <a:lnSpc>
                <a:spcPct val="115000"/>
              </a:lnSpc>
              <a:spcBef>
                <a:spcPts val="0"/>
              </a:spcBef>
              <a:spcAft>
                <a:spcPts val="1000"/>
              </a:spcAft>
              <a:buFont typeface="Courier New" panose="02070309020205020404" pitchFamily="49" charset="0"/>
              <a:buChar char="o"/>
            </a:pPr>
            <a:r>
              <a:rPr lang="en-US" sz="1000" dirty="0">
                <a:solidFill>
                  <a:srgbClr val="243746"/>
                </a:solidFill>
                <a:effectLst/>
                <a:latin typeface="Montserrat" panose="00000500000000000000" pitchFamily="2" charset="0"/>
                <a:ea typeface="Calibri" panose="020F0502020204030204" pitchFamily="34" charset="0"/>
              </a:rPr>
              <a:t>Agents who fail to include a cap on how high the price may go;</a:t>
            </a:r>
          </a:p>
          <a:p>
            <a:pPr marL="171450" marR="0" lvl="0" indent="-171450">
              <a:lnSpc>
                <a:spcPct val="115000"/>
              </a:lnSpc>
              <a:spcBef>
                <a:spcPts val="0"/>
              </a:spcBef>
              <a:spcAft>
                <a:spcPts val="1000"/>
              </a:spcAft>
              <a:buFont typeface="Courier New" panose="02070309020205020404" pitchFamily="49" charset="0"/>
              <a:buChar char="o"/>
            </a:pPr>
            <a:r>
              <a:rPr lang="en-US" sz="1000" dirty="0">
                <a:solidFill>
                  <a:srgbClr val="243746"/>
                </a:solidFill>
                <a:effectLst/>
                <a:latin typeface="Montserrat" panose="00000500000000000000" pitchFamily="2" charset="0"/>
                <a:ea typeface="Calibri" panose="020F0502020204030204" pitchFamily="34" charset="0"/>
              </a:rPr>
              <a:t>Agents who fail to ask for a copy of the next highest offer to confirm their client was treated fairly;</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718693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787400" y="666750"/>
            <a:ext cx="3962400" cy="1354473"/>
          </a:xfrm>
          <a:prstGeom prst="rect">
            <a:avLst/>
          </a:prstGeom>
        </p:spPr>
        <p:txBody>
          <a:bodyPr wrap="square" lIns="0" tIns="0" rIns="0" bIns="0" rtlCol="0" anchor="t">
            <a:spAutoFit/>
          </a:bodyPr>
          <a:lstStyle/>
          <a:p>
            <a:pPr marL="171450" marR="0" lvl="0" indent="-171450">
              <a:lnSpc>
                <a:spcPct val="115000"/>
              </a:lnSpc>
              <a:spcBef>
                <a:spcPts val="0"/>
              </a:spcBef>
              <a:spcAft>
                <a:spcPts val="1000"/>
              </a:spcAft>
              <a:buFont typeface="Courier New" panose="02070309020205020404" pitchFamily="49" charset="0"/>
              <a:buChar char="o"/>
            </a:pPr>
            <a:r>
              <a:rPr lang="en-US" sz="1000" dirty="0">
                <a:solidFill>
                  <a:srgbClr val="243746"/>
                </a:solidFill>
                <a:effectLst/>
                <a:latin typeface="Montserrat" panose="00000500000000000000" pitchFamily="2" charset="0"/>
                <a:ea typeface="Calibri" panose="020F0502020204030204" pitchFamily="34" charset="0"/>
              </a:rPr>
              <a:t>Agents who do not request an amendment to the contract to reflect the final agreed-upon price (after application of the escalation clause) resulting in disputes between the parties and/or contingency issues (lender believed the final price to be something different than what it is);</a:t>
            </a:r>
          </a:p>
          <a:p>
            <a:pPr marL="171450" marR="0" lvl="0" indent="-171450">
              <a:lnSpc>
                <a:spcPct val="115000"/>
              </a:lnSpc>
              <a:spcBef>
                <a:spcPts val="0"/>
              </a:spcBef>
              <a:spcAft>
                <a:spcPts val="1000"/>
              </a:spcAft>
              <a:buFont typeface="Courier New" panose="02070309020205020404" pitchFamily="49" charset="0"/>
              <a:buChar char="o"/>
            </a:pPr>
            <a:r>
              <a:rPr lang="en-US" sz="1000" dirty="0">
                <a:solidFill>
                  <a:srgbClr val="243746"/>
                </a:solidFill>
                <a:effectLst/>
                <a:latin typeface="Montserrat" panose="00000500000000000000" pitchFamily="2" charset="0"/>
                <a:ea typeface="Calibri" panose="020F0502020204030204" pitchFamily="34" charset="0"/>
              </a:rPr>
              <a:t>Agents who fail to include appraisal contingencies and still include escalation clauses.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472969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1659685"/>
          </a:xfrm>
          <a:prstGeom prst="rect">
            <a:avLst/>
          </a:prstGeom>
        </p:spPr>
        <p:txBody>
          <a:bodyPr wrap="square" lIns="0" tIns="0" rIns="0" bIns="0" rtlCol="0" anchor="t">
            <a:spAutoFit/>
          </a:bodyPr>
          <a:lstStyle/>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While we strongly discourage these clauses, if the client insists agents have used the following escalation clauses with success in our market:</a:t>
            </a:r>
          </a:p>
          <a:p>
            <a:pPr marR="0" lvl="0">
              <a:lnSpc>
                <a:spcPct val="115000"/>
              </a:lnSpc>
              <a:spcBef>
                <a:spcPts val="0"/>
              </a:spcBef>
              <a:spcAft>
                <a:spcPts val="1000"/>
              </a:spcAft>
            </a:pPr>
            <a:r>
              <a:rPr lang="en-US" sz="1000" b="1" dirty="0">
                <a:solidFill>
                  <a:srgbClr val="243746"/>
                </a:solidFill>
                <a:effectLst/>
                <a:latin typeface="Montserrat" panose="00000500000000000000" pitchFamily="2" charset="0"/>
                <a:ea typeface="Calibri" panose="020F0502020204030204" pitchFamily="34" charset="0"/>
              </a:rPr>
              <a:t>OPTION 1:</a:t>
            </a:r>
          </a:p>
          <a:p>
            <a:pPr marL="171450" marR="0" lvl="0" indent="-171450">
              <a:lnSpc>
                <a:spcPct val="115000"/>
              </a:lnSpc>
              <a:spcBef>
                <a:spcPts val="0"/>
              </a:spcBef>
              <a:spcAft>
                <a:spcPts val="1000"/>
              </a:spcAft>
              <a:buFont typeface="Arial" panose="020B0604020202020204" pitchFamily="34" charset="0"/>
              <a:buChar char="•"/>
            </a:pPr>
            <a:r>
              <a:rPr lang="en-US" sz="1000" dirty="0">
                <a:solidFill>
                  <a:srgbClr val="243746"/>
                </a:solidFill>
                <a:effectLst/>
                <a:latin typeface="Montserrat" panose="00000500000000000000" pitchFamily="2" charset="0"/>
                <a:ea typeface="Calibri" panose="020F0502020204030204" pitchFamily="34" charset="0"/>
              </a:rPr>
              <a:t>In the event of multiple offers, Buyer agrees to pay $XXXX more (contemplating  Purchase Price and Buyer concessions (net)) than any other offer presented to the Seller with comparable terms and conditions so long as the other offer is an arms length transaction and is presented to the Seller before the OFFER DEADLINE DATE.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758978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406400" y="666750"/>
            <a:ext cx="4343400" cy="1403205"/>
          </a:xfrm>
          <a:prstGeom prst="rect">
            <a:avLst/>
          </a:prstGeom>
        </p:spPr>
        <p:txBody>
          <a:bodyPr wrap="square" lIns="0" tIns="0" rIns="0" bIns="0" rtlCol="0" anchor="t">
            <a:spAutoFit/>
          </a:bodyPr>
          <a:lstStyle/>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In no event shall Buyer pay more than $XXXX.  Listing Agent shall notify the Selling Agent of the highest offer, and, upon receipt of such notice, Buyer shall execute an addendum to this offer reflecting the final purchase price and amount of Buyer concessions within XX days.  Buyer shall have the right, but not the obligation, to request that the Broker of the Listing Agent verbally confirm with the Broker of the Selling Agent such competing highest offer exists and is upon comparable terms and conditions.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078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406400" y="666750"/>
            <a:ext cx="4343400" cy="1531445"/>
          </a:xfrm>
          <a:prstGeom prst="rect">
            <a:avLst/>
          </a:prstGeom>
        </p:spPr>
        <p:txBody>
          <a:bodyPr wrap="square" lIns="0" tIns="0" rIns="0" bIns="0" rtlCol="0" anchor="t">
            <a:spAutoFit/>
          </a:bodyPr>
          <a:lstStyle/>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Comparable terms and conditions shall mean similar contingency requirements, similar requests for seller concessions, and ability to close in a similar time frame.  This does not in any way bind or obligate the Buyer to counter upon receipt of any other offer.</a:t>
            </a:r>
          </a:p>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If the Property appraises for less than the Purchase Price but more than $_____ Buyer shall be deemed to have waived the appraisal contingency and shall fund the difference between the new loan amount and the Purchase Price.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639290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1787925"/>
          </a:xfrm>
          <a:prstGeom prst="rect">
            <a:avLst/>
          </a:prstGeom>
        </p:spPr>
        <p:txBody>
          <a:bodyPr wrap="square" lIns="0" tIns="0" rIns="0" bIns="0" rtlCol="0" anchor="t">
            <a:spAutoFit/>
          </a:bodyPr>
          <a:lstStyle/>
          <a:p>
            <a:pPr marR="0" lvl="0">
              <a:lnSpc>
                <a:spcPct val="115000"/>
              </a:lnSpc>
              <a:spcBef>
                <a:spcPts val="0"/>
              </a:spcBef>
              <a:spcAft>
                <a:spcPts val="1000"/>
              </a:spcAft>
            </a:pPr>
            <a:r>
              <a:rPr lang="en-US" sz="1000" b="1" dirty="0">
                <a:solidFill>
                  <a:srgbClr val="243746"/>
                </a:solidFill>
                <a:effectLst/>
                <a:latin typeface="Montserrat" panose="00000500000000000000" pitchFamily="2" charset="0"/>
                <a:ea typeface="Calibri" panose="020F0502020204030204" pitchFamily="34" charset="0"/>
              </a:rPr>
              <a:t>OPTION </a:t>
            </a:r>
            <a:r>
              <a:rPr lang="en-US" sz="1000" b="1" dirty="0">
                <a:solidFill>
                  <a:srgbClr val="243746"/>
                </a:solidFill>
                <a:latin typeface="Montserrat" panose="00000500000000000000" pitchFamily="2" charset="0"/>
                <a:ea typeface="Calibri" panose="020F0502020204030204" pitchFamily="34" charset="0"/>
              </a:rPr>
              <a:t>2</a:t>
            </a:r>
            <a:r>
              <a:rPr lang="en-US" sz="1000" b="1" dirty="0">
                <a:solidFill>
                  <a:srgbClr val="243746"/>
                </a:solidFill>
                <a:effectLst/>
                <a:latin typeface="Montserrat" panose="00000500000000000000" pitchFamily="2" charset="0"/>
                <a:ea typeface="Calibri" panose="020F0502020204030204" pitchFamily="34" charset="0"/>
              </a:rPr>
              <a:t>:</a:t>
            </a:r>
          </a:p>
          <a:p>
            <a:pPr marL="171450" marR="0" lvl="0" indent="-171450">
              <a:lnSpc>
                <a:spcPct val="115000"/>
              </a:lnSpc>
              <a:spcBef>
                <a:spcPts val="0"/>
              </a:spcBef>
              <a:spcAft>
                <a:spcPts val="1000"/>
              </a:spcAft>
              <a:buFont typeface="Arial" panose="020B0604020202020204" pitchFamily="34" charset="0"/>
              <a:buChar char="•"/>
            </a:pPr>
            <a:r>
              <a:rPr lang="en-US" sz="1000" dirty="0">
                <a:solidFill>
                  <a:srgbClr val="243746"/>
                </a:solidFill>
                <a:effectLst/>
                <a:latin typeface="Montserrat" panose="00000500000000000000" pitchFamily="2" charset="0"/>
                <a:ea typeface="Calibri" panose="020F0502020204030204" pitchFamily="34" charset="0"/>
              </a:rPr>
              <a:t>In the event of multiple offers, Buyer agrees to increase the purchase price by more than $XXXX.XX over any other offer presented to the Seller with comparable terms and conditions (the “Competing Offer”), provided that:</a:t>
            </a:r>
          </a:p>
          <a:p>
            <a:pPr marL="685800" lvl="1" indent="-228600">
              <a:lnSpc>
                <a:spcPct val="115000"/>
              </a:lnSpc>
              <a:spcAft>
                <a:spcPts val="1000"/>
              </a:spcAft>
              <a:buFont typeface="+mj-lt"/>
              <a:buAutoNum type="arabicPeriod"/>
            </a:pPr>
            <a:r>
              <a:rPr lang="en-US" sz="1000" dirty="0">
                <a:solidFill>
                  <a:srgbClr val="243746"/>
                </a:solidFill>
                <a:effectLst/>
                <a:latin typeface="Montserrat" panose="00000500000000000000" pitchFamily="2" charset="0"/>
                <a:ea typeface="Calibri" panose="020F0502020204030204" pitchFamily="34" charset="0"/>
              </a:rPr>
              <a:t>The Competing Offer is an arms length transaction;</a:t>
            </a:r>
          </a:p>
          <a:p>
            <a:pPr marL="685800" lvl="1" indent="-228600">
              <a:lnSpc>
                <a:spcPct val="115000"/>
              </a:lnSpc>
              <a:spcAft>
                <a:spcPts val="1000"/>
              </a:spcAft>
              <a:buFont typeface="+mj-lt"/>
              <a:buAutoNum type="arabicPeriod"/>
            </a:pPr>
            <a:r>
              <a:rPr lang="en-US" sz="1000" dirty="0">
                <a:solidFill>
                  <a:srgbClr val="243746"/>
                </a:solidFill>
                <a:effectLst/>
                <a:latin typeface="Montserrat" panose="00000500000000000000" pitchFamily="2" charset="0"/>
                <a:ea typeface="Calibri" panose="020F0502020204030204" pitchFamily="34" charset="0"/>
              </a:rPr>
              <a:t>The notice of Seller’s acceptance of Buyer’s offer is provided on or before XXXXX;</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274679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711200" y="666750"/>
            <a:ext cx="4038600" cy="646587"/>
          </a:xfrm>
          <a:prstGeom prst="rect">
            <a:avLst/>
          </a:prstGeom>
        </p:spPr>
        <p:txBody>
          <a:bodyPr wrap="square" lIns="0" tIns="0" rIns="0" bIns="0" rtlCol="0" anchor="t">
            <a:spAutoFit/>
          </a:bodyPr>
          <a:lstStyle/>
          <a:p>
            <a:pPr marL="228600" marR="0" lvl="0" indent="-228600">
              <a:lnSpc>
                <a:spcPct val="115000"/>
              </a:lnSpc>
              <a:spcBef>
                <a:spcPts val="0"/>
              </a:spcBef>
              <a:spcAft>
                <a:spcPts val="1000"/>
              </a:spcAft>
              <a:buFont typeface="+mj-lt"/>
              <a:buAutoNum type="arabicPeriod" startAt="3"/>
            </a:pPr>
            <a:r>
              <a:rPr lang="en-US" sz="1000" dirty="0">
                <a:solidFill>
                  <a:srgbClr val="243746"/>
                </a:solidFill>
                <a:effectLst/>
                <a:latin typeface="Montserrat" panose="00000500000000000000" pitchFamily="2" charset="0"/>
                <a:ea typeface="Calibri" panose="020F0502020204030204" pitchFamily="34" charset="0"/>
              </a:rPr>
              <a:t>The above referenced notice includes a copy of the Competing Offer;</a:t>
            </a:r>
          </a:p>
          <a:p>
            <a:pPr marL="228600" marR="0" lvl="0" indent="-228600">
              <a:lnSpc>
                <a:spcPct val="115000"/>
              </a:lnSpc>
              <a:spcBef>
                <a:spcPts val="0"/>
              </a:spcBef>
              <a:spcAft>
                <a:spcPts val="1000"/>
              </a:spcAft>
              <a:buFont typeface="+mj-lt"/>
              <a:buAutoNum type="arabicPeriod" startAt="3"/>
            </a:pPr>
            <a:r>
              <a:rPr lang="en-US" sz="1000" dirty="0">
                <a:solidFill>
                  <a:srgbClr val="243746"/>
                </a:solidFill>
                <a:effectLst/>
                <a:latin typeface="Montserrat" panose="00000500000000000000" pitchFamily="2" charset="0"/>
                <a:ea typeface="Calibri" panose="020F0502020204030204" pitchFamily="34" charset="0"/>
              </a:rPr>
              <a:t>In no event shall Buyer pay more than $XXX,XXX.XX.</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6" name="TextBox 4">
            <a:extLst>
              <a:ext uri="{FF2B5EF4-FFF2-40B4-BE49-F238E27FC236}">
                <a16:creationId xmlns:a16="http://schemas.microsoft.com/office/drawing/2014/main" id="{A8DD7A0A-F612-4A38-824B-17E4E0422375}"/>
              </a:ext>
            </a:extLst>
          </p:cNvPr>
          <p:cNvSpPr txBox="1"/>
          <p:nvPr/>
        </p:nvSpPr>
        <p:spPr>
          <a:xfrm>
            <a:off x="330200" y="1504950"/>
            <a:ext cx="4419600" cy="872290"/>
          </a:xfrm>
          <a:prstGeom prst="rect">
            <a:avLst/>
          </a:prstGeom>
        </p:spPr>
        <p:txBody>
          <a:bodyPr wrap="square" lIns="0" tIns="0" rIns="0" bIns="0" rtlCol="0" anchor="t">
            <a:spAutoFit/>
          </a:bodyPr>
          <a:lstStyle/>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Upon receipt of the above, Buyer agrees to execute an addendum to this offer reflecting the increased final purchase price. A Competing Offer’s comparable terms and conditions shall mean similar financing contingency terms, similar time frames for closing, and similar requests for seller concessions and contribution to closing.</a:t>
            </a:r>
          </a:p>
        </p:txBody>
      </p:sp>
    </p:spTree>
    <p:extLst>
      <p:ext uri="{BB962C8B-B14F-4D97-AF65-F5344CB8AC3E}">
        <p14:creationId xmlns:p14="http://schemas.microsoft.com/office/powerpoint/2010/main" val="423503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197298"/>
          </a:xfrm>
          <a:prstGeom prst="rect">
            <a:avLst/>
          </a:prstGeom>
        </p:spPr>
        <p:txBody>
          <a:bodyPr wrap="square" lIns="0" tIns="0" rIns="0" bIns="0" rtlCol="0" anchor="t">
            <a:spAutoFit/>
          </a:bodyPr>
          <a:lstStyle/>
          <a:p>
            <a:pPr marL="0" marR="0">
              <a:lnSpc>
                <a:spcPct val="115000"/>
              </a:lnSpc>
              <a:spcBef>
                <a:spcPts val="0"/>
              </a:spcBef>
            </a:pPr>
            <a:r>
              <a:rPr lang="en-US" sz="1200" b="1" dirty="0">
                <a:solidFill>
                  <a:srgbClr val="243746"/>
                </a:solidFill>
                <a:effectLst/>
                <a:latin typeface="Montserrat" panose="00000500000000000000" pitchFamily="2" charset="0"/>
                <a:ea typeface="Calibri" panose="020F0502020204030204" pitchFamily="34" charset="0"/>
              </a:rPr>
              <a:t>EXAMPLE SCENARIOS IN MULTIPLE OFFER SITUATIONS</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9" name="Picture 8" descr="Pen placed on top of a signature line">
            <a:extLst>
              <a:ext uri="{FF2B5EF4-FFF2-40B4-BE49-F238E27FC236}">
                <a16:creationId xmlns:a16="http://schemas.microsoft.com/office/drawing/2014/main" id="{C4430EF4-78F1-4AB2-8F0D-04A684184D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497" y="1449080"/>
            <a:ext cx="1344413" cy="896111"/>
          </a:xfrm>
          <a:prstGeom prst="rect">
            <a:avLst/>
          </a:prstGeom>
        </p:spPr>
      </p:pic>
      <p:pic>
        <p:nvPicPr>
          <p:cNvPr id="7" name="Picture 6" descr="Woman signing contract">
            <a:extLst>
              <a:ext uri="{FF2B5EF4-FFF2-40B4-BE49-F238E27FC236}">
                <a16:creationId xmlns:a16="http://schemas.microsoft.com/office/drawing/2014/main" id="{FA849E97-7A3F-4EDB-846D-F832FEC7B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0479" y="1449079"/>
            <a:ext cx="1344495" cy="896111"/>
          </a:xfrm>
          <a:prstGeom prst="rect">
            <a:avLst/>
          </a:prstGeom>
        </p:spPr>
      </p:pic>
      <p:pic>
        <p:nvPicPr>
          <p:cNvPr id="10" name="Picture 9" descr="Filling out forms on a table">
            <a:extLst>
              <a:ext uri="{FF2B5EF4-FFF2-40B4-BE49-F238E27FC236}">
                <a16:creationId xmlns:a16="http://schemas.microsoft.com/office/drawing/2014/main" id="{E43ECFC2-8398-4228-8691-0796E9DFCB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00" y="1449080"/>
            <a:ext cx="1342528" cy="896111"/>
          </a:xfrm>
          <a:prstGeom prst="rect">
            <a:avLst/>
          </a:prstGeom>
        </p:spPr>
      </p:pic>
    </p:spTree>
    <p:extLst>
      <p:ext uri="{BB962C8B-B14F-4D97-AF65-F5344CB8AC3E}">
        <p14:creationId xmlns:p14="http://schemas.microsoft.com/office/powerpoint/2010/main" val="346452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406400" y="666750"/>
            <a:ext cx="4343400" cy="695319"/>
          </a:xfrm>
          <a:prstGeom prst="rect">
            <a:avLst/>
          </a:prstGeom>
        </p:spPr>
        <p:txBody>
          <a:bodyPr wrap="square" lIns="0" tIns="0" rIns="0" bIns="0" rtlCol="0" anchor="t">
            <a:spAutoFit/>
          </a:bodyPr>
          <a:lstStyle/>
          <a:p>
            <a:pPr marL="228600" marR="0" lvl="0" indent="-228600">
              <a:lnSpc>
                <a:spcPct val="115000"/>
              </a:lnSpc>
              <a:spcBef>
                <a:spcPts val="0"/>
              </a:spcBef>
              <a:spcAft>
                <a:spcPts val="1000"/>
              </a:spcAft>
              <a:buFont typeface="+mj-lt"/>
              <a:buAutoNum type="arabicPeriod"/>
            </a:pPr>
            <a:r>
              <a:rPr lang="en-US" sz="1000" dirty="0">
                <a:solidFill>
                  <a:srgbClr val="243746"/>
                </a:solidFill>
                <a:effectLst/>
                <a:latin typeface="Montserrat" panose="00000500000000000000" pitchFamily="2" charset="0"/>
                <a:ea typeface="Calibri" panose="020F0502020204030204" pitchFamily="34" charset="0"/>
              </a:rPr>
              <a:t>A new property hits the market and four (4) offers have come in within the first 24 hours.  The Listing Agent presents all four (4) offers to the Seller who asks the agent to explain the possible options.  How should the Listing Agent proceed?</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Wooden blocks stacked to create a bar graph">
            <a:extLst>
              <a:ext uri="{FF2B5EF4-FFF2-40B4-BE49-F238E27FC236}">
                <a16:creationId xmlns:a16="http://schemas.microsoft.com/office/drawing/2014/main" id="{998EEA44-0349-4CDB-B58A-C58EDEDE1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266" y="1494879"/>
            <a:ext cx="1687068" cy="1124712"/>
          </a:xfrm>
          <a:prstGeom prst="rect">
            <a:avLst/>
          </a:prstGeom>
        </p:spPr>
      </p:pic>
    </p:spTree>
    <p:extLst>
      <p:ext uri="{BB962C8B-B14F-4D97-AF65-F5344CB8AC3E}">
        <p14:creationId xmlns:p14="http://schemas.microsoft.com/office/powerpoint/2010/main" val="3473095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406400" y="666750"/>
            <a:ext cx="4343400" cy="1049262"/>
          </a:xfrm>
          <a:prstGeom prst="rect">
            <a:avLst/>
          </a:prstGeom>
        </p:spPr>
        <p:txBody>
          <a:bodyPr wrap="square" lIns="0" tIns="0" rIns="0" bIns="0" rtlCol="0" anchor="t">
            <a:spAutoFit/>
          </a:bodyPr>
          <a:lstStyle/>
          <a:p>
            <a:pPr marL="228600" marR="0" lvl="0" indent="-228600">
              <a:lnSpc>
                <a:spcPct val="115000"/>
              </a:lnSpc>
              <a:spcBef>
                <a:spcPts val="0"/>
              </a:spcBef>
              <a:spcAft>
                <a:spcPts val="1000"/>
              </a:spcAft>
              <a:buFont typeface="+mj-lt"/>
              <a:buAutoNum type="arabicPeriod" startAt="2"/>
            </a:pPr>
            <a:r>
              <a:rPr lang="en-US" sz="1000" dirty="0">
                <a:solidFill>
                  <a:srgbClr val="243746"/>
                </a:solidFill>
                <a:effectLst/>
                <a:latin typeface="Montserrat" panose="00000500000000000000" pitchFamily="2" charset="0"/>
                <a:ea typeface="Calibri" panose="020F0502020204030204" pitchFamily="34" charset="0"/>
              </a:rPr>
              <a:t>On Saturday morning a new listing hits the market and by that afternoon there are two (2) offers.  The seller likes one and counters it and does not respond to the second offer.  Before the offer is accepted by the first buyer a third offer comes in that is $20,000 higher than the first buyer’s offer.  What should the Listing Agent and seller do?</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8215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622030"/>
          </a:xfrm>
          <a:prstGeom prst="rect">
            <a:avLst/>
          </a:prstGeom>
        </p:spPr>
        <p:txBody>
          <a:bodyPr wrap="square" lIns="0" tIns="0" rIns="0" bIns="0" rtlCol="0" anchor="t">
            <a:spAutoFit/>
          </a:bodyPr>
          <a:lstStyle/>
          <a:p>
            <a:pPr marL="0" marR="0" algn="just">
              <a:lnSpc>
                <a:spcPct val="115000"/>
              </a:lnSpc>
              <a:spcBef>
                <a:spcPts val="0"/>
              </a:spcBef>
            </a:pPr>
            <a:r>
              <a:rPr lang="en-US" sz="1200" b="1" dirty="0">
                <a:solidFill>
                  <a:srgbClr val="243746"/>
                </a:solidFill>
                <a:effectLst/>
                <a:latin typeface="Montserrat" panose="00000500000000000000" pitchFamily="2" charset="0"/>
                <a:ea typeface="Calibri" panose="020F0502020204030204" pitchFamily="34" charset="0"/>
              </a:rPr>
              <a:t>PRACTICAL AND ETHICAL CONSIDERATIONS</a:t>
            </a:r>
          </a:p>
          <a:p>
            <a:pPr marL="0" marR="0" algn="just">
              <a:lnSpc>
                <a:spcPct val="115000"/>
              </a:lnSpc>
              <a:spcBef>
                <a:spcPts val="0"/>
              </a:spcBef>
            </a:pPr>
            <a:r>
              <a:rPr lang="en-US" sz="1200" b="1" dirty="0">
                <a:solidFill>
                  <a:srgbClr val="243746"/>
                </a:solidFill>
                <a:effectLst/>
                <a:latin typeface="Montserrat" panose="00000500000000000000" pitchFamily="2" charset="0"/>
                <a:ea typeface="Calibri" panose="020F0502020204030204" pitchFamily="34" charset="0"/>
              </a:rPr>
              <a:t>FOR THE </a:t>
            </a:r>
            <a:r>
              <a:rPr lang="en-US" sz="1200" b="1" dirty="0">
                <a:solidFill>
                  <a:srgbClr val="243746"/>
                </a:solidFill>
                <a:latin typeface="Montserrat" panose="00000500000000000000" pitchFamily="2" charset="0"/>
                <a:ea typeface="Calibri" panose="020F0502020204030204" pitchFamily="34" charset="0"/>
              </a:rPr>
              <a:t>LISTING</a:t>
            </a:r>
            <a:r>
              <a:rPr lang="en-US" sz="1200" b="1" dirty="0">
                <a:solidFill>
                  <a:srgbClr val="243746"/>
                </a:solidFill>
                <a:effectLst/>
                <a:latin typeface="Montserrat" panose="00000500000000000000" pitchFamily="2" charset="0"/>
                <a:ea typeface="Calibri" panose="020F0502020204030204" pitchFamily="34" charset="0"/>
              </a:rPr>
              <a:t> AGENT</a:t>
            </a:r>
          </a:p>
          <a:p>
            <a:pPr marL="0" marR="0" algn="just">
              <a:lnSpc>
                <a:spcPct val="115000"/>
              </a:lnSpc>
              <a:spcBef>
                <a:spcPts val="0"/>
              </a:spcBef>
            </a:pPr>
            <a:r>
              <a:rPr lang="en-US" sz="1200" b="1" dirty="0">
                <a:solidFill>
                  <a:srgbClr val="243746"/>
                </a:solidFill>
                <a:effectLst/>
                <a:latin typeface="Montserrat" panose="00000500000000000000" pitchFamily="2" charset="0"/>
                <a:ea typeface="Calibri" panose="020F0502020204030204" pitchFamily="34" charset="0"/>
              </a:rPr>
              <a:t>IN A MULTIPLE OFFER SITUATION</a:t>
            </a:r>
            <a:r>
              <a:rPr lang="en-US" sz="1000" dirty="0">
                <a:solidFill>
                  <a:srgbClr val="243746"/>
                </a:solidFill>
                <a:effectLst/>
                <a:latin typeface="Montserrat" panose="00000500000000000000" pitchFamily="2" charset="0"/>
                <a:ea typeface="Calibri" panose="020F0502020204030204" pitchFamily="34" charset="0"/>
              </a:rPr>
              <a:t>:</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Person wearing yellow">
            <a:extLst>
              <a:ext uri="{FF2B5EF4-FFF2-40B4-BE49-F238E27FC236}">
                <a16:creationId xmlns:a16="http://schemas.microsoft.com/office/drawing/2014/main" id="{0558C145-BAB3-4540-B8AE-BF4E53234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839" y="1495643"/>
            <a:ext cx="1685922" cy="1123948"/>
          </a:xfrm>
          <a:prstGeom prst="rect">
            <a:avLst/>
          </a:prstGeom>
        </p:spPr>
      </p:pic>
    </p:spTree>
    <p:extLst>
      <p:ext uri="{BB962C8B-B14F-4D97-AF65-F5344CB8AC3E}">
        <p14:creationId xmlns:p14="http://schemas.microsoft.com/office/powerpoint/2010/main" val="274822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406400" y="666750"/>
            <a:ext cx="4343400" cy="1226233"/>
          </a:xfrm>
          <a:prstGeom prst="rect">
            <a:avLst/>
          </a:prstGeom>
        </p:spPr>
        <p:txBody>
          <a:bodyPr wrap="square" lIns="0" tIns="0" rIns="0" bIns="0" rtlCol="0" anchor="t">
            <a:spAutoFit/>
          </a:bodyPr>
          <a:lstStyle/>
          <a:p>
            <a:pPr marL="228600" marR="0" lvl="0" indent="-228600">
              <a:lnSpc>
                <a:spcPct val="115000"/>
              </a:lnSpc>
              <a:spcBef>
                <a:spcPts val="0"/>
              </a:spcBef>
              <a:spcAft>
                <a:spcPts val="1000"/>
              </a:spcAft>
              <a:buFont typeface="+mj-lt"/>
              <a:buAutoNum type="arabicPeriod" startAt="3"/>
            </a:pPr>
            <a:r>
              <a:rPr lang="en-US" sz="1000" dirty="0">
                <a:solidFill>
                  <a:srgbClr val="243746"/>
                </a:solidFill>
                <a:effectLst/>
                <a:latin typeface="Montserrat" panose="00000500000000000000" pitchFamily="2" charset="0"/>
                <a:ea typeface="Calibri" panose="020F0502020204030204" pitchFamily="34" charset="0"/>
              </a:rPr>
              <a:t>After a weekend of showings, the seller begins to review in detail the offers that came in over the previous few days. The seller counters the best offer requesting that the buyer pledge more earnest money. The counteroffer has a deadline of 24 hours. Another better offer comes in prior to the deadline for seller’s counteroffer. May the seller accept the new offer? If yes, what is the procedure for doing so?</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555171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406400" y="666750"/>
            <a:ext cx="4343400" cy="1403205"/>
          </a:xfrm>
          <a:prstGeom prst="rect">
            <a:avLst/>
          </a:prstGeom>
        </p:spPr>
        <p:txBody>
          <a:bodyPr wrap="square" lIns="0" tIns="0" rIns="0" bIns="0" rtlCol="0" anchor="t">
            <a:spAutoFit/>
          </a:bodyPr>
          <a:lstStyle/>
          <a:p>
            <a:pPr marL="228600" marR="0" lvl="0" indent="-228600">
              <a:lnSpc>
                <a:spcPct val="115000"/>
              </a:lnSpc>
              <a:spcBef>
                <a:spcPts val="0"/>
              </a:spcBef>
              <a:spcAft>
                <a:spcPts val="1000"/>
              </a:spcAft>
              <a:buFont typeface="+mj-lt"/>
              <a:buAutoNum type="arabicPeriod" startAt="4"/>
            </a:pPr>
            <a:r>
              <a:rPr lang="en-US" sz="1000" dirty="0">
                <a:solidFill>
                  <a:srgbClr val="243746"/>
                </a:solidFill>
                <a:effectLst/>
                <a:latin typeface="Montserrat" panose="00000500000000000000" pitchFamily="2" charset="0"/>
                <a:ea typeface="Calibri" panose="020F0502020204030204" pitchFamily="34" charset="0"/>
              </a:rPr>
              <a:t>A seller in a multiple offer situation accepts an offer and a back-up offer. Seller is notified during the buyer’s due diligence period (those still exist?) that the buyer will be sending over a unilateral termination in a few hours. During that time, the seller receives another offer that is $15k over the back-up offer. Upon receipt of the termination of the existing contract, the seller accepts the new offer and notifies the back-up that they are terminating the back-up agreement based on the new offer. What result?</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872745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1522468"/>
          </a:xfrm>
          <a:prstGeom prst="rect">
            <a:avLst/>
          </a:prstGeom>
        </p:spPr>
        <p:txBody>
          <a:bodyPr wrap="square" lIns="0" tIns="0" rIns="0" bIns="0" rtlCol="0" anchor="t">
            <a:spAutoFit/>
          </a:bodyPr>
          <a:lstStyle/>
          <a:p>
            <a:pPr marL="171450" indent="-171450">
              <a:lnSpc>
                <a:spcPts val="1461"/>
              </a:lnSpc>
              <a:buFont typeface="Arial" panose="020B0604020202020204" pitchFamily="34" charset="0"/>
              <a:buChar char="•"/>
            </a:pPr>
            <a:r>
              <a:rPr lang="en-US" sz="1000" b="1" dirty="0">
                <a:solidFill>
                  <a:srgbClr val="243746"/>
                </a:solidFill>
                <a:latin typeface="Montserrat" panose="00000500000000000000" pitchFamily="2" charset="0"/>
              </a:rPr>
              <a:t>When a seller accepts and signs a buyer’s purchase offer, the first accepted offer becomes the primary contract. </a:t>
            </a:r>
            <a:r>
              <a:rPr lang="en-US" sz="1000" dirty="0">
                <a:solidFill>
                  <a:srgbClr val="243746"/>
                </a:solidFill>
                <a:latin typeface="Montserrat" panose="00000500000000000000" pitchFamily="2" charset="0"/>
              </a:rPr>
              <a:t>From that point on, all other offers are referred to as “back-up offers.” Back-up offers are frequently submitted in the current market with many first contracts falling apart.</a:t>
            </a:r>
          </a:p>
          <a:p>
            <a:pPr marL="171450" indent="-171450">
              <a:lnSpc>
                <a:spcPts val="1461"/>
              </a:lnSpc>
              <a:buFont typeface="Arial" panose="020B0604020202020204" pitchFamily="34" charset="0"/>
              <a:buChar char="•"/>
            </a:pPr>
            <a:endParaRPr lang="en-US" sz="1000" dirty="0">
              <a:solidFill>
                <a:srgbClr val="243746"/>
              </a:solidFill>
              <a:latin typeface="Montserrat" panose="00000500000000000000" pitchFamily="2" charset="0"/>
            </a:endParaRPr>
          </a:p>
          <a:p>
            <a:pPr marL="171450" indent="-171450">
              <a:lnSpc>
                <a:spcPts val="1461"/>
              </a:lnSpc>
              <a:buFont typeface="Arial" panose="020B0604020202020204" pitchFamily="34" charset="0"/>
              <a:buChar char="•"/>
            </a:pPr>
            <a:r>
              <a:rPr lang="en-US" sz="1000" b="1" dirty="0">
                <a:solidFill>
                  <a:srgbClr val="243746"/>
                </a:solidFill>
                <a:latin typeface="Montserrat" panose="00000500000000000000" pitchFamily="2" charset="0"/>
              </a:rPr>
              <a:t>Submitting a back-up offer is a good idea because contracts often fall apart over inspection and financing issues.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492093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1714828"/>
          </a:xfrm>
          <a:prstGeom prst="rect">
            <a:avLst/>
          </a:prstGeom>
        </p:spPr>
        <p:txBody>
          <a:bodyPr wrap="square" lIns="0" tIns="0" rIns="0" bIns="0" rtlCol="0" anchor="t">
            <a:spAutoFit/>
          </a:bodyPr>
          <a:lstStyle/>
          <a:p>
            <a:pPr marL="171450" indent="-171450">
              <a:lnSpc>
                <a:spcPts val="1461"/>
              </a:lnSpc>
              <a:buFont typeface="Arial" panose="020B0604020202020204" pitchFamily="34" charset="0"/>
              <a:buChar char="•"/>
            </a:pPr>
            <a:r>
              <a:rPr lang="en-US" sz="1000" b="1" dirty="0">
                <a:solidFill>
                  <a:srgbClr val="243746"/>
                </a:solidFill>
                <a:latin typeface="Montserrat" panose="00000500000000000000" pitchFamily="2" charset="0"/>
              </a:rPr>
              <a:t>When submitting a back-up offer, carefully review, present and negotiate all terms of your offer with the buyer and seller.  </a:t>
            </a:r>
            <a:r>
              <a:rPr lang="en-US" sz="1000" dirty="0">
                <a:solidFill>
                  <a:srgbClr val="243746"/>
                </a:solidFill>
                <a:latin typeface="Montserrat" panose="00000500000000000000" pitchFamily="2" charset="0"/>
              </a:rPr>
              <a:t>It is important to remember that the back-up agreement is a binding contract. Include the F604 Backup Agreement Contingency Exhibit.   If a Buyer includes this Exhibit, they will still be able to view other properties, and if they decide to put a bid on another property, they will need to properly withdraw your back-up offer, remit the required termination fee of ten dollars in the Exhibit and deliver to seller.</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692470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1907189"/>
          </a:xfrm>
          <a:prstGeom prst="rect">
            <a:avLst/>
          </a:prstGeom>
        </p:spPr>
        <p:txBody>
          <a:bodyPr wrap="square" lIns="0" tIns="0" rIns="0" bIns="0" rtlCol="0" anchor="t">
            <a:spAutoFit/>
          </a:bodyPr>
          <a:lstStyle/>
          <a:p>
            <a:pPr marL="171450" indent="-171450">
              <a:lnSpc>
                <a:spcPts val="1461"/>
              </a:lnSpc>
              <a:buFont typeface="Arial" panose="020B0604020202020204" pitchFamily="34" charset="0"/>
              <a:buChar char="•"/>
            </a:pPr>
            <a:r>
              <a:rPr lang="en-US" sz="1000" b="1" dirty="0">
                <a:solidFill>
                  <a:srgbClr val="243746"/>
                </a:solidFill>
                <a:latin typeface="Montserrat" panose="00000500000000000000" pitchFamily="2" charset="0"/>
              </a:rPr>
              <a:t>Be diligent with your timeframes / contingency periods. </a:t>
            </a:r>
            <a:r>
              <a:rPr lang="en-US" sz="1000" dirty="0">
                <a:solidFill>
                  <a:srgbClr val="243746"/>
                </a:solidFill>
                <a:latin typeface="Montserrat" panose="00000500000000000000" pitchFamily="2" charset="0"/>
              </a:rPr>
              <a:t>Earnest money is due when the back-up agreement goes binding not when the back-up becomes primary. If you want to change that, you should include a special stipulation.</a:t>
            </a:r>
          </a:p>
          <a:p>
            <a:pPr marL="171450" indent="-171450">
              <a:lnSpc>
                <a:spcPts val="1461"/>
              </a:lnSpc>
              <a:buFont typeface="Arial" panose="020B0604020202020204" pitchFamily="34" charset="0"/>
              <a:buChar char="•"/>
            </a:pPr>
            <a:endParaRPr lang="en-US" sz="1000" b="1" dirty="0">
              <a:solidFill>
                <a:srgbClr val="243746"/>
              </a:solidFill>
              <a:latin typeface="Montserrat" panose="00000500000000000000" pitchFamily="2" charset="0"/>
            </a:endParaRPr>
          </a:p>
          <a:p>
            <a:pPr marL="171450" indent="-171450">
              <a:lnSpc>
                <a:spcPts val="1461"/>
              </a:lnSpc>
              <a:buFont typeface="Arial" panose="020B0604020202020204" pitchFamily="34" charset="0"/>
              <a:buChar char="•"/>
            </a:pPr>
            <a:r>
              <a:rPr lang="en-US" sz="1000" b="1" dirty="0">
                <a:solidFill>
                  <a:srgbClr val="243746"/>
                </a:solidFill>
                <a:latin typeface="Montserrat" panose="00000500000000000000" pitchFamily="2" charset="0"/>
              </a:rPr>
              <a:t>If the primary buyer’s contract terminates, the seller will need to give timely notice to the buyer.  </a:t>
            </a:r>
            <a:r>
              <a:rPr lang="en-US" sz="1000" dirty="0">
                <a:solidFill>
                  <a:srgbClr val="243746"/>
                </a:solidFill>
                <a:latin typeface="Montserrat" panose="00000500000000000000" pitchFamily="2" charset="0"/>
              </a:rPr>
              <a:t>From this point on you will need to proceed per your contract terms.  Binding Agreement Date and timelines will run from date of notice of primary status (except for the obligation to remit earnest money).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033079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1714828"/>
          </a:xfrm>
          <a:prstGeom prst="rect">
            <a:avLst/>
          </a:prstGeom>
        </p:spPr>
        <p:txBody>
          <a:bodyPr wrap="square" lIns="0" tIns="0" rIns="0" bIns="0" rtlCol="0" anchor="t">
            <a:spAutoFit/>
          </a:bodyPr>
          <a:lstStyle/>
          <a:p>
            <a:pPr marL="171450" indent="-171450">
              <a:lnSpc>
                <a:spcPts val="1461"/>
              </a:lnSpc>
              <a:buFont typeface="Arial" panose="020B0604020202020204" pitchFamily="34" charset="0"/>
              <a:buChar char="•"/>
            </a:pPr>
            <a:r>
              <a:rPr lang="en-US" sz="1000" b="1" dirty="0">
                <a:solidFill>
                  <a:srgbClr val="243746"/>
                </a:solidFill>
                <a:latin typeface="Montserrat" panose="00000500000000000000" pitchFamily="2" charset="0"/>
              </a:rPr>
              <a:t>Note: </a:t>
            </a:r>
            <a:r>
              <a:rPr lang="en-US" sz="1000" dirty="0">
                <a:solidFill>
                  <a:srgbClr val="243746"/>
                </a:solidFill>
                <a:latin typeface="Montserrat" panose="00000500000000000000" pitchFamily="2" charset="0"/>
              </a:rPr>
              <a:t>You should always try to find out why the primary contract failed. It may have been due to an inspection issue. If this is the case, ask what the item was to make sure you and the seller do not waste more time and money over an inspection concern.</a:t>
            </a:r>
          </a:p>
          <a:p>
            <a:pPr marL="171450" indent="-171450">
              <a:lnSpc>
                <a:spcPts val="1461"/>
              </a:lnSpc>
              <a:buFont typeface="Arial" panose="020B0604020202020204" pitchFamily="34" charset="0"/>
              <a:buChar char="•"/>
            </a:pPr>
            <a:endParaRPr lang="en-US" sz="1000" b="1" dirty="0">
              <a:solidFill>
                <a:srgbClr val="243746"/>
              </a:solidFill>
              <a:latin typeface="Montserrat" panose="00000500000000000000" pitchFamily="2" charset="0"/>
            </a:endParaRPr>
          </a:p>
          <a:p>
            <a:pPr marL="171450" indent="-171450">
              <a:lnSpc>
                <a:spcPts val="1461"/>
              </a:lnSpc>
              <a:buFont typeface="Arial" panose="020B0604020202020204" pitchFamily="34" charset="0"/>
              <a:buChar char="•"/>
            </a:pPr>
            <a:r>
              <a:rPr lang="en-US" sz="1000" b="1" dirty="0">
                <a:solidFill>
                  <a:srgbClr val="243746"/>
                </a:solidFill>
                <a:latin typeface="Montserrat" panose="00000500000000000000" pitchFamily="2" charset="0"/>
              </a:rPr>
              <a:t>Practical points to consider with back-up offers:</a:t>
            </a:r>
          </a:p>
          <a:p>
            <a:pPr marL="628650" lvl="1" indent="-171450">
              <a:lnSpc>
                <a:spcPts val="1461"/>
              </a:lnSpc>
              <a:buFont typeface="Courier New" panose="02070309020205020404" pitchFamily="49" charset="0"/>
              <a:buChar char="o"/>
            </a:pPr>
            <a:r>
              <a:rPr lang="en-US" sz="1000" dirty="0">
                <a:solidFill>
                  <a:srgbClr val="243746"/>
                </a:solidFill>
                <a:latin typeface="Montserrat" panose="00000500000000000000" pitchFamily="2" charset="0"/>
              </a:rPr>
              <a:t>When do contingencies and timelines begin to run?</a:t>
            </a:r>
          </a:p>
          <a:p>
            <a:pPr marL="628650" lvl="1" indent="-171450">
              <a:lnSpc>
                <a:spcPts val="1461"/>
              </a:lnSpc>
              <a:buFont typeface="Courier New" panose="02070309020205020404" pitchFamily="49" charset="0"/>
              <a:buChar char="o"/>
            </a:pPr>
            <a:r>
              <a:rPr lang="en-US" sz="1000" dirty="0">
                <a:solidFill>
                  <a:srgbClr val="243746"/>
                </a:solidFill>
                <a:latin typeface="Montserrat" panose="00000500000000000000" pitchFamily="2" charset="0"/>
              </a:rPr>
              <a:t>What event causes a buyer to be elevated from backup position to first position?</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352203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560666"/>
          </a:xfrm>
          <a:prstGeom prst="rect">
            <a:avLst/>
          </a:prstGeom>
        </p:spPr>
        <p:txBody>
          <a:bodyPr wrap="square" lIns="0" tIns="0" rIns="0" bIns="0" rtlCol="0" anchor="t">
            <a:spAutoFit/>
          </a:bodyPr>
          <a:lstStyle/>
          <a:p>
            <a:pPr marL="1085850" lvl="2" indent="-171450">
              <a:lnSpc>
                <a:spcPts val="1461"/>
              </a:lnSpc>
              <a:buFont typeface="Wingdings" panose="05000000000000000000" pitchFamily="2" charset="2"/>
              <a:buChar char="§"/>
            </a:pPr>
            <a:r>
              <a:rPr lang="en-US" sz="1000" dirty="0">
                <a:solidFill>
                  <a:srgbClr val="243746"/>
                </a:solidFill>
                <a:latin typeface="Montserrat" panose="00000500000000000000" pitchFamily="2" charset="0"/>
              </a:rPr>
              <a:t>Do the seller and the first buyer have to sign off on a termination or is it enough that the first buyer failed to strictly adhere to their contract?</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Magnifying glass and question mark">
            <a:extLst>
              <a:ext uri="{FF2B5EF4-FFF2-40B4-BE49-F238E27FC236}">
                <a16:creationId xmlns:a16="http://schemas.microsoft.com/office/drawing/2014/main" id="{AA75501B-BE88-4570-B70E-D9E9C4F36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093" y="1494879"/>
            <a:ext cx="1999414" cy="1124712"/>
          </a:xfrm>
          <a:prstGeom prst="rect">
            <a:avLst/>
          </a:prstGeom>
        </p:spPr>
      </p:pic>
    </p:spTree>
    <p:extLst>
      <p:ext uri="{BB962C8B-B14F-4D97-AF65-F5344CB8AC3E}">
        <p14:creationId xmlns:p14="http://schemas.microsoft.com/office/powerpoint/2010/main" val="782605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1330108"/>
          </a:xfrm>
          <a:prstGeom prst="rect">
            <a:avLst/>
          </a:prstGeom>
        </p:spPr>
        <p:txBody>
          <a:bodyPr wrap="square" lIns="0" tIns="0" rIns="0" bIns="0" rtlCol="0" anchor="t">
            <a:spAutoFit/>
          </a:bodyPr>
          <a:lstStyle/>
          <a:p>
            <a:pPr marL="628650" lvl="1" indent="-171450">
              <a:lnSpc>
                <a:spcPts val="1461"/>
              </a:lnSpc>
              <a:buFont typeface="Courier New" panose="02070309020205020404" pitchFamily="49" charset="0"/>
              <a:buChar char="o"/>
            </a:pPr>
            <a:r>
              <a:rPr lang="en-US" sz="1000" dirty="0">
                <a:solidFill>
                  <a:srgbClr val="243746"/>
                </a:solidFill>
                <a:latin typeface="Montserrat" panose="00000500000000000000" pitchFamily="2" charset="0"/>
              </a:rPr>
              <a:t>Can the seller and the first buyer modify the terms of their original sale agreement?  In other words, is the back-up status behind the first buyer only to the extent that the terms don’t change?  Can the back-up buyer object to seller concessions given to the first buyer arguing that their original contract has changed so now they are in first position?</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246434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753027"/>
          </a:xfrm>
          <a:prstGeom prst="rect">
            <a:avLst/>
          </a:prstGeom>
        </p:spPr>
        <p:txBody>
          <a:bodyPr wrap="square" lIns="0" tIns="0" rIns="0" bIns="0" rtlCol="0" anchor="t">
            <a:spAutoFit/>
          </a:bodyPr>
          <a:lstStyle/>
          <a:p>
            <a:pPr marL="628650" lvl="1" indent="-171450">
              <a:lnSpc>
                <a:spcPts val="1461"/>
              </a:lnSpc>
              <a:buFont typeface="Courier New" panose="02070309020205020404" pitchFamily="49" charset="0"/>
              <a:buChar char="o"/>
            </a:pPr>
            <a:r>
              <a:rPr lang="en-US" sz="1000" dirty="0">
                <a:solidFill>
                  <a:srgbClr val="243746"/>
                </a:solidFill>
                <a:latin typeface="Montserrat" panose="00000500000000000000" pitchFamily="2" charset="0"/>
              </a:rPr>
              <a:t>How is earnest money dealt with?</a:t>
            </a:r>
          </a:p>
          <a:p>
            <a:pPr marL="628650" lvl="1" indent="-171450">
              <a:lnSpc>
                <a:spcPts val="1461"/>
              </a:lnSpc>
              <a:buFont typeface="Courier New" panose="02070309020205020404" pitchFamily="49" charset="0"/>
              <a:buChar char="o"/>
            </a:pPr>
            <a:r>
              <a:rPr lang="en-US" sz="1000" dirty="0">
                <a:solidFill>
                  <a:srgbClr val="243746"/>
                </a:solidFill>
                <a:latin typeface="Montserrat" panose="00000500000000000000" pitchFamily="2" charset="0"/>
              </a:rPr>
              <a:t>Can the back-up buyer withdraw from that position at any time so long as they have not been elevated to the first position?</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Different colored question marks">
            <a:extLst>
              <a:ext uri="{FF2B5EF4-FFF2-40B4-BE49-F238E27FC236}">
                <a16:creationId xmlns:a16="http://schemas.microsoft.com/office/drawing/2014/main" id="{BD883C28-CA3B-4325-A345-C9D5574D9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093" y="1494879"/>
            <a:ext cx="1999414" cy="1124712"/>
          </a:xfrm>
          <a:prstGeom prst="rect">
            <a:avLst/>
          </a:prstGeom>
        </p:spPr>
      </p:pic>
    </p:spTree>
    <p:extLst>
      <p:ext uri="{BB962C8B-B14F-4D97-AF65-F5344CB8AC3E}">
        <p14:creationId xmlns:p14="http://schemas.microsoft.com/office/powerpoint/2010/main" val="2116163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409664"/>
          </a:xfrm>
          <a:prstGeom prst="rect">
            <a:avLst/>
          </a:prstGeom>
        </p:spPr>
        <p:txBody>
          <a:bodyPr wrap="square" lIns="0" tIns="0" rIns="0" bIns="0" rtlCol="0" anchor="t">
            <a:spAutoFit/>
          </a:bodyPr>
          <a:lstStyle/>
          <a:p>
            <a:pPr marL="0" marR="0">
              <a:lnSpc>
                <a:spcPct val="115000"/>
              </a:lnSpc>
              <a:spcBef>
                <a:spcPts val="0"/>
              </a:spcBef>
            </a:pPr>
            <a:r>
              <a:rPr lang="en-US" sz="1200" b="1" dirty="0">
                <a:solidFill>
                  <a:srgbClr val="243746"/>
                </a:solidFill>
                <a:effectLst/>
                <a:latin typeface="Montserrat" panose="00000500000000000000" pitchFamily="2" charset="0"/>
                <a:ea typeface="Calibri" panose="020F0502020204030204" pitchFamily="34" charset="0"/>
              </a:rPr>
              <a:t>HELPFUL FORMS FOR MULTIPLE OFFER AND BACKUP OFFER SITUATIONS</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8" name="Picture 7" descr="Office clerk searching for files">
            <a:extLst>
              <a:ext uri="{FF2B5EF4-FFF2-40B4-BE49-F238E27FC236}">
                <a16:creationId xmlns:a16="http://schemas.microsoft.com/office/drawing/2014/main" id="{D5314BA5-8234-4E6E-8DA1-097BEC482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638" y="1494879"/>
            <a:ext cx="1499782" cy="1124712"/>
          </a:xfrm>
          <a:prstGeom prst="rect">
            <a:avLst/>
          </a:prstGeom>
        </p:spPr>
      </p:pic>
    </p:spTree>
    <p:extLst>
      <p:ext uri="{BB962C8B-B14F-4D97-AF65-F5344CB8AC3E}">
        <p14:creationId xmlns:p14="http://schemas.microsoft.com/office/powerpoint/2010/main" val="4046299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695319"/>
          </a:xfrm>
          <a:prstGeom prst="rect">
            <a:avLst/>
          </a:prstGeom>
        </p:spPr>
        <p:txBody>
          <a:bodyPr wrap="square" lIns="0" tIns="0" rIns="0" bIns="0" rtlCol="0" anchor="t">
            <a:spAutoFit/>
          </a:bodyPr>
          <a:lstStyle/>
          <a:p>
            <a:pPr marL="342900" marR="0" lvl="0" indent="-342900" algn="just">
              <a:lnSpc>
                <a:spcPct val="115000"/>
              </a:lnSpc>
              <a:spcBef>
                <a:spcPts val="0"/>
              </a:spcBef>
              <a:spcAft>
                <a:spcPts val="1000"/>
              </a:spcAft>
              <a:buFont typeface="Symbol" panose="05050102010706020507" pitchFamily="18" charset="2"/>
              <a:buChar char=""/>
            </a:pPr>
            <a:r>
              <a:rPr lang="en-US" sz="1000" dirty="0">
                <a:effectLst/>
                <a:latin typeface="Montserrat" panose="00000500000000000000" pitchFamily="2" charset="0"/>
                <a:ea typeface="Calibri" panose="020F0502020204030204" pitchFamily="34" charset="0"/>
              </a:rPr>
              <a:t>BRRETA </a:t>
            </a:r>
            <a:r>
              <a:rPr lang="en-US" sz="1000" dirty="0">
                <a:latin typeface="Montserrat" panose="00000500000000000000" pitchFamily="2" charset="0"/>
                <a:ea typeface="Calibri" panose="020F0502020204030204" pitchFamily="34" charset="0"/>
              </a:rPr>
              <a:t>(</a:t>
            </a:r>
            <a:r>
              <a:rPr lang="en-US" sz="1000" dirty="0">
                <a:effectLst/>
                <a:latin typeface="Montserrat" panose="00000500000000000000" pitchFamily="2" charset="0"/>
                <a:ea typeface="Calibri" panose="020F0502020204030204" pitchFamily="34" charset="0"/>
              </a:rPr>
              <a:t>Brokerage Relationships in Real Estate Transactions Act) does require a listing agent to disclose material facts that a buyer could not discover through a reasonable inspection of the property of which the listing agent has actual knowledge; </a:t>
            </a:r>
            <a:endParaRPr lang="en-US" sz="1000" dirty="0">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Three people in commercial building, man in business suit gesturing upwards, talking with man and woman in casual wear">
            <a:extLst>
              <a:ext uri="{FF2B5EF4-FFF2-40B4-BE49-F238E27FC236}">
                <a16:creationId xmlns:a16="http://schemas.microsoft.com/office/drawing/2014/main" id="{74103A4F-92B9-4611-A9E9-FFD5DDE89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056" y="1495432"/>
            <a:ext cx="1999488" cy="1124712"/>
          </a:xfrm>
          <a:prstGeom prst="rect">
            <a:avLst/>
          </a:prstGeom>
        </p:spPr>
      </p:pic>
    </p:spTree>
    <p:extLst>
      <p:ext uri="{BB962C8B-B14F-4D97-AF65-F5344CB8AC3E}">
        <p14:creationId xmlns:p14="http://schemas.microsoft.com/office/powerpoint/2010/main" val="1467150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1714828"/>
          </a:xfrm>
          <a:prstGeom prst="rect">
            <a:avLst/>
          </a:prstGeom>
        </p:spPr>
        <p:txBody>
          <a:bodyPr wrap="square" lIns="0" tIns="0" rIns="0" bIns="0" rtlCol="0" anchor="t">
            <a:spAutoFit/>
          </a:bodyPr>
          <a:lstStyle/>
          <a:p>
            <a:pPr marL="228600" indent="-228600">
              <a:lnSpc>
                <a:spcPts val="1461"/>
              </a:lnSpc>
              <a:buFont typeface="+mj-lt"/>
              <a:buAutoNum type="arabicPeriod"/>
            </a:pPr>
            <a:r>
              <a:rPr lang="en-US" sz="1000" dirty="0">
                <a:solidFill>
                  <a:srgbClr val="243746"/>
                </a:solidFill>
                <a:latin typeface="Montserrat" panose="00000500000000000000" pitchFamily="2" charset="0"/>
              </a:rPr>
              <a:t>Multiple Offers Notification Form – Included Herein</a:t>
            </a:r>
          </a:p>
          <a:p>
            <a:pPr marL="228600" indent="-228600">
              <a:lnSpc>
                <a:spcPts val="1461"/>
              </a:lnSpc>
              <a:buFont typeface="+mj-lt"/>
              <a:buAutoNum type="arabicPeriod"/>
            </a:pPr>
            <a:r>
              <a:rPr lang="en-US" sz="1000" dirty="0">
                <a:solidFill>
                  <a:srgbClr val="243746"/>
                </a:solidFill>
                <a:latin typeface="Montserrat" panose="00000500000000000000" pitchFamily="2" charset="0"/>
              </a:rPr>
              <a:t>Back-up Agreement Contingency – F604</a:t>
            </a:r>
          </a:p>
          <a:p>
            <a:pPr marL="228600" indent="-228600">
              <a:lnSpc>
                <a:spcPts val="1461"/>
              </a:lnSpc>
              <a:buFont typeface="+mj-lt"/>
              <a:buAutoNum type="arabicPeriod"/>
            </a:pPr>
            <a:r>
              <a:rPr lang="en-US" sz="1000" dirty="0">
                <a:solidFill>
                  <a:srgbClr val="243746"/>
                </a:solidFill>
                <a:latin typeface="Montserrat" panose="00000500000000000000" pitchFamily="2" charset="0"/>
              </a:rPr>
              <a:t>Unilateral Notice to Withdraw Offer – F285</a:t>
            </a:r>
          </a:p>
          <a:p>
            <a:pPr marL="685800" lvl="1" indent="-228600">
              <a:lnSpc>
                <a:spcPts val="1461"/>
              </a:lnSpc>
              <a:buFont typeface="+mj-lt"/>
              <a:buAutoNum type="alphaLcParenR"/>
            </a:pPr>
            <a:r>
              <a:rPr lang="en-US" sz="1000" dirty="0">
                <a:solidFill>
                  <a:srgbClr val="243746"/>
                </a:solidFill>
                <a:latin typeface="Montserrat" panose="00000500000000000000" pitchFamily="2" charset="0"/>
              </a:rPr>
              <a:t>This applies to counteroffers too!</a:t>
            </a:r>
          </a:p>
          <a:p>
            <a:pPr marL="228600" indent="-228600">
              <a:lnSpc>
                <a:spcPts val="1461"/>
              </a:lnSpc>
              <a:buFont typeface="+mj-lt"/>
              <a:buAutoNum type="arabicPeriod"/>
            </a:pPr>
            <a:r>
              <a:rPr lang="en-US" sz="1000" dirty="0">
                <a:solidFill>
                  <a:srgbClr val="243746"/>
                </a:solidFill>
                <a:latin typeface="Montserrat" panose="00000500000000000000" pitchFamily="2" charset="0"/>
              </a:rPr>
              <a:t>Notice to Reject Offer or Counter Offer – F288</a:t>
            </a:r>
          </a:p>
          <a:p>
            <a:pPr marL="228600" indent="-228600">
              <a:lnSpc>
                <a:spcPts val="1461"/>
              </a:lnSpc>
              <a:buFont typeface="+mj-lt"/>
              <a:buAutoNum type="arabicPeriod"/>
            </a:pPr>
            <a:r>
              <a:rPr lang="en-US" sz="1000" dirty="0">
                <a:solidFill>
                  <a:srgbClr val="243746"/>
                </a:solidFill>
                <a:latin typeface="Montserrat" panose="00000500000000000000" pitchFamily="2" charset="0"/>
              </a:rPr>
              <a:t>Confidentiality Agreement – F825</a:t>
            </a:r>
          </a:p>
          <a:p>
            <a:pPr marL="228600" indent="-228600">
              <a:lnSpc>
                <a:spcPts val="1461"/>
              </a:lnSpc>
              <a:buFont typeface="+mj-lt"/>
              <a:buAutoNum type="arabicPeriod"/>
            </a:pPr>
            <a:r>
              <a:rPr lang="en-US" sz="1000" dirty="0">
                <a:solidFill>
                  <a:srgbClr val="243746"/>
                </a:solidFill>
                <a:latin typeface="Montserrat" panose="00000500000000000000" pitchFamily="2" charset="0"/>
              </a:rPr>
              <a:t>Assignment of Purchase and Sale Agreement Rights – F279</a:t>
            </a:r>
          </a:p>
          <a:p>
            <a:pPr marL="228600" indent="-228600">
              <a:lnSpc>
                <a:spcPts val="1461"/>
              </a:lnSpc>
              <a:buFont typeface="+mj-lt"/>
              <a:buAutoNum type="arabicPeriod"/>
            </a:pPr>
            <a:r>
              <a:rPr lang="en-US" sz="1000" dirty="0">
                <a:solidFill>
                  <a:srgbClr val="243746"/>
                </a:solidFill>
                <a:latin typeface="Montserrat" panose="00000500000000000000" pitchFamily="2" charset="0"/>
              </a:rPr>
              <a:t>Request for Confirmation of Presentation of Offer/Counteroffer – F289</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268869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197298"/>
          </a:xfrm>
          <a:prstGeom prst="rect">
            <a:avLst/>
          </a:prstGeom>
        </p:spPr>
        <p:txBody>
          <a:bodyPr wrap="square" lIns="0" tIns="0" rIns="0" bIns="0" rtlCol="0" anchor="t">
            <a:spAutoFit/>
          </a:bodyPr>
          <a:lstStyle/>
          <a:p>
            <a:pPr marL="0" marR="0">
              <a:lnSpc>
                <a:spcPct val="115000"/>
              </a:lnSpc>
              <a:spcBef>
                <a:spcPts val="0"/>
              </a:spcBef>
            </a:pPr>
            <a:r>
              <a:rPr lang="en-US" sz="1200" b="1" dirty="0">
                <a:solidFill>
                  <a:srgbClr val="243746"/>
                </a:solidFill>
                <a:effectLst/>
                <a:latin typeface="Montserrat" panose="00000500000000000000" pitchFamily="2" charset="0"/>
                <a:ea typeface="Calibri" panose="020F0502020204030204" pitchFamily="34" charset="0"/>
              </a:rPr>
              <a:t>MULTIPLE OFFERS NOTIFICATION</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11" name="Picture 10" descr="Office clerk searching for files">
            <a:extLst>
              <a:ext uri="{FF2B5EF4-FFF2-40B4-BE49-F238E27FC236}">
                <a16:creationId xmlns:a16="http://schemas.microsoft.com/office/drawing/2014/main" id="{1C998443-7BBB-4ABB-B3AB-B987115032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909" y="1494879"/>
            <a:ext cx="1499782" cy="1124712"/>
          </a:xfrm>
          <a:prstGeom prst="rect">
            <a:avLst/>
          </a:prstGeom>
        </p:spPr>
      </p:pic>
    </p:spTree>
    <p:extLst>
      <p:ext uri="{BB962C8B-B14F-4D97-AF65-F5344CB8AC3E}">
        <p14:creationId xmlns:p14="http://schemas.microsoft.com/office/powerpoint/2010/main" val="3179182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2099549"/>
          </a:xfrm>
          <a:prstGeom prst="rect">
            <a:avLst/>
          </a:prstGeom>
        </p:spPr>
        <p:txBody>
          <a:bodyPr wrap="square" lIns="0" tIns="0" rIns="0" bIns="0" rtlCol="0" anchor="t">
            <a:spAutoFit/>
          </a:bodyPr>
          <a:lstStyle/>
          <a:p>
            <a:pPr>
              <a:lnSpc>
                <a:spcPts val="1461"/>
              </a:lnSpc>
            </a:pPr>
            <a:r>
              <a:rPr lang="en-US" sz="1000" dirty="0">
                <a:solidFill>
                  <a:srgbClr val="243746"/>
                </a:solidFill>
                <a:latin typeface="Montserrat" panose="00000500000000000000" pitchFamily="2" charset="0"/>
              </a:rPr>
              <a:t>The Listing Agent referenced below has received multiple offers for purchase of the following property: </a:t>
            </a:r>
          </a:p>
          <a:p>
            <a:pPr>
              <a:lnSpc>
                <a:spcPts val="1461"/>
              </a:lnSpc>
            </a:pPr>
            <a:endParaRPr lang="en-US" sz="1000" dirty="0">
              <a:solidFill>
                <a:srgbClr val="243746"/>
              </a:solidFill>
              <a:latin typeface="Montserrat" panose="00000500000000000000" pitchFamily="2" charset="0"/>
            </a:endParaRPr>
          </a:p>
          <a:p>
            <a:pPr>
              <a:lnSpc>
                <a:spcPts val="1461"/>
              </a:lnSpc>
            </a:pPr>
            <a:r>
              <a:rPr lang="en-US" sz="1000" dirty="0">
                <a:solidFill>
                  <a:srgbClr val="243746"/>
                </a:solidFill>
                <a:latin typeface="Montserrat" panose="00000500000000000000" pitchFamily="2" charset="0"/>
              </a:rPr>
              <a:t>PROPERTY ADDRESS: _________________________________________________</a:t>
            </a:r>
          </a:p>
          <a:p>
            <a:pPr>
              <a:lnSpc>
                <a:spcPts val="1461"/>
              </a:lnSpc>
            </a:pPr>
            <a:endParaRPr lang="en-US" sz="1000" dirty="0">
              <a:solidFill>
                <a:srgbClr val="243746"/>
              </a:solidFill>
              <a:latin typeface="Montserrat" panose="00000500000000000000" pitchFamily="2" charset="0"/>
            </a:endParaRPr>
          </a:p>
          <a:p>
            <a:pPr>
              <a:lnSpc>
                <a:spcPts val="1461"/>
              </a:lnSpc>
            </a:pPr>
            <a:r>
              <a:rPr lang="en-US" sz="1000" dirty="0">
                <a:solidFill>
                  <a:srgbClr val="243746"/>
                </a:solidFill>
                <a:latin typeface="Montserrat" panose="00000500000000000000" pitchFamily="2" charset="0"/>
              </a:rPr>
              <a:t>Notice is hereby given by Seller and Listing Agent of the above referenced Property of the following:</a:t>
            </a:r>
          </a:p>
          <a:p>
            <a:pPr>
              <a:lnSpc>
                <a:spcPts val="1461"/>
              </a:lnSpc>
            </a:pPr>
            <a:endParaRPr lang="en-US" sz="1000" dirty="0">
              <a:solidFill>
                <a:srgbClr val="243746"/>
              </a:solidFill>
              <a:latin typeface="Montserrat" panose="00000500000000000000" pitchFamily="2" charset="0"/>
            </a:endParaRPr>
          </a:p>
          <a:p>
            <a:pPr marL="228600" indent="-228600">
              <a:lnSpc>
                <a:spcPts val="1461"/>
              </a:lnSpc>
              <a:buFont typeface="+mj-lt"/>
              <a:buAutoNum type="arabicPeriod"/>
            </a:pPr>
            <a:r>
              <a:rPr lang="en-US" sz="1000" dirty="0">
                <a:solidFill>
                  <a:srgbClr val="243746"/>
                </a:solidFill>
                <a:latin typeface="Montserrat" panose="00000500000000000000" pitchFamily="2" charset="0"/>
              </a:rPr>
              <a:t>Multiple offers have been received for the purchase of the Property;</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8159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1714828"/>
          </a:xfrm>
          <a:prstGeom prst="rect">
            <a:avLst/>
          </a:prstGeom>
        </p:spPr>
        <p:txBody>
          <a:bodyPr wrap="square" lIns="0" tIns="0" rIns="0" bIns="0" rtlCol="0" anchor="t">
            <a:spAutoFit/>
          </a:bodyPr>
          <a:lstStyle/>
          <a:p>
            <a:pPr marL="228600" indent="-228600">
              <a:lnSpc>
                <a:spcPts val="1461"/>
              </a:lnSpc>
              <a:buFont typeface="+mj-lt"/>
              <a:buAutoNum type="arabicPeriod" startAt="2"/>
            </a:pPr>
            <a:r>
              <a:rPr lang="en-US" sz="1000" dirty="0">
                <a:solidFill>
                  <a:srgbClr val="243746"/>
                </a:solidFill>
                <a:latin typeface="Montserrat" panose="00000500000000000000" pitchFamily="2" charset="0"/>
              </a:rPr>
              <a:t>The Seller wishes to give all interested parties the opportunity to submit their highest and best offer to purchase the Property.</a:t>
            </a:r>
          </a:p>
          <a:p>
            <a:pPr marL="228600" indent="-228600">
              <a:lnSpc>
                <a:spcPts val="1461"/>
              </a:lnSpc>
              <a:buFont typeface="+mj-lt"/>
              <a:buAutoNum type="arabicPeriod" startAt="2"/>
            </a:pPr>
            <a:r>
              <a:rPr lang="en-US" sz="1000" dirty="0">
                <a:solidFill>
                  <a:srgbClr val="243746"/>
                </a:solidFill>
                <a:latin typeface="Montserrat" panose="00000500000000000000" pitchFamily="2" charset="0"/>
              </a:rPr>
              <a:t>All offers should be submitted to the Listing Agent at the contact email address and/or fax address included below.  Such offers should be submitted on the GAR Purchase and Sale Agreement in complete form including any necessary exhibits  or attachments such that should the Seller sign the offer no further information would be required to form a legally binding Agreement between the parties.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734441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1522468"/>
          </a:xfrm>
          <a:prstGeom prst="rect">
            <a:avLst/>
          </a:prstGeom>
        </p:spPr>
        <p:txBody>
          <a:bodyPr wrap="square" lIns="0" tIns="0" rIns="0" bIns="0" rtlCol="0" anchor="t">
            <a:spAutoFit/>
          </a:bodyPr>
          <a:lstStyle/>
          <a:p>
            <a:pPr marL="228600" indent="-228600">
              <a:lnSpc>
                <a:spcPts val="1461"/>
              </a:lnSpc>
              <a:buFont typeface="+mj-lt"/>
              <a:buAutoNum type="arabicPeriod" startAt="4"/>
            </a:pPr>
            <a:r>
              <a:rPr lang="en-US" sz="1000" dirty="0">
                <a:solidFill>
                  <a:srgbClr val="243746"/>
                </a:solidFill>
                <a:latin typeface="Montserrat" panose="00000500000000000000" pitchFamily="2" charset="0"/>
              </a:rPr>
              <a:t>Only offers submitted to the Listing Agent at the contact address shown below no later than (date)_________ at (time) __________ will be considered by the Seller. </a:t>
            </a:r>
          </a:p>
          <a:p>
            <a:pPr marL="228600" indent="-228600">
              <a:lnSpc>
                <a:spcPts val="1461"/>
              </a:lnSpc>
              <a:buFont typeface="+mj-lt"/>
              <a:buAutoNum type="arabicPeriod" startAt="4"/>
            </a:pPr>
            <a:endParaRPr lang="en-US" sz="1000" dirty="0">
              <a:solidFill>
                <a:srgbClr val="243746"/>
              </a:solidFill>
              <a:latin typeface="Montserrat" panose="00000500000000000000" pitchFamily="2" charset="0"/>
            </a:endParaRPr>
          </a:p>
          <a:p>
            <a:pPr>
              <a:lnSpc>
                <a:spcPts val="1461"/>
              </a:lnSpc>
            </a:pPr>
            <a:r>
              <a:rPr lang="en-US" sz="1000" dirty="0">
                <a:solidFill>
                  <a:srgbClr val="243746"/>
                </a:solidFill>
                <a:latin typeface="Montserrat" panose="00000500000000000000" pitchFamily="2" charset="0"/>
              </a:rPr>
              <a:t>Listing Agent Name  ______________________________________________________</a:t>
            </a:r>
          </a:p>
          <a:p>
            <a:pPr>
              <a:lnSpc>
                <a:spcPts val="1461"/>
              </a:lnSpc>
            </a:pPr>
            <a:r>
              <a:rPr lang="en-US" sz="1000" dirty="0">
                <a:solidFill>
                  <a:srgbClr val="243746"/>
                </a:solidFill>
                <a:latin typeface="Montserrat" panose="00000500000000000000" pitchFamily="2" charset="0"/>
              </a:rPr>
              <a:t>Listing Agent Email and/or Fax ______________________________________________________</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066368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4" name="TextBox 4"/>
          <p:cNvSpPr txBox="1"/>
          <p:nvPr/>
        </p:nvSpPr>
        <p:spPr>
          <a:xfrm>
            <a:off x="254000" y="666750"/>
            <a:ext cx="4495800" cy="197298"/>
          </a:xfrm>
          <a:prstGeom prst="rect">
            <a:avLst/>
          </a:prstGeom>
        </p:spPr>
        <p:txBody>
          <a:bodyPr wrap="square" lIns="0" tIns="0" rIns="0" bIns="0" rtlCol="0" anchor="t">
            <a:spAutoFit/>
          </a:bodyPr>
          <a:lstStyle/>
          <a:p>
            <a:pPr marL="0" marR="0">
              <a:lnSpc>
                <a:spcPct val="115000"/>
              </a:lnSpc>
              <a:spcBef>
                <a:spcPts val="0"/>
              </a:spcBef>
            </a:pPr>
            <a:r>
              <a:rPr lang="en-US" sz="1200" b="1" dirty="0">
                <a:solidFill>
                  <a:srgbClr val="243746"/>
                </a:solidFill>
                <a:latin typeface="Montserrat" panose="00000500000000000000" pitchFamily="2" charset="0"/>
                <a:ea typeface="Times New Roman" panose="02020603050405020304" pitchFamily="18" charset="0"/>
              </a:rPr>
              <a:t>OPTION MONEY</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406400" y="1040217"/>
            <a:ext cx="4343400" cy="1531445"/>
          </a:xfrm>
          <a:prstGeom prst="rect">
            <a:avLst/>
          </a:prstGeom>
        </p:spPr>
        <p:txBody>
          <a:bodyPr wrap="square" lIns="0" tIns="0" rIns="0" bIns="0" rtlCol="0" anchor="t">
            <a:spAutoFit/>
          </a:bodyPr>
          <a:lstStyle/>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What is option money? Option money is consideration paid by the buyer in order to be granted a due diligence period. This practice has become more common in the current market and can be very advantageous for buyers and sellers alike. </a:t>
            </a:r>
          </a:p>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Section (A)(8) of the Purchase and Sale Agreement (GAR F201) provides for the inclusion of option money. Option money is not earnest money. Those are two separate payments and have very different purposes. </a:t>
            </a:r>
          </a:p>
        </p:txBody>
      </p:sp>
    </p:spTree>
    <p:extLst>
      <p:ext uri="{BB962C8B-B14F-4D97-AF65-F5344CB8AC3E}">
        <p14:creationId xmlns:p14="http://schemas.microsoft.com/office/powerpoint/2010/main" val="1046879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580176"/>
          </a:xfrm>
          <a:prstGeom prst="rect">
            <a:avLst/>
          </a:prstGeom>
        </p:spPr>
        <p:txBody>
          <a:bodyPr wrap="square" lIns="0" tIns="0" rIns="0" bIns="0" rtlCol="0" anchor="t">
            <a:spAutoFit/>
          </a:bodyPr>
          <a:lstStyle/>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Note, the Purchase and Sale Agreement was amended in 2022 to make clear that the option money is being paid “directly to Seller” rather than going through a third party. The likely reason for this change was to clearly delineate that the option money would not be serving as additional earnest money to be held in a trust account. The option money section allows for the parties to choose whether the option money will be applied toward the purchase price if the deal closes, and states that the option money is only refundable in the event of a seller breach.</a:t>
            </a:r>
          </a:p>
        </p:txBody>
      </p:sp>
    </p:spTree>
    <p:extLst>
      <p:ext uri="{BB962C8B-B14F-4D97-AF65-F5344CB8AC3E}">
        <p14:creationId xmlns:p14="http://schemas.microsoft.com/office/powerpoint/2010/main" val="39558085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872290"/>
          </a:xfrm>
          <a:prstGeom prst="rect">
            <a:avLst/>
          </a:prstGeom>
        </p:spPr>
        <p:txBody>
          <a:bodyPr wrap="square" lIns="0" tIns="0" rIns="0" bIns="0" rtlCol="0" anchor="t">
            <a:spAutoFit/>
          </a:bodyPr>
          <a:lstStyle/>
          <a:p>
            <a:pPr marR="0" lvl="0">
              <a:lnSpc>
                <a:spcPct val="115000"/>
              </a:lnSpc>
              <a:spcBef>
                <a:spcPts val="0"/>
              </a:spcBef>
              <a:spcAft>
                <a:spcPts val="1000"/>
              </a:spcAft>
            </a:pPr>
            <a:r>
              <a:rPr lang="en-US" sz="1000" b="1" dirty="0">
                <a:solidFill>
                  <a:srgbClr val="243746"/>
                </a:solidFill>
                <a:effectLst/>
                <a:latin typeface="Montserrat" panose="00000500000000000000" pitchFamily="2" charset="0"/>
                <a:ea typeface="Calibri" panose="020F0502020204030204" pitchFamily="34" charset="0"/>
              </a:rPr>
              <a:t>NOTE: </a:t>
            </a:r>
            <a:r>
              <a:rPr lang="en-US" sz="1000" dirty="0">
                <a:solidFill>
                  <a:srgbClr val="243746"/>
                </a:solidFill>
                <a:effectLst/>
                <a:latin typeface="Montserrat" panose="00000500000000000000" pitchFamily="2" charset="0"/>
                <a:ea typeface="Calibri" panose="020F0502020204030204" pitchFamily="34" charset="0"/>
              </a:rPr>
              <a:t>even when a due diligence period has been waived, the buyer has a right to enter the property to perform an inspection. Too often parties conflate due diligence and inspections. An inspection should occur during any due diligence period, but they are not the same thing.</a:t>
            </a:r>
          </a:p>
        </p:txBody>
      </p:sp>
      <p:pic>
        <p:nvPicPr>
          <p:cNvPr id="6" name="Picture 5" descr="Three people in commercial building, man in business suit gesturing upwards, talking with man and woman in casual wear">
            <a:extLst>
              <a:ext uri="{FF2B5EF4-FFF2-40B4-BE49-F238E27FC236}">
                <a16:creationId xmlns:a16="http://schemas.microsoft.com/office/drawing/2014/main" id="{BB0027C0-E7F6-4480-A40C-BCC32128E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056" y="1494879"/>
            <a:ext cx="1999488" cy="1124712"/>
          </a:xfrm>
          <a:prstGeom prst="rect">
            <a:avLst/>
          </a:prstGeom>
        </p:spPr>
      </p:pic>
    </p:spTree>
    <p:extLst>
      <p:ext uri="{BB962C8B-B14F-4D97-AF65-F5344CB8AC3E}">
        <p14:creationId xmlns:p14="http://schemas.microsoft.com/office/powerpoint/2010/main" val="964916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482714"/>
          </a:xfrm>
          <a:prstGeom prst="rect">
            <a:avLst/>
          </a:prstGeom>
        </p:spPr>
        <p:txBody>
          <a:bodyPr wrap="square" lIns="0" tIns="0" rIns="0" bIns="0" rtlCol="0" anchor="t">
            <a:spAutoFit/>
          </a:bodyPr>
          <a:lstStyle/>
          <a:p>
            <a:pPr marR="0" lvl="0">
              <a:lnSpc>
                <a:spcPct val="115000"/>
              </a:lnSpc>
              <a:spcBef>
                <a:spcPts val="0"/>
              </a:spcBef>
              <a:spcAft>
                <a:spcPts val="1000"/>
              </a:spcAft>
            </a:pPr>
            <a:r>
              <a:rPr lang="en-US" sz="1000" b="1" dirty="0">
                <a:solidFill>
                  <a:srgbClr val="243746"/>
                </a:solidFill>
                <a:effectLst/>
                <a:latin typeface="Montserrat" panose="00000500000000000000" pitchFamily="2" charset="0"/>
                <a:ea typeface="Calibri" panose="020F0502020204030204" pitchFamily="34" charset="0"/>
              </a:rPr>
              <a:t>PROS AND CONS OF OPTION MONEY WHEN WORKING WITH A BUYER</a:t>
            </a:r>
          </a:p>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Pro: Allows for a buyer to be competitive against competing offers waiving due diligence.</a:t>
            </a:r>
          </a:p>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Pro: Can be a small payment toward finding out whether the property will be suitable to the buyer without having to sacrifice earnest money, which is higher than usual in this seller’s market.</a:t>
            </a:r>
          </a:p>
        </p:txBody>
      </p:sp>
    </p:spTree>
    <p:extLst>
      <p:ext uri="{BB962C8B-B14F-4D97-AF65-F5344CB8AC3E}">
        <p14:creationId xmlns:p14="http://schemas.microsoft.com/office/powerpoint/2010/main" val="1359480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177502"/>
          </a:xfrm>
          <a:prstGeom prst="rect">
            <a:avLst/>
          </a:prstGeom>
        </p:spPr>
        <p:txBody>
          <a:bodyPr wrap="square" lIns="0" tIns="0" rIns="0" bIns="0" rtlCol="0" anchor="t">
            <a:spAutoFit/>
          </a:bodyPr>
          <a:lstStyle/>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Pro: buyers without a due diligence period are probably having to more often settle for inspection issues that come up because of the fear of having to give up their earnest money. Option money can assuage some of those fears.</a:t>
            </a:r>
          </a:p>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Con: the money is usually not applied toward the purchase price even when the buyer moves forward.</a:t>
            </a:r>
          </a:p>
        </p:txBody>
      </p:sp>
    </p:spTree>
    <p:extLst>
      <p:ext uri="{BB962C8B-B14F-4D97-AF65-F5344CB8AC3E}">
        <p14:creationId xmlns:p14="http://schemas.microsoft.com/office/powerpoint/2010/main" val="137385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1580176"/>
          </a:xfrm>
          <a:prstGeom prst="rect">
            <a:avLst/>
          </a:prstGeom>
        </p:spPr>
        <p:txBody>
          <a:bodyPr wrap="square" lIns="0" tIns="0" rIns="0" bIns="0" rtlCol="0" anchor="t">
            <a:spAutoFit/>
          </a:bodyPr>
          <a:lstStyle/>
          <a:p>
            <a:pPr marL="342900" marR="0" lvl="0" indent="-342900">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All offers must be presented to the seller. (OCGA Section 43-40-25(b)(19); carries a $600 fine). This is true even when the seller has made perfectly clear what they are looking for in an offer and you receive offers that do not meet those requirements (e.g. seller who will not entertain FHA offers will still need to be presented with any FHA offer that comes in). GAR has a new form between agents which requests a listing </a:t>
            </a:r>
            <a:r>
              <a:rPr lang="en-US" sz="1000" i="1" dirty="0">
                <a:solidFill>
                  <a:srgbClr val="243746"/>
                </a:solidFill>
                <a:effectLst/>
                <a:latin typeface="Montserrat" panose="00000500000000000000" pitchFamily="2" charset="0"/>
                <a:ea typeface="Calibri" panose="020F0502020204030204" pitchFamily="34" charset="0"/>
              </a:rPr>
              <a:t>broker</a:t>
            </a:r>
            <a:r>
              <a:rPr lang="en-US" sz="1000" dirty="0">
                <a:solidFill>
                  <a:srgbClr val="243746"/>
                </a:solidFill>
                <a:effectLst/>
                <a:latin typeface="Montserrat" panose="00000500000000000000" pitchFamily="2" charset="0"/>
                <a:ea typeface="Calibri" panose="020F0502020204030204" pitchFamily="34" charset="0"/>
              </a:rPr>
              <a:t> (not just agent) to confirm that the offer was presented to the seller. (GAR F289). Make sure you do not walk yourself into an ethics complaint.</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9726877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823559"/>
          </a:xfrm>
          <a:prstGeom prst="rect">
            <a:avLst/>
          </a:prstGeom>
        </p:spPr>
        <p:txBody>
          <a:bodyPr wrap="square" lIns="0" tIns="0" rIns="0" bIns="0" rtlCol="0" anchor="t">
            <a:spAutoFit/>
          </a:bodyPr>
          <a:lstStyle/>
          <a:p>
            <a:pPr>
              <a:lnSpc>
                <a:spcPct val="115000"/>
              </a:lnSpc>
              <a:spcAft>
                <a:spcPts val="1000"/>
              </a:spcAft>
            </a:pPr>
            <a:r>
              <a:rPr lang="en-US" sz="1000" dirty="0">
                <a:solidFill>
                  <a:srgbClr val="243746"/>
                </a:solidFill>
                <a:effectLst/>
                <a:latin typeface="Montserrat" panose="00000500000000000000" pitchFamily="2" charset="0"/>
                <a:ea typeface="Calibri" panose="020F0502020204030204" pitchFamily="34" charset="0"/>
              </a:rPr>
              <a:t>Con: use it and you lose it. If the buyer terminates pursuant to their due diligence right, the seller still gets the option money. </a:t>
            </a:r>
          </a:p>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Con: if the option money is paid directly to the seller and the seller defaults, it may be very difficult to get the option money back. </a:t>
            </a:r>
          </a:p>
        </p:txBody>
      </p:sp>
    </p:spTree>
    <p:extLst>
      <p:ext uri="{BB962C8B-B14F-4D97-AF65-F5344CB8AC3E}">
        <p14:creationId xmlns:p14="http://schemas.microsoft.com/office/powerpoint/2010/main" val="1538663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836657"/>
          </a:xfrm>
          <a:prstGeom prst="rect">
            <a:avLst/>
          </a:prstGeom>
        </p:spPr>
        <p:txBody>
          <a:bodyPr wrap="square" lIns="0" tIns="0" rIns="0" bIns="0" rtlCol="0" anchor="t">
            <a:spAutoFit/>
          </a:bodyPr>
          <a:lstStyle/>
          <a:p>
            <a:pPr marR="0" lvl="0">
              <a:lnSpc>
                <a:spcPct val="115000"/>
              </a:lnSpc>
              <a:spcBef>
                <a:spcPts val="0"/>
              </a:spcBef>
              <a:spcAft>
                <a:spcPts val="1000"/>
              </a:spcAft>
            </a:pPr>
            <a:r>
              <a:rPr lang="en-US" sz="1000" b="1" dirty="0">
                <a:solidFill>
                  <a:srgbClr val="243746"/>
                </a:solidFill>
                <a:effectLst/>
                <a:latin typeface="Montserrat" panose="00000500000000000000" pitchFamily="2" charset="0"/>
                <a:ea typeface="Calibri" panose="020F0502020204030204" pitchFamily="34" charset="0"/>
              </a:rPr>
              <a:t>PROS AND CONS OF OPTION MONEY WHEN WORKING WITH A SELLER</a:t>
            </a:r>
          </a:p>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Pro: seller is compensated for their lost marketing time. The seller may have been off market for a few days, but they receive some payment for the buyer’s “trial run.”</a:t>
            </a:r>
          </a:p>
          <a:p>
            <a:pPr marR="0" lvl="0">
              <a:lnSpc>
                <a:spcPct val="115000"/>
              </a:lnSpc>
              <a:spcBef>
                <a:spcPts val="0"/>
              </a:spcBef>
              <a:spcAft>
                <a:spcPts val="1000"/>
              </a:spcAft>
            </a:pPr>
            <a:r>
              <a:rPr lang="en-US" sz="1000" dirty="0">
                <a:solidFill>
                  <a:srgbClr val="243746"/>
                </a:solidFill>
                <a:effectLst/>
                <a:latin typeface="Montserrat" panose="00000500000000000000" pitchFamily="2" charset="0"/>
                <a:ea typeface="Calibri" panose="020F0502020204030204" pitchFamily="34" charset="0"/>
              </a:rPr>
              <a:t>Pro: allows the seller to take on more risk when considering offers. Offers requesting a due diligence period but which may have a higher end price become more attractive when coupled with the option money.</a:t>
            </a:r>
          </a:p>
        </p:txBody>
      </p:sp>
    </p:spTree>
    <p:extLst>
      <p:ext uri="{BB962C8B-B14F-4D97-AF65-F5344CB8AC3E}">
        <p14:creationId xmlns:p14="http://schemas.microsoft.com/office/powerpoint/2010/main" val="4102797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305742"/>
          </a:xfrm>
          <a:prstGeom prst="rect">
            <a:avLst/>
          </a:prstGeom>
        </p:spPr>
        <p:txBody>
          <a:bodyPr wrap="square" lIns="0" tIns="0" rIns="0" bIns="0" rtlCol="0" anchor="t">
            <a:spAutoFit/>
          </a:bodyPr>
          <a:lstStyle/>
          <a:p>
            <a:pPr>
              <a:lnSpc>
                <a:spcPct val="115000"/>
              </a:lnSpc>
              <a:spcAft>
                <a:spcPts val="1000"/>
              </a:spcAft>
            </a:pPr>
            <a:r>
              <a:rPr lang="en-US" sz="1000" dirty="0">
                <a:solidFill>
                  <a:srgbClr val="243746"/>
                </a:solidFill>
                <a:effectLst/>
                <a:latin typeface="Montserrat" panose="00000500000000000000" pitchFamily="2" charset="0"/>
                <a:ea typeface="Calibri" panose="020F0502020204030204" pitchFamily="34" charset="0"/>
              </a:rPr>
              <a:t>Pro: you can weed out the more serious buyers from the “shoppers”. </a:t>
            </a:r>
          </a:p>
          <a:p>
            <a:pPr>
              <a:lnSpc>
                <a:spcPct val="115000"/>
              </a:lnSpc>
              <a:spcAft>
                <a:spcPts val="1000"/>
              </a:spcAft>
            </a:pPr>
            <a:r>
              <a:rPr lang="en-US" sz="1000" dirty="0">
                <a:solidFill>
                  <a:srgbClr val="243746"/>
                </a:solidFill>
                <a:effectLst/>
                <a:latin typeface="Montserrat" panose="00000500000000000000" pitchFamily="2" charset="0"/>
                <a:ea typeface="Calibri" panose="020F0502020204030204" pitchFamily="34" charset="0"/>
              </a:rPr>
              <a:t>Con: what if the option money check is not honored and the buyer terminates?</a:t>
            </a:r>
          </a:p>
          <a:p>
            <a:pPr>
              <a:lnSpc>
                <a:spcPct val="115000"/>
              </a:lnSpc>
              <a:spcAft>
                <a:spcPts val="1000"/>
              </a:spcAft>
            </a:pPr>
            <a:r>
              <a:rPr lang="en-US" sz="1000" dirty="0">
                <a:solidFill>
                  <a:srgbClr val="243746"/>
                </a:solidFill>
                <a:effectLst/>
                <a:latin typeface="Montserrat" panose="00000500000000000000" pitchFamily="2" charset="0"/>
                <a:ea typeface="Calibri" panose="020F0502020204030204" pitchFamily="34" charset="0"/>
              </a:rPr>
              <a:t>Con: what if – like earnest money – the buyer terminates under their due diligence right without paying the option money? Pursuing the buyer may be cost prohibitive.</a:t>
            </a:r>
          </a:p>
        </p:txBody>
      </p:sp>
    </p:spTree>
    <p:extLst>
      <p:ext uri="{BB962C8B-B14F-4D97-AF65-F5344CB8AC3E}">
        <p14:creationId xmlns:p14="http://schemas.microsoft.com/office/powerpoint/2010/main" val="1614692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BACK-UP OFFERS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049262"/>
          </a:xfrm>
          <a:prstGeom prst="rect">
            <a:avLst/>
          </a:prstGeom>
        </p:spPr>
        <p:txBody>
          <a:bodyPr wrap="square" lIns="0" tIns="0" rIns="0" bIns="0" rtlCol="0" anchor="t">
            <a:spAutoFit/>
          </a:bodyPr>
          <a:lstStyle/>
          <a:p>
            <a:pPr>
              <a:lnSpc>
                <a:spcPct val="115000"/>
              </a:lnSpc>
              <a:spcAft>
                <a:spcPts val="1000"/>
              </a:spcAft>
            </a:pPr>
            <a:r>
              <a:rPr lang="en-US" sz="1000" dirty="0">
                <a:solidFill>
                  <a:srgbClr val="243746"/>
                </a:solidFill>
                <a:effectLst/>
                <a:latin typeface="Montserrat" panose="00000500000000000000" pitchFamily="2" charset="0"/>
                <a:ea typeface="Calibri" panose="020F0502020204030204" pitchFamily="34" charset="0"/>
              </a:rPr>
              <a:t>Option money can be a valuable tool for buyers and sellers. When working with buyers, be sure to discuss the potential benefits and pitfalls to using option money. Indeed, whenever we have a buyer entertaining the idea of buying without a due diligence period, we should be advising them on the danger of doing so in a buyer beware state.</a:t>
            </a:r>
          </a:p>
        </p:txBody>
      </p:sp>
    </p:spTree>
    <p:extLst>
      <p:ext uri="{BB962C8B-B14F-4D97-AF65-F5344CB8AC3E}">
        <p14:creationId xmlns:p14="http://schemas.microsoft.com/office/powerpoint/2010/main" val="38246821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433982"/>
          </a:xfrm>
          <a:prstGeom prst="rect">
            <a:avLst/>
          </a:prstGeom>
        </p:spPr>
        <p:txBody>
          <a:bodyPr wrap="square" lIns="0" tIns="0" rIns="0" bIns="0" rtlCol="0" anchor="t">
            <a:spAutoFit/>
          </a:bodyPr>
          <a:lstStyle/>
          <a:p>
            <a:pPr>
              <a:lnSpc>
                <a:spcPct val="115000"/>
              </a:lnSpc>
              <a:spcAft>
                <a:spcPts val="1000"/>
              </a:spcAft>
            </a:pPr>
            <a:r>
              <a:rPr lang="en-US" sz="1000" dirty="0">
                <a:solidFill>
                  <a:srgbClr val="243746"/>
                </a:solidFill>
                <a:effectLst/>
                <a:latin typeface="Montserrat" panose="00000500000000000000" pitchFamily="2" charset="0"/>
                <a:ea typeface="Calibri" panose="020F0502020204030204" pitchFamily="34" charset="0"/>
              </a:rPr>
              <a:t>A review of the common sense and not so common sense reasons closings can come to a screeching halt.                                                     </a:t>
            </a:r>
          </a:p>
          <a:p>
            <a:pPr marL="228600" indent="-228600">
              <a:lnSpc>
                <a:spcPct val="115000"/>
              </a:lnSpc>
              <a:spcAft>
                <a:spcPts val="1000"/>
              </a:spcAft>
              <a:buFont typeface="+mj-lt"/>
              <a:buAutoNum type="arabicPeriod"/>
            </a:pPr>
            <a:r>
              <a:rPr lang="en-US" sz="1000" b="1" dirty="0">
                <a:solidFill>
                  <a:srgbClr val="243746"/>
                </a:solidFill>
                <a:effectLst/>
                <a:latin typeface="Montserrat" panose="00000500000000000000" pitchFamily="2" charset="0"/>
                <a:ea typeface="Calibri" panose="020F0502020204030204" pitchFamily="34" charset="0"/>
              </a:rPr>
              <a:t>HOA Letters</a:t>
            </a:r>
          </a:p>
          <a:p>
            <a:pPr marL="685800" lvl="1" indent="-228600">
              <a:lnSpc>
                <a:spcPct val="115000"/>
              </a:lnSpc>
              <a:spcAft>
                <a:spcPts val="1000"/>
              </a:spcAft>
              <a:buFont typeface="+mj-lt"/>
              <a:buAutoNum type="alphaLcPeriod"/>
            </a:pPr>
            <a:r>
              <a:rPr lang="en-US" sz="1000" dirty="0">
                <a:solidFill>
                  <a:srgbClr val="243746"/>
                </a:solidFill>
                <a:effectLst/>
                <a:latin typeface="Montserrat" panose="00000500000000000000" pitchFamily="2" charset="0"/>
                <a:ea typeface="Calibri" panose="020F0502020204030204" pitchFamily="34" charset="0"/>
              </a:rPr>
              <a:t>Will assessments for closings be made by HOA, Management Company, or both?</a:t>
            </a:r>
          </a:p>
          <a:p>
            <a:pPr marL="685800" lvl="1" indent="-228600">
              <a:lnSpc>
                <a:spcPct val="115000"/>
              </a:lnSpc>
              <a:spcAft>
                <a:spcPts val="1000"/>
              </a:spcAft>
              <a:buFont typeface="+mj-lt"/>
              <a:buAutoNum type="alphaLcPeriod"/>
            </a:pPr>
            <a:r>
              <a:rPr lang="en-US" sz="1000" dirty="0">
                <a:solidFill>
                  <a:srgbClr val="243746"/>
                </a:solidFill>
                <a:effectLst/>
                <a:latin typeface="Montserrat" panose="00000500000000000000" pitchFamily="2" charset="0"/>
                <a:ea typeface="Calibri" panose="020F0502020204030204" pitchFamily="34" charset="0"/>
              </a:rPr>
              <a:t>Closing Letter Fees</a:t>
            </a:r>
          </a:p>
        </p:txBody>
      </p:sp>
    </p:spTree>
    <p:extLst>
      <p:ext uri="{BB962C8B-B14F-4D97-AF65-F5344CB8AC3E}">
        <p14:creationId xmlns:p14="http://schemas.microsoft.com/office/powerpoint/2010/main" val="3363847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433982"/>
          </a:xfrm>
          <a:prstGeom prst="rect">
            <a:avLst/>
          </a:prstGeom>
        </p:spPr>
        <p:txBody>
          <a:bodyPr wrap="square" lIns="0" tIns="0" rIns="0" bIns="0" rtlCol="0" anchor="t">
            <a:spAutoFit/>
          </a:bodyPr>
          <a:lstStyle/>
          <a:p>
            <a:pPr marL="1200150" lvl="2" indent="-285750">
              <a:lnSpc>
                <a:spcPct val="115000"/>
              </a:lnSpc>
              <a:spcAft>
                <a:spcPts val="1000"/>
              </a:spcAft>
              <a:buFont typeface="+mj-lt"/>
              <a:buAutoNum type="romanLcPeriod"/>
            </a:pPr>
            <a:r>
              <a:rPr lang="en-US" sz="1000" dirty="0">
                <a:solidFill>
                  <a:srgbClr val="243746"/>
                </a:solidFill>
                <a:effectLst/>
                <a:latin typeface="Montserrat" panose="00000500000000000000" pitchFamily="2" charset="0"/>
                <a:ea typeface="Calibri" panose="020F0502020204030204" pitchFamily="34" charset="0"/>
              </a:rPr>
              <a:t>Who pays it? (see, GAR F322 section (B)(3)(d))</a:t>
            </a:r>
          </a:p>
          <a:p>
            <a:pPr marL="1200150" lvl="2" indent="-285750">
              <a:lnSpc>
                <a:spcPct val="115000"/>
              </a:lnSpc>
              <a:spcAft>
                <a:spcPts val="1000"/>
              </a:spcAft>
              <a:buFont typeface="+mj-lt"/>
              <a:buAutoNum type="romanLcPeriod"/>
            </a:pPr>
            <a:r>
              <a:rPr lang="en-US" sz="1000" dirty="0">
                <a:solidFill>
                  <a:srgbClr val="243746"/>
                </a:solidFill>
                <a:effectLst/>
                <a:latin typeface="Montserrat" panose="00000500000000000000" pitchFamily="2" charset="0"/>
                <a:ea typeface="Calibri" panose="020F0502020204030204" pitchFamily="34" charset="0"/>
              </a:rPr>
              <a:t>When must it be ordered?  Rush/Expedite fees.</a:t>
            </a:r>
          </a:p>
          <a:p>
            <a:pPr marL="1200150" lvl="2" indent="-285750">
              <a:lnSpc>
                <a:spcPct val="115000"/>
              </a:lnSpc>
              <a:spcAft>
                <a:spcPts val="1000"/>
              </a:spcAft>
              <a:buFont typeface="+mj-lt"/>
              <a:buAutoNum type="romanLcPeriod"/>
            </a:pPr>
            <a:r>
              <a:rPr lang="en-US" sz="1000" dirty="0">
                <a:solidFill>
                  <a:srgbClr val="243746"/>
                </a:solidFill>
                <a:effectLst/>
                <a:latin typeface="Montserrat" panose="00000500000000000000" pitchFamily="2" charset="0"/>
                <a:ea typeface="Calibri" panose="020F0502020204030204" pitchFamily="34" charset="0"/>
              </a:rPr>
              <a:t>Why do we need it? Seller must convey good and marketable title</a:t>
            </a:r>
          </a:p>
          <a:p>
            <a:pPr marL="685800" lvl="1" indent="-228600">
              <a:lnSpc>
                <a:spcPct val="115000"/>
              </a:lnSpc>
              <a:spcAft>
                <a:spcPts val="1000"/>
              </a:spcAft>
              <a:buFont typeface="+mj-lt"/>
              <a:buAutoNum type="alphaLcPeriod" startAt="3"/>
            </a:pPr>
            <a:r>
              <a:rPr lang="en-US" sz="1000" dirty="0">
                <a:solidFill>
                  <a:srgbClr val="243746"/>
                </a:solidFill>
                <a:effectLst/>
                <a:latin typeface="Montserrat" panose="00000500000000000000" pitchFamily="2" charset="0"/>
                <a:ea typeface="Calibri" panose="020F0502020204030204" pitchFamily="34" charset="0"/>
              </a:rPr>
              <a:t>Section (A)(5) of CAD requires seller to disclose all transfer, initiation, and administrative fees</a:t>
            </a:r>
          </a:p>
        </p:txBody>
      </p:sp>
    </p:spTree>
    <p:extLst>
      <p:ext uri="{BB962C8B-B14F-4D97-AF65-F5344CB8AC3E}">
        <p14:creationId xmlns:p14="http://schemas.microsoft.com/office/powerpoint/2010/main" val="1376543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964897"/>
          </a:xfrm>
          <a:prstGeom prst="rect">
            <a:avLst/>
          </a:prstGeom>
        </p:spPr>
        <p:txBody>
          <a:bodyPr wrap="square" lIns="0" tIns="0" rIns="0" bIns="0" rtlCol="0" anchor="t">
            <a:spAutoFit/>
          </a:bodyPr>
          <a:lstStyle/>
          <a:p>
            <a:pPr marL="1200150" lvl="2" indent="-285750">
              <a:lnSpc>
                <a:spcPct val="115000"/>
              </a:lnSpc>
              <a:spcAft>
                <a:spcPts val="1000"/>
              </a:spcAft>
              <a:buFont typeface="+mj-lt"/>
              <a:buAutoNum type="romanLcPeriod"/>
            </a:pPr>
            <a:r>
              <a:rPr lang="en-US" sz="1000" dirty="0">
                <a:solidFill>
                  <a:srgbClr val="243746"/>
                </a:solidFill>
                <a:effectLst/>
                <a:latin typeface="Montserrat" panose="00000500000000000000" pitchFamily="2" charset="0"/>
                <a:ea typeface="Calibri" panose="020F0502020204030204" pitchFamily="34" charset="0"/>
              </a:rPr>
              <a:t>Many “new” fees associated with closings, that neither buyer nor seller may know about without research (move in/out, elevator, account setup, etc.)</a:t>
            </a:r>
          </a:p>
          <a:p>
            <a:pPr marL="1200150" lvl="2" indent="-285750">
              <a:lnSpc>
                <a:spcPct val="115000"/>
              </a:lnSpc>
              <a:spcAft>
                <a:spcPts val="1000"/>
              </a:spcAft>
              <a:buFont typeface="+mj-lt"/>
              <a:buAutoNum type="romanLcPeriod"/>
            </a:pPr>
            <a:r>
              <a:rPr lang="en-US" sz="1000" dirty="0">
                <a:solidFill>
                  <a:srgbClr val="243746"/>
                </a:solidFill>
                <a:effectLst/>
                <a:latin typeface="Montserrat" panose="00000500000000000000" pitchFamily="2" charset="0"/>
                <a:ea typeface="Calibri" panose="020F0502020204030204" pitchFamily="34" charset="0"/>
              </a:rPr>
              <a:t>What if disclosed incorrectly? </a:t>
            </a:r>
          </a:p>
          <a:p>
            <a:pPr marL="1200150" lvl="2" indent="-285750">
              <a:lnSpc>
                <a:spcPct val="115000"/>
              </a:lnSpc>
              <a:spcAft>
                <a:spcPts val="1000"/>
              </a:spcAft>
              <a:buFont typeface="+mj-lt"/>
              <a:buAutoNum type="romanLcPeriod"/>
            </a:pPr>
            <a:r>
              <a:rPr lang="en-US" sz="1000" dirty="0">
                <a:solidFill>
                  <a:srgbClr val="243746"/>
                </a:solidFill>
                <a:effectLst/>
                <a:latin typeface="Montserrat" panose="00000500000000000000" pitchFamily="2" charset="0"/>
                <a:ea typeface="Calibri" panose="020F0502020204030204" pitchFamily="34" charset="0"/>
              </a:rPr>
              <a:t>What if we fail to advise our seller about the consequences of inaccurate disclosure?</a:t>
            </a:r>
          </a:p>
          <a:p>
            <a:pPr marL="742950" lvl="1" indent="-285750">
              <a:lnSpc>
                <a:spcPct val="115000"/>
              </a:lnSpc>
              <a:spcAft>
                <a:spcPts val="1000"/>
              </a:spcAft>
              <a:buFont typeface="+mj-lt"/>
              <a:buAutoNum type="alphaLcPeriod" startAt="4"/>
            </a:pPr>
            <a:r>
              <a:rPr lang="en-US" sz="1000" dirty="0">
                <a:solidFill>
                  <a:srgbClr val="243746"/>
                </a:solidFill>
                <a:effectLst/>
                <a:latin typeface="Montserrat" panose="00000500000000000000" pitchFamily="2" charset="0"/>
                <a:ea typeface="Calibri" panose="020F0502020204030204" pitchFamily="34" charset="0"/>
              </a:rPr>
              <a:t>What if the covenants have expired, or the HOA has dissolved?</a:t>
            </a:r>
          </a:p>
        </p:txBody>
      </p:sp>
    </p:spTree>
    <p:extLst>
      <p:ext uri="{BB962C8B-B14F-4D97-AF65-F5344CB8AC3E}">
        <p14:creationId xmlns:p14="http://schemas.microsoft.com/office/powerpoint/2010/main" val="17208901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885388"/>
          </a:xfrm>
          <a:prstGeom prst="rect">
            <a:avLst/>
          </a:prstGeom>
        </p:spPr>
        <p:txBody>
          <a:bodyPr wrap="square" lIns="0" tIns="0" rIns="0" bIns="0" rtlCol="0" anchor="t">
            <a:spAutoFit/>
          </a:bodyPr>
          <a:lstStyle/>
          <a:p>
            <a:pPr marL="228600" indent="-228600">
              <a:lnSpc>
                <a:spcPct val="115000"/>
              </a:lnSpc>
              <a:spcAft>
                <a:spcPts val="1000"/>
              </a:spcAft>
              <a:buFont typeface="+mj-lt"/>
              <a:buAutoNum type="arabicPeriod" startAt="2"/>
            </a:pPr>
            <a:r>
              <a:rPr lang="en-US" sz="1000" b="1" dirty="0">
                <a:solidFill>
                  <a:srgbClr val="243746"/>
                </a:solidFill>
                <a:effectLst/>
                <a:latin typeface="Montserrat" panose="00000500000000000000" pitchFamily="2" charset="0"/>
                <a:ea typeface="Calibri" panose="020F0502020204030204" pitchFamily="34" charset="0"/>
              </a:rPr>
              <a:t>Parties</a:t>
            </a:r>
          </a:p>
          <a:p>
            <a:pPr marL="685800" lvl="1" indent="-228600">
              <a:lnSpc>
                <a:spcPct val="115000"/>
              </a:lnSpc>
              <a:spcAft>
                <a:spcPts val="1000"/>
              </a:spcAft>
              <a:buFont typeface="+mj-lt"/>
              <a:buAutoNum type="alphaLcPeriod"/>
            </a:pPr>
            <a:r>
              <a:rPr lang="en-US" sz="1000" dirty="0">
                <a:solidFill>
                  <a:srgbClr val="243746"/>
                </a:solidFill>
                <a:effectLst/>
                <a:latin typeface="Montserrat" panose="00000500000000000000" pitchFamily="2" charset="0"/>
                <a:ea typeface="Calibri" panose="020F0502020204030204" pitchFamily="34" charset="0"/>
              </a:rPr>
              <a:t>Get the right Parties!  At closing and to sign the Contract.  Best bet:  Warranty Deed is a best indicator;  Security Deed from a Refinance is also good.  If the Seller doesn’t have either and acquired the Property after 1990 a copy of the Warranty Deed is available at http://www.gsccca.org.  In order to view documents on this site you must have a membership.  If you do not have a membership our office is happy to provide a copy of the Deed for you.  Just email </a:t>
            </a:r>
            <a:r>
              <a:rPr lang="en-US" sz="1000" dirty="0" err="1">
                <a:solidFill>
                  <a:srgbClr val="243746"/>
                </a:solidFill>
                <a:effectLst/>
                <a:latin typeface="Montserrat" panose="00000500000000000000" pitchFamily="2" charset="0"/>
                <a:ea typeface="Calibri" panose="020F0502020204030204" pitchFamily="34" charset="0"/>
              </a:rPr>
              <a:t>attorney@cb.law</a:t>
            </a:r>
            <a:r>
              <a:rPr lang="en-US" sz="1000" dirty="0">
                <a:solidFill>
                  <a:srgbClr val="243746"/>
                </a:solidFill>
                <a:effectLst/>
                <a:latin typeface="Montserrat" panose="00000500000000000000" pitchFamily="2" charset="0"/>
                <a:ea typeface="Calibri" panose="020F0502020204030204" pitchFamily="34" charset="0"/>
              </a:rPr>
              <a:t> and we will get it over to you.</a:t>
            </a:r>
          </a:p>
        </p:txBody>
      </p:sp>
    </p:spTree>
    <p:extLst>
      <p:ext uri="{BB962C8B-B14F-4D97-AF65-F5344CB8AC3E}">
        <p14:creationId xmlns:p14="http://schemas.microsoft.com/office/powerpoint/2010/main" val="4013008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610954"/>
          </a:xfrm>
          <a:prstGeom prst="rect">
            <a:avLst/>
          </a:prstGeom>
        </p:spPr>
        <p:txBody>
          <a:bodyPr wrap="square" lIns="0" tIns="0" rIns="0" bIns="0" rtlCol="0" anchor="t">
            <a:spAutoFit/>
          </a:bodyPr>
          <a:lstStyle/>
          <a:p>
            <a:pPr marL="685800" lvl="1" indent="-228600">
              <a:lnSpc>
                <a:spcPct val="115000"/>
              </a:lnSpc>
              <a:spcAft>
                <a:spcPts val="1000"/>
              </a:spcAft>
              <a:buFont typeface="+mj-lt"/>
              <a:buAutoNum type="alphaLcPeriod" startAt="2"/>
            </a:pPr>
            <a:r>
              <a:rPr lang="en-US" sz="1000" dirty="0">
                <a:solidFill>
                  <a:srgbClr val="243746"/>
                </a:solidFill>
                <a:effectLst/>
                <a:latin typeface="Montserrat" panose="00000500000000000000" pitchFamily="2" charset="0"/>
                <a:ea typeface="Calibri" panose="020F0502020204030204" pitchFamily="34" charset="0"/>
              </a:rPr>
              <a:t>Tricky Situations</a:t>
            </a:r>
          </a:p>
          <a:p>
            <a:pPr marL="1200150" lvl="2" indent="-285750">
              <a:lnSpc>
                <a:spcPct val="115000"/>
              </a:lnSpc>
              <a:spcAft>
                <a:spcPts val="1000"/>
              </a:spcAft>
              <a:buFont typeface="+mj-lt"/>
              <a:buAutoNum type="romanLcPeriod"/>
            </a:pPr>
            <a:r>
              <a:rPr lang="en-US" sz="1000" dirty="0">
                <a:solidFill>
                  <a:srgbClr val="243746"/>
                </a:solidFill>
                <a:effectLst/>
                <a:latin typeface="Montserrat" panose="00000500000000000000" pitchFamily="2" charset="0"/>
                <a:ea typeface="Calibri" panose="020F0502020204030204" pitchFamily="34" charset="0"/>
              </a:rPr>
              <a:t>Divorced Seller</a:t>
            </a:r>
          </a:p>
          <a:p>
            <a:pPr marL="1657350" lvl="3" indent="-285750">
              <a:lnSpc>
                <a:spcPct val="115000"/>
              </a:lnSpc>
              <a:spcAft>
                <a:spcPts val="1000"/>
              </a:spcAft>
              <a:buFont typeface="+mj-lt"/>
              <a:buAutoNum type="arabicPeriod"/>
            </a:pPr>
            <a:r>
              <a:rPr lang="en-US" sz="1000" dirty="0">
                <a:solidFill>
                  <a:srgbClr val="243746"/>
                </a:solidFill>
                <a:effectLst/>
                <a:latin typeface="Montserrat" panose="00000500000000000000" pitchFamily="2" charset="0"/>
                <a:ea typeface="Calibri" panose="020F0502020204030204" pitchFamily="34" charset="0"/>
              </a:rPr>
              <a:t>If you know the seller was once married, ask questions – did they buy the house when they were still married, and what was done?</a:t>
            </a:r>
          </a:p>
          <a:p>
            <a:pPr marL="1657350" lvl="3" indent="-285750">
              <a:lnSpc>
                <a:spcPct val="115000"/>
              </a:lnSpc>
              <a:spcAft>
                <a:spcPts val="1000"/>
              </a:spcAft>
              <a:buFont typeface="+mj-lt"/>
              <a:buAutoNum type="arabicPeriod"/>
            </a:pPr>
            <a:r>
              <a:rPr lang="en-US" sz="1000" dirty="0">
                <a:solidFill>
                  <a:srgbClr val="243746"/>
                </a:solidFill>
                <a:effectLst/>
                <a:latin typeface="Montserrat" panose="00000500000000000000" pitchFamily="2" charset="0"/>
                <a:ea typeface="Calibri" panose="020F0502020204030204" pitchFamily="34" charset="0"/>
              </a:rPr>
              <a:t>If there was a divorce, was there a divorce settlement and/or a Quit Claim Deed?</a:t>
            </a:r>
          </a:p>
        </p:txBody>
      </p:sp>
    </p:spTree>
    <p:extLst>
      <p:ext uri="{BB962C8B-B14F-4D97-AF65-F5344CB8AC3E}">
        <p14:creationId xmlns:p14="http://schemas.microsoft.com/office/powerpoint/2010/main" val="2196939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964897"/>
          </a:xfrm>
          <a:prstGeom prst="rect">
            <a:avLst/>
          </a:prstGeom>
        </p:spPr>
        <p:txBody>
          <a:bodyPr wrap="square" lIns="0" tIns="0" rIns="0" bIns="0" rtlCol="0" anchor="t">
            <a:spAutoFit/>
          </a:bodyPr>
          <a:lstStyle/>
          <a:p>
            <a:pPr marL="1657350" lvl="3" indent="-285750">
              <a:lnSpc>
                <a:spcPct val="115000"/>
              </a:lnSpc>
              <a:spcAft>
                <a:spcPts val="1000"/>
              </a:spcAft>
              <a:buFont typeface="+mj-lt"/>
              <a:buAutoNum type="arabicPeriod" startAt="3"/>
            </a:pPr>
            <a:r>
              <a:rPr lang="en-US" sz="1000" dirty="0">
                <a:solidFill>
                  <a:srgbClr val="243746"/>
                </a:solidFill>
                <a:effectLst/>
                <a:latin typeface="Montserrat" panose="00000500000000000000" pitchFamily="2" charset="0"/>
                <a:ea typeface="Calibri" panose="020F0502020204030204" pitchFamily="34" charset="0"/>
              </a:rPr>
              <a:t>Must we be concerned about a soon-to-be ex-spouse that was never on title? (YES!)</a:t>
            </a:r>
          </a:p>
          <a:p>
            <a:pPr marL="1657350" lvl="3" indent="-285750">
              <a:lnSpc>
                <a:spcPct val="115000"/>
              </a:lnSpc>
              <a:spcAft>
                <a:spcPts val="1000"/>
              </a:spcAft>
              <a:buFont typeface="+mj-lt"/>
              <a:buAutoNum type="arabicPeriod" startAt="3"/>
            </a:pPr>
            <a:r>
              <a:rPr lang="en-US" sz="1000" dirty="0">
                <a:solidFill>
                  <a:srgbClr val="243746"/>
                </a:solidFill>
                <a:effectLst/>
                <a:latin typeface="Montserrat" panose="00000500000000000000" pitchFamily="2" charset="0"/>
                <a:ea typeface="Calibri" panose="020F0502020204030204" pitchFamily="34" charset="0"/>
              </a:rPr>
              <a:t>What if the divorce is final but there are ongoing obligations between the parties? (alimony, child support, etc.)</a:t>
            </a:r>
            <a:endParaRPr lang="en-US" sz="1000" dirty="0">
              <a:solidFill>
                <a:srgbClr val="243746"/>
              </a:solidFill>
              <a:latin typeface="Montserrat" panose="00000500000000000000" pitchFamily="2" charset="0"/>
              <a:ea typeface="Calibri" panose="020F0502020204030204" pitchFamily="34" charset="0"/>
            </a:endParaRPr>
          </a:p>
          <a:p>
            <a:pPr marL="1200150" lvl="2" indent="-285750">
              <a:lnSpc>
                <a:spcPct val="115000"/>
              </a:lnSpc>
              <a:spcAft>
                <a:spcPts val="1000"/>
              </a:spcAft>
              <a:buFont typeface="+mj-lt"/>
              <a:buAutoNum type="romanLcPeriod" startAt="2"/>
            </a:pPr>
            <a:r>
              <a:rPr lang="en-US" sz="1000" dirty="0">
                <a:solidFill>
                  <a:srgbClr val="243746"/>
                </a:solidFill>
                <a:effectLst/>
                <a:latin typeface="Montserrat" panose="00000500000000000000" pitchFamily="2" charset="0"/>
                <a:ea typeface="Calibri" panose="020F0502020204030204" pitchFamily="34" charset="0"/>
              </a:rPr>
              <a:t>Deceased Seller</a:t>
            </a:r>
          </a:p>
          <a:p>
            <a:pPr marL="1657350" lvl="3" indent="-285750">
              <a:lnSpc>
                <a:spcPct val="115000"/>
              </a:lnSpc>
              <a:spcAft>
                <a:spcPts val="1000"/>
              </a:spcAft>
              <a:buFont typeface="+mj-lt"/>
              <a:buAutoNum type="arabicPeriod"/>
            </a:pPr>
            <a:r>
              <a:rPr lang="en-US" sz="1000" dirty="0">
                <a:solidFill>
                  <a:srgbClr val="243746"/>
                </a:solidFill>
                <a:effectLst/>
                <a:latin typeface="Montserrat" panose="00000500000000000000" pitchFamily="2" charset="0"/>
                <a:ea typeface="Calibri" panose="020F0502020204030204" pitchFamily="34" charset="0"/>
              </a:rPr>
              <a:t>Did the parties hold title as Joint Tenants with Rights of Survivorship or was an estate Probated/Administered?</a:t>
            </a:r>
          </a:p>
        </p:txBody>
      </p:sp>
    </p:spTree>
    <p:extLst>
      <p:ext uri="{BB962C8B-B14F-4D97-AF65-F5344CB8AC3E}">
        <p14:creationId xmlns:p14="http://schemas.microsoft.com/office/powerpoint/2010/main" val="211728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1708416"/>
          </a:xfrm>
          <a:prstGeom prst="rect">
            <a:avLst/>
          </a:prstGeom>
        </p:spPr>
        <p:txBody>
          <a:bodyPr wrap="square" lIns="0" tIns="0" rIns="0" bIns="0" rtlCol="0" anchor="t">
            <a:spAutoFit/>
          </a:bodyPr>
          <a:lstStyle/>
          <a:p>
            <a:pPr marL="342900" indent="-342900">
              <a:lnSpc>
                <a:spcPct val="115000"/>
              </a:lnSpc>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cs typeface="Times New Roman" panose="02020603050405020304" pitchFamily="18" charset="0"/>
              </a:rPr>
              <a:t>A listing agent is not ethically bound to disclose to buyers and selling agents the existence of any offers even if asked directly (“I am sorry, my client has asked me not to discuss that”); in some cases, disclosing that there are multiple offers will scare a buyer off so be sure to have the seller’s permission before divulging any information.</a:t>
            </a:r>
          </a:p>
          <a:p>
            <a:pPr marL="342900" marR="0" lvl="0" indent="-342900">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Remember that as the listing agent how we choose to handle negotiations or disclosure is 100% the seller’s decision within the bounds of law and our ethical duties.</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759406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964897"/>
          </a:xfrm>
          <a:prstGeom prst="rect">
            <a:avLst/>
          </a:prstGeom>
        </p:spPr>
        <p:txBody>
          <a:bodyPr wrap="square" lIns="0" tIns="0" rIns="0" bIns="0" rtlCol="0" anchor="t">
            <a:spAutoFit/>
          </a:bodyPr>
          <a:lstStyle/>
          <a:p>
            <a:pPr marL="1657350" lvl="3" indent="-285750">
              <a:lnSpc>
                <a:spcPct val="115000"/>
              </a:lnSpc>
              <a:spcAft>
                <a:spcPts val="1000"/>
              </a:spcAft>
              <a:buFont typeface="+mj-lt"/>
              <a:buAutoNum type="arabicPeriod" startAt="2"/>
            </a:pPr>
            <a:r>
              <a:rPr lang="en-US" sz="1000" dirty="0">
                <a:solidFill>
                  <a:srgbClr val="243746"/>
                </a:solidFill>
                <a:effectLst/>
                <a:latin typeface="Montserrat" panose="00000500000000000000" pitchFamily="2" charset="0"/>
                <a:ea typeface="Calibri" panose="020F0502020204030204" pitchFamily="34" charset="0"/>
              </a:rPr>
              <a:t>Did the deceased seller have a will?</a:t>
            </a:r>
          </a:p>
          <a:p>
            <a:pPr marL="1200150" lvl="2" indent="-285750">
              <a:lnSpc>
                <a:spcPct val="115000"/>
              </a:lnSpc>
              <a:spcAft>
                <a:spcPts val="1000"/>
              </a:spcAft>
              <a:buFont typeface="+mj-lt"/>
              <a:buAutoNum type="romanLcPeriod" startAt="3"/>
            </a:pPr>
            <a:r>
              <a:rPr lang="en-US" sz="1000" dirty="0">
                <a:solidFill>
                  <a:srgbClr val="243746"/>
                </a:solidFill>
                <a:effectLst/>
                <a:latin typeface="Montserrat" panose="00000500000000000000" pitchFamily="2" charset="0"/>
                <a:ea typeface="Calibri" panose="020F0502020204030204" pitchFamily="34" charset="0"/>
              </a:rPr>
              <a:t>Corporate/Trustee Seller</a:t>
            </a:r>
          </a:p>
          <a:p>
            <a:pPr marL="1657350" lvl="3" indent="-285750">
              <a:lnSpc>
                <a:spcPct val="115000"/>
              </a:lnSpc>
              <a:spcAft>
                <a:spcPts val="1000"/>
              </a:spcAft>
              <a:buFont typeface="+mj-lt"/>
              <a:buAutoNum type="arabicPeriod"/>
            </a:pPr>
            <a:r>
              <a:rPr lang="en-US" sz="1000" dirty="0">
                <a:solidFill>
                  <a:srgbClr val="243746"/>
                </a:solidFill>
                <a:effectLst/>
                <a:latin typeface="Montserrat" panose="00000500000000000000" pitchFamily="2" charset="0"/>
                <a:ea typeface="Calibri" panose="020F0502020204030204" pitchFamily="34" charset="0"/>
              </a:rPr>
              <a:t>Make sure the entity is listed on the contract and that the role that the person signing the contract has with respect to that entity is displayed</a:t>
            </a:r>
          </a:p>
          <a:p>
            <a:pPr marL="2114550" lvl="4" indent="-285750">
              <a:lnSpc>
                <a:spcPct val="115000"/>
              </a:lnSpc>
              <a:spcAft>
                <a:spcPts val="1000"/>
              </a:spcAft>
              <a:buFont typeface="+mj-lt"/>
              <a:buAutoNum type="alphaLcPeriod"/>
            </a:pPr>
            <a:r>
              <a:rPr lang="en-US" sz="1000" dirty="0">
                <a:solidFill>
                  <a:srgbClr val="243746"/>
                </a:solidFill>
                <a:effectLst/>
                <a:latin typeface="Montserrat" panose="00000500000000000000" pitchFamily="2" charset="0"/>
                <a:ea typeface="Calibri" panose="020F0502020204030204" pitchFamily="34" charset="0"/>
              </a:rPr>
              <a:t>This will tip us off that we need to be asking for corporate docs, trust agreements, etc.</a:t>
            </a:r>
          </a:p>
        </p:txBody>
      </p:sp>
    </p:spTree>
    <p:extLst>
      <p:ext uri="{BB962C8B-B14F-4D97-AF65-F5344CB8AC3E}">
        <p14:creationId xmlns:p14="http://schemas.microsoft.com/office/powerpoint/2010/main" val="7068652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257011"/>
          </a:xfrm>
          <a:prstGeom prst="rect">
            <a:avLst/>
          </a:prstGeom>
        </p:spPr>
        <p:txBody>
          <a:bodyPr wrap="square" lIns="0" tIns="0" rIns="0" bIns="0" rtlCol="0" anchor="t">
            <a:spAutoFit/>
          </a:bodyPr>
          <a:lstStyle/>
          <a:p>
            <a:pPr marL="1200150" lvl="2" indent="-285750">
              <a:lnSpc>
                <a:spcPct val="115000"/>
              </a:lnSpc>
              <a:spcAft>
                <a:spcPts val="1000"/>
              </a:spcAft>
              <a:buFont typeface="+mj-lt"/>
              <a:buAutoNum type="romanLcPeriod" startAt="4"/>
            </a:pPr>
            <a:r>
              <a:rPr lang="en-US" sz="1000" dirty="0">
                <a:solidFill>
                  <a:srgbClr val="243746"/>
                </a:solidFill>
                <a:effectLst/>
                <a:latin typeface="Montserrat" panose="00000500000000000000" pitchFamily="2" charset="0"/>
                <a:ea typeface="Calibri" panose="020F0502020204030204" pitchFamily="34" charset="0"/>
              </a:rPr>
              <a:t>Seller Non-Georgia Resident/Foreign Resident</a:t>
            </a:r>
          </a:p>
          <a:p>
            <a:pPr marL="1600200" lvl="3" indent="-228600">
              <a:lnSpc>
                <a:spcPct val="115000"/>
              </a:lnSpc>
              <a:spcAft>
                <a:spcPts val="1000"/>
              </a:spcAft>
              <a:buFont typeface="+mj-lt"/>
              <a:buAutoNum type="arabicPeriod"/>
            </a:pPr>
            <a:r>
              <a:rPr lang="en-US" sz="1000" dirty="0">
                <a:solidFill>
                  <a:srgbClr val="243746"/>
                </a:solidFill>
                <a:effectLst/>
                <a:latin typeface="Montserrat" panose="00000500000000000000" pitchFamily="2" charset="0"/>
                <a:ea typeface="Calibri" panose="020F0502020204030204" pitchFamily="34" charset="0"/>
              </a:rPr>
              <a:t>3% State Withholding/Federal Withholding</a:t>
            </a:r>
          </a:p>
          <a:p>
            <a:pPr marL="1200150" lvl="2" indent="-285750">
              <a:lnSpc>
                <a:spcPct val="115000"/>
              </a:lnSpc>
              <a:spcAft>
                <a:spcPts val="1000"/>
              </a:spcAft>
              <a:buFont typeface="+mj-lt"/>
              <a:buAutoNum type="romanLcPeriod" startAt="4"/>
            </a:pPr>
            <a:r>
              <a:rPr lang="en-US" sz="1000" dirty="0">
                <a:solidFill>
                  <a:srgbClr val="243746"/>
                </a:solidFill>
                <a:effectLst/>
                <a:latin typeface="Montserrat" panose="00000500000000000000" pitchFamily="2" charset="0"/>
                <a:ea typeface="Calibri" panose="020F0502020204030204" pitchFamily="34" charset="0"/>
              </a:rPr>
              <a:t>Recent Liens or Judgments Filed Against Seller</a:t>
            </a:r>
          </a:p>
          <a:p>
            <a:pPr marL="1200150" lvl="2" indent="-285750">
              <a:lnSpc>
                <a:spcPct val="115000"/>
              </a:lnSpc>
              <a:spcAft>
                <a:spcPts val="1000"/>
              </a:spcAft>
              <a:buFont typeface="+mj-lt"/>
              <a:buAutoNum type="romanLcPeriod" startAt="4"/>
            </a:pPr>
            <a:r>
              <a:rPr lang="en-US" sz="1000" dirty="0">
                <a:solidFill>
                  <a:srgbClr val="243746"/>
                </a:solidFill>
                <a:effectLst/>
                <a:latin typeface="Montserrat" panose="00000500000000000000" pitchFamily="2" charset="0"/>
                <a:ea typeface="Calibri" panose="020F0502020204030204" pitchFamily="34" charset="0"/>
              </a:rPr>
              <a:t>Practice Tip – For Buyer’s Agent - Minimize the number of buyers on your contract if possible. </a:t>
            </a:r>
          </a:p>
        </p:txBody>
      </p:sp>
    </p:spTree>
    <p:extLst>
      <p:ext uri="{BB962C8B-B14F-4D97-AF65-F5344CB8AC3E}">
        <p14:creationId xmlns:p14="http://schemas.microsoft.com/office/powerpoint/2010/main" val="13520163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916166"/>
          </a:xfrm>
          <a:prstGeom prst="rect">
            <a:avLst/>
          </a:prstGeom>
        </p:spPr>
        <p:txBody>
          <a:bodyPr wrap="square" lIns="0" tIns="0" rIns="0" bIns="0" rtlCol="0" anchor="t">
            <a:spAutoFit/>
          </a:bodyPr>
          <a:lstStyle/>
          <a:p>
            <a:pPr marL="228600" indent="-228600">
              <a:lnSpc>
                <a:spcPct val="115000"/>
              </a:lnSpc>
              <a:spcAft>
                <a:spcPts val="1000"/>
              </a:spcAft>
              <a:buFont typeface="+mj-lt"/>
              <a:buAutoNum type="arabicPeriod" startAt="3"/>
            </a:pPr>
            <a:r>
              <a:rPr lang="en-US" sz="1000" b="1" dirty="0">
                <a:solidFill>
                  <a:srgbClr val="243746"/>
                </a:solidFill>
                <a:effectLst/>
                <a:latin typeface="Montserrat" panose="00000500000000000000" pitchFamily="2" charset="0"/>
                <a:ea typeface="Calibri" panose="020F0502020204030204" pitchFamily="34" charset="0"/>
              </a:rPr>
              <a:t>Title Objections</a:t>
            </a:r>
          </a:p>
          <a:p>
            <a:pPr marL="685800" lvl="1" indent="-228600">
              <a:lnSpc>
                <a:spcPct val="115000"/>
              </a:lnSpc>
              <a:spcAft>
                <a:spcPts val="1000"/>
              </a:spcAft>
              <a:buFont typeface="+mj-lt"/>
              <a:buAutoNum type="alphaLcPeriod"/>
            </a:pPr>
            <a:r>
              <a:rPr lang="en-US" sz="1000" dirty="0">
                <a:solidFill>
                  <a:srgbClr val="243746"/>
                </a:solidFill>
                <a:effectLst/>
                <a:latin typeface="Montserrat" panose="00000500000000000000" pitchFamily="2" charset="0"/>
                <a:ea typeface="Calibri" panose="020F0502020204030204" pitchFamily="34" charset="0"/>
              </a:rPr>
              <a:t>Insurable vs. Good Title</a:t>
            </a:r>
          </a:p>
          <a:p>
            <a:pPr marL="1200150" lvl="2" indent="-285750">
              <a:lnSpc>
                <a:spcPct val="115000"/>
              </a:lnSpc>
              <a:spcAft>
                <a:spcPts val="1000"/>
              </a:spcAft>
              <a:buFont typeface="+mj-lt"/>
              <a:buAutoNum type="romanLcPeriod"/>
            </a:pPr>
            <a:r>
              <a:rPr lang="en-US" sz="1000" dirty="0">
                <a:solidFill>
                  <a:srgbClr val="243746"/>
                </a:solidFill>
                <a:effectLst/>
                <a:latin typeface="Montserrat" panose="00000500000000000000" pitchFamily="2" charset="0"/>
                <a:ea typeface="Calibri" panose="020F0502020204030204" pitchFamily="34" charset="0"/>
              </a:rPr>
              <a:t>Don’t try to create your own stipulation about title. Instead, let the contract speak for itself (“good and marketable”). Asking a seller to provide “clean” title is impossible.</a:t>
            </a:r>
            <a:endParaRPr lang="en-US" sz="1000" dirty="0">
              <a:solidFill>
                <a:srgbClr val="243746"/>
              </a:solidFill>
              <a:latin typeface="Montserrat" panose="00000500000000000000" pitchFamily="2" charset="0"/>
              <a:ea typeface="Calibri" panose="020F0502020204030204" pitchFamily="34" charset="0"/>
            </a:endParaRPr>
          </a:p>
          <a:p>
            <a:pPr marL="742950" lvl="1" indent="-285750">
              <a:lnSpc>
                <a:spcPct val="115000"/>
              </a:lnSpc>
              <a:spcAft>
                <a:spcPts val="1000"/>
              </a:spcAft>
              <a:buFont typeface="+mj-lt"/>
              <a:buAutoNum type="alphaLcPeriod"/>
            </a:pPr>
            <a:r>
              <a:rPr lang="en-US" sz="1000" dirty="0">
                <a:solidFill>
                  <a:srgbClr val="243746"/>
                </a:solidFill>
                <a:effectLst/>
                <a:latin typeface="Montserrat" panose="00000500000000000000" pitchFamily="2" charset="0"/>
                <a:ea typeface="Calibri" panose="020F0502020204030204" pitchFamily="34" charset="0"/>
              </a:rPr>
              <a:t>Survey Issues</a:t>
            </a:r>
          </a:p>
          <a:p>
            <a:pPr marL="1200150" lvl="2" indent="-285750">
              <a:lnSpc>
                <a:spcPct val="115000"/>
              </a:lnSpc>
              <a:spcAft>
                <a:spcPts val="1000"/>
              </a:spcAft>
              <a:buFont typeface="+mj-lt"/>
              <a:buAutoNum type="romanLcPeriod"/>
            </a:pPr>
            <a:r>
              <a:rPr lang="en-US" sz="1000" dirty="0">
                <a:solidFill>
                  <a:srgbClr val="243746"/>
                </a:solidFill>
                <a:effectLst/>
                <a:latin typeface="Montserrat" panose="00000500000000000000" pitchFamily="2" charset="0"/>
                <a:ea typeface="Calibri" panose="020F0502020204030204" pitchFamily="34" charset="0"/>
              </a:rPr>
              <a:t>If a survey is attached to your contract – Look at it!</a:t>
            </a:r>
          </a:p>
        </p:txBody>
      </p:sp>
    </p:spTree>
    <p:extLst>
      <p:ext uri="{BB962C8B-B14F-4D97-AF65-F5344CB8AC3E}">
        <p14:creationId xmlns:p14="http://schemas.microsoft.com/office/powerpoint/2010/main" val="41004712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2221377"/>
          </a:xfrm>
          <a:prstGeom prst="rect">
            <a:avLst/>
          </a:prstGeom>
        </p:spPr>
        <p:txBody>
          <a:bodyPr wrap="square" lIns="0" tIns="0" rIns="0" bIns="0" rtlCol="0" anchor="t">
            <a:spAutoFit/>
          </a:bodyPr>
          <a:lstStyle/>
          <a:p>
            <a:pPr marL="1200150" lvl="2" indent="-285750">
              <a:lnSpc>
                <a:spcPct val="115000"/>
              </a:lnSpc>
              <a:spcAft>
                <a:spcPts val="1000"/>
              </a:spcAft>
              <a:buFont typeface="+mj-lt"/>
              <a:buAutoNum type="romanLcPeriod" startAt="3"/>
            </a:pPr>
            <a:r>
              <a:rPr lang="en-US" sz="1000" dirty="0">
                <a:solidFill>
                  <a:srgbClr val="243746"/>
                </a:solidFill>
                <a:effectLst/>
                <a:latin typeface="Montserrat" panose="00000500000000000000" pitchFamily="2" charset="0"/>
                <a:ea typeface="Calibri" panose="020F0502020204030204" pitchFamily="34" charset="0"/>
              </a:rPr>
              <a:t>Water issues on survey – flood plains vs. water buffers</a:t>
            </a:r>
          </a:p>
          <a:p>
            <a:pPr marL="685800" lvl="1" indent="-228600">
              <a:lnSpc>
                <a:spcPct val="115000"/>
              </a:lnSpc>
              <a:spcAft>
                <a:spcPts val="1000"/>
              </a:spcAft>
              <a:buFont typeface="+mj-lt"/>
              <a:buAutoNum type="alphaLcPeriod" startAt="3"/>
            </a:pPr>
            <a:r>
              <a:rPr lang="en-US" sz="1000" dirty="0">
                <a:solidFill>
                  <a:srgbClr val="243746"/>
                </a:solidFill>
                <a:effectLst/>
                <a:latin typeface="Montserrat" panose="00000500000000000000" pitchFamily="2" charset="0"/>
                <a:ea typeface="Calibri" panose="020F0502020204030204" pitchFamily="34" charset="0"/>
              </a:rPr>
              <a:t>Written Statement of Objections</a:t>
            </a:r>
            <a:endParaRPr lang="en-US" sz="1000" dirty="0">
              <a:solidFill>
                <a:srgbClr val="243746"/>
              </a:solidFill>
              <a:latin typeface="Montserrat" panose="00000500000000000000" pitchFamily="2" charset="0"/>
              <a:ea typeface="Calibri" panose="020F0502020204030204" pitchFamily="34" charset="0"/>
            </a:endParaRPr>
          </a:p>
          <a:p>
            <a:pPr marL="228600" indent="-228600">
              <a:lnSpc>
                <a:spcPct val="115000"/>
              </a:lnSpc>
              <a:spcAft>
                <a:spcPts val="1000"/>
              </a:spcAft>
              <a:buFont typeface="+mj-lt"/>
              <a:buAutoNum type="arabicPeriod" startAt="4"/>
            </a:pPr>
            <a:r>
              <a:rPr lang="en-US" sz="1000" b="1" dirty="0">
                <a:solidFill>
                  <a:srgbClr val="243746"/>
                </a:solidFill>
                <a:effectLst/>
                <a:latin typeface="Montserrat" panose="00000500000000000000" pitchFamily="2" charset="0"/>
                <a:ea typeface="Calibri" panose="020F0502020204030204" pitchFamily="34" charset="0"/>
              </a:rPr>
              <a:t>Expiration of Contract</a:t>
            </a:r>
          </a:p>
          <a:p>
            <a:pPr marL="685800" lvl="1" indent="-228600">
              <a:lnSpc>
                <a:spcPct val="115000"/>
              </a:lnSpc>
              <a:spcAft>
                <a:spcPts val="1000"/>
              </a:spcAft>
              <a:buFont typeface="+mj-lt"/>
              <a:buAutoNum type="alphaLcPeriod"/>
            </a:pPr>
            <a:r>
              <a:rPr lang="en-US" sz="1000" dirty="0">
                <a:solidFill>
                  <a:srgbClr val="243746"/>
                </a:solidFill>
                <a:effectLst/>
                <a:latin typeface="Montserrat" panose="00000500000000000000" pitchFamily="2" charset="0"/>
                <a:ea typeface="Calibri" panose="020F0502020204030204" pitchFamily="34" charset="0"/>
              </a:rPr>
              <a:t>Contracts can be extended for several reasons – don’t let it expire – extensions don’t happen automatically – must be in writing!</a:t>
            </a:r>
          </a:p>
          <a:p>
            <a:pPr marL="1200150" lvl="2" indent="-285750">
              <a:lnSpc>
                <a:spcPct val="115000"/>
              </a:lnSpc>
              <a:spcAft>
                <a:spcPts val="1000"/>
              </a:spcAft>
              <a:buFont typeface="+mj-lt"/>
              <a:buAutoNum type="romanLcPeriod"/>
            </a:pPr>
            <a:r>
              <a:rPr lang="en-US" sz="1000" dirty="0">
                <a:solidFill>
                  <a:srgbClr val="243746"/>
                </a:solidFill>
                <a:effectLst/>
                <a:latin typeface="Montserrat" panose="00000500000000000000" pitchFamily="2" charset="0"/>
                <a:ea typeface="Calibri" panose="020F0502020204030204" pitchFamily="34" charset="0"/>
              </a:rPr>
              <a:t>Inconvenient Closing Time – Mutually Extend</a:t>
            </a:r>
          </a:p>
          <a:p>
            <a:pPr marL="228600" indent="-228600">
              <a:lnSpc>
                <a:spcPct val="115000"/>
              </a:lnSpc>
              <a:spcAft>
                <a:spcPts val="1000"/>
              </a:spcAft>
              <a:buFont typeface="+mj-lt"/>
              <a:buAutoNum type="arabicPeriod" startAt="4"/>
            </a:pPr>
            <a:endParaRPr lang="en-US" sz="1000" dirty="0">
              <a:solidFill>
                <a:srgbClr val="243746"/>
              </a:solidFill>
              <a:effectLst/>
              <a:latin typeface="Montserrat" panose="00000500000000000000" pitchFamily="2" charset="0"/>
              <a:ea typeface="Calibri" panose="020F0502020204030204" pitchFamily="34" charset="0"/>
            </a:endParaRPr>
          </a:p>
        </p:txBody>
      </p:sp>
    </p:spTree>
    <p:extLst>
      <p:ext uri="{BB962C8B-B14F-4D97-AF65-F5344CB8AC3E}">
        <p14:creationId xmlns:p14="http://schemas.microsoft.com/office/powerpoint/2010/main" val="11179996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305742"/>
          </a:xfrm>
          <a:prstGeom prst="rect">
            <a:avLst/>
          </a:prstGeom>
        </p:spPr>
        <p:txBody>
          <a:bodyPr wrap="square" lIns="0" tIns="0" rIns="0" bIns="0" rtlCol="0" anchor="t">
            <a:spAutoFit/>
          </a:bodyPr>
          <a:lstStyle/>
          <a:p>
            <a:pPr marL="1200150" lvl="2" indent="-285750">
              <a:lnSpc>
                <a:spcPct val="115000"/>
              </a:lnSpc>
              <a:spcAft>
                <a:spcPts val="1000"/>
              </a:spcAft>
              <a:buFont typeface="+mj-lt"/>
              <a:buAutoNum type="romanLcPeriod" startAt="2"/>
            </a:pPr>
            <a:r>
              <a:rPr lang="en-US" sz="1000" dirty="0">
                <a:solidFill>
                  <a:srgbClr val="243746"/>
                </a:solidFill>
                <a:effectLst/>
                <a:latin typeface="Montserrat" panose="00000500000000000000" pitchFamily="2" charset="0"/>
                <a:ea typeface="Calibri" panose="020F0502020204030204" pitchFamily="34" charset="0"/>
              </a:rPr>
              <a:t>Loan Issues – Unilaterally Extend for up to 8 days (provided the basis for the loan issues are not caused by the buyer)</a:t>
            </a:r>
          </a:p>
          <a:p>
            <a:pPr marL="1200150" lvl="2" indent="-285750">
              <a:lnSpc>
                <a:spcPct val="115000"/>
              </a:lnSpc>
              <a:spcAft>
                <a:spcPts val="1000"/>
              </a:spcAft>
              <a:buFont typeface="+mj-lt"/>
              <a:buAutoNum type="romanLcPeriod" startAt="2"/>
            </a:pPr>
            <a:r>
              <a:rPr lang="en-US" sz="1000" dirty="0">
                <a:solidFill>
                  <a:srgbClr val="243746"/>
                </a:solidFill>
                <a:effectLst/>
                <a:latin typeface="Montserrat" panose="00000500000000000000" pitchFamily="2" charset="0"/>
                <a:ea typeface="Calibri" panose="020F0502020204030204" pitchFamily="34" charset="0"/>
              </a:rPr>
              <a:t>Title Issues – Unilaterally Extend for up to 8 days</a:t>
            </a:r>
          </a:p>
          <a:p>
            <a:pPr marL="1200150" lvl="2" indent="-285750">
              <a:lnSpc>
                <a:spcPct val="115000"/>
              </a:lnSpc>
              <a:spcAft>
                <a:spcPts val="1000"/>
              </a:spcAft>
              <a:buFont typeface="+mj-lt"/>
              <a:buAutoNum type="romanLcPeriod" startAt="2"/>
            </a:pPr>
            <a:r>
              <a:rPr lang="en-US" sz="1000" dirty="0">
                <a:solidFill>
                  <a:srgbClr val="243746"/>
                </a:solidFill>
                <a:effectLst/>
                <a:latin typeface="Montserrat" panose="00000500000000000000" pitchFamily="2" charset="0"/>
                <a:ea typeface="Calibri" panose="020F0502020204030204" pitchFamily="34" charset="0"/>
              </a:rPr>
              <a:t>Revive a contract – Best to execute a new Contract but here is a New Form which can be used.</a:t>
            </a:r>
          </a:p>
        </p:txBody>
      </p:sp>
    </p:spTree>
    <p:extLst>
      <p:ext uri="{BB962C8B-B14F-4D97-AF65-F5344CB8AC3E}">
        <p14:creationId xmlns:p14="http://schemas.microsoft.com/office/powerpoint/2010/main" val="2772804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872290"/>
          </a:xfrm>
          <a:prstGeom prst="rect">
            <a:avLst/>
          </a:prstGeom>
        </p:spPr>
        <p:txBody>
          <a:bodyPr wrap="square" lIns="0" tIns="0" rIns="0" bIns="0" rtlCol="0" anchor="t">
            <a:spAutoFit/>
          </a:bodyPr>
          <a:lstStyle/>
          <a:p>
            <a:pPr marL="1200150" lvl="2" indent="-285750">
              <a:lnSpc>
                <a:spcPct val="115000"/>
              </a:lnSpc>
              <a:spcAft>
                <a:spcPts val="1000"/>
              </a:spcAft>
              <a:buFont typeface="+mj-lt"/>
              <a:buAutoNum type="romanLcPeriod" startAt="5"/>
            </a:pPr>
            <a:r>
              <a:rPr lang="en-US" sz="1000" dirty="0">
                <a:solidFill>
                  <a:srgbClr val="243746"/>
                </a:solidFill>
                <a:effectLst/>
                <a:latin typeface="Montserrat" panose="00000500000000000000" pitchFamily="2" charset="0"/>
                <a:ea typeface="Calibri" panose="020F0502020204030204" pitchFamily="34" charset="0"/>
              </a:rPr>
              <a:t>NEW FORM: GAR has a new form F290 called “Agreement to Reinstate Contract”. Be sure to address any changes in timelines that are needed to make up for the time lost when it was terminated.</a:t>
            </a:r>
          </a:p>
        </p:txBody>
      </p:sp>
    </p:spTree>
    <p:extLst>
      <p:ext uri="{BB962C8B-B14F-4D97-AF65-F5344CB8AC3E}">
        <p14:creationId xmlns:p14="http://schemas.microsoft.com/office/powerpoint/2010/main" val="2645672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2141868"/>
          </a:xfrm>
          <a:prstGeom prst="rect">
            <a:avLst/>
          </a:prstGeom>
        </p:spPr>
        <p:txBody>
          <a:bodyPr wrap="square" lIns="0" tIns="0" rIns="0" bIns="0" rtlCol="0" anchor="t">
            <a:spAutoFit/>
          </a:bodyPr>
          <a:lstStyle/>
          <a:p>
            <a:pPr marL="742950" lvl="1" indent="-285750">
              <a:lnSpc>
                <a:spcPct val="115000"/>
              </a:lnSpc>
              <a:spcAft>
                <a:spcPts val="1000"/>
              </a:spcAft>
              <a:buFont typeface="+mj-lt"/>
              <a:buAutoNum type="alphaLcPeriod" startAt="2"/>
            </a:pPr>
            <a:r>
              <a:rPr lang="en-US" sz="1000" dirty="0">
                <a:solidFill>
                  <a:srgbClr val="243746"/>
                </a:solidFill>
                <a:effectLst/>
                <a:latin typeface="Montserrat" panose="00000500000000000000" pitchFamily="2" charset="0"/>
                <a:ea typeface="Calibri" panose="020F0502020204030204" pitchFamily="34" charset="0"/>
              </a:rPr>
              <a:t>Contract Amendments</a:t>
            </a:r>
          </a:p>
          <a:p>
            <a:pPr marL="1200150" lvl="2" indent="-285750">
              <a:lnSpc>
                <a:spcPct val="115000"/>
              </a:lnSpc>
              <a:spcAft>
                <a:spcPts val="1000"/>
              </a:spcAft>
              <a:buFont typeface="+mj-lt"/>
              <a:buAutoNum type="romanLcPeriod"/>
            </a:pPr>
            <a:r>
              <a:rPr lang="en-US" sz="1000" dirty="0">
                <a:solidFill>
                  <a:srgbClr val="243746"/>
                </a:solidFill>
                <a:effectLst/>
                <a:latin typeface="Montserrat" panose="00000500000000000000" pitchFamily="2" charset="0"/>
                <a:ea typeface="Calibri" panose="020F0502020204030204" pitchFamily="34" charset="0"/>
              </a:rPr>
              <a:t>Incomplete Construction or Repairs</a:t>
            </a:r>
          </a:p>
          <a:p>
            <a:pPr marL="1657350" lvl="3" indent="-285750">
              <a:lnSpc>
                <a:spcPct val="115000"/>
              </a:lnSpc>
              <a:spcAft>
                <a:spcPts val="1000"/>
              </a:spcAft>
              <a:buFont typeface="+mj-lt"/>
              <a:buAutoNum type="arabicPeriod"/>
            </a:pPr>
            <a:r>
              <a:rPr lang="en-US" sz="1000" dirty="0">
                <a:solidFill>
                  <a:srgbClr val="243746"/>
                </a:solidFill>
                <a:effectLst/>
                <a:latin typeface="Montserrat" panose="00000500000000000000" pitchFamily="2" charset="0"/>
                <a:ea typeface="Calibri" panose="020F0502020204030204" pitchFamily="34" charset="0"/>
              </a:rPr>
              <a:t>Best option is to extend the closing if possible. Having the seller complete repairs after closing on a property they do not have title to is risky.</a:t>
            </a:r>
          </a:p>
          <a:p>
            <a:pPr marL="1657350" lvl="3" indent="-285750">
              <a:lnSpc>
                <a:spcPct val="115000"/>
              </a:lnSpc>
              <a:spcAft>
                <a:spcPts val="1000"/>
              </a:spcAft>
              <a:buFont typeface="+mj-lt"/>
              <a:buAutoNum type="arabicPeriod"/>
            </a:pPr>
            <a:r>
              <a:rPr lang="en-US" sz="1000" dirty="0">
                <a:solidFill>
                  <a:srgbClr val="243746"/>
                </a:solidFill>
                <a:effectLst/>
                <a:latin typeface="Montserrat" panose="00000500000000000000" pitchFamily="2" charset="0"/>
                <a:ea typeface="Calibri" panose="020F0502020204030204" pitchFamily="34" charset="0"/>
              </a:rPr>
              <a:t>Be careful with incomplete minor repairs. Georgia case law seems to suggest that a de minimis repair is not a basis for buyer to terminate</a:t>
            </a:r>
          </a:p>
        </p:txBody>
      </p:sp>
    </p:spTree>
    <p:extLst>
      <p:ext uri="{BB962C8B-B14F-4D97-AF65-F5344CB8AC3E}">
        <p14:creationId xmlns:p14="http://schemas.microsoft.com/office/powerpoint/2010/main" val="436868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916166"/>
          </a:xfrm>
          <a:prstGeom prst="rect">
            <a:avLst/>
          </a:prstGeom>
        </p:spPr>
        <p:txBody>
          <a:bodyPr wrap="square" lIns="0" tIns="0" rIns="0" bIns="0" rtlCol="0" anchor="t">
            <a:spAutoFit/>
          </a:bodyPr>
          <a:lstStyle/>
          <a:p>
            <a:pPr marL="1657350" lvl="3" indent="-285750">
              <a:lnSpc>
                <a:spcPct val="115000"/>
              </a:lnSpc>
              <a:spcAft>
                <a:spcPts val="1000"/>
              </a:spcAft>
              <a:buFont typeface="+mj-lt"/>
              <a:buAutoNum type="arabicPeriod" startAt="2"/>
            </a:pPr>
            <a:r>
              <a:rPr lang="en-US" sz="1000" dirty="0">
                <a:solidFill>
                  <a:srgbClr val="243746"/>
                </a:solidFill>
                <a:effectLst/>
                <a:latin typeface="Montserrat" panose="00000500000000000000" pitchFamily="2" charset="0"/>
                <a:ea typeface="Calibri" panose="020F0502020204030204" pitchFamily="34" charset="0"/>
              </a:rPr>
              <a:t>Be careful with incomplete minor repairs. Georgia case law seems to suggest that a de minimis repair is not a basis for buyer to terminate</a:t>
            </a:r>
          </a:p>
          <a:p>
            <a:pPr marL="1200150" lvl="2" indent="-285750">
              <a:lnSpc>
                <a:spcPct val="115000"/>
              </a:lnSpc>
              <a:spcAft>
                <a:spcPts val="1000"/>
              </a:spcAft>
              <a:buFont typeface="+mj-lt"/>
              <a:buAutoNum type="romanLcPeriod" startAt="2"/>
            </a:pPr>
            <a:r>
              <a:rPr lang="en-US" sz="1000" dirty="0">
                <a:solidFill>
                  <a:srgbClr val="243746"/>
                </a:solidFill>
                <a:effectLst/>
                <a:latin typeface="Montserrat" panose="00000500000000000000" pitchFamily="2" charset="0"/>
                <a:ea typeface="Calibri" panose="020F0502020204030204" pitchFamily="34" charset="0"/>
              </a:rPr>
              <a:t>Seller Concessions</a:t>
            </a:r>
          </a:p>
          <a:p>
            <a:pPr marL="1200150" lvl="2" indent="-285750">
              <a:lnSpc>
                <a:spcPct val="115000"/>
              </a:lnSpc>
              <a:spcAft>
                <a:spcPts val="1000"/>
              </a:spcAft>
              <a:buFont typeface="+mj-lt"/>
              <a:buAutoNum type="romanLcPeriod" startAt="2"/>
            </a:pPr>
            <a:r>
              <a:rPr lang="en-US" sz="1000" dirty="0">
                <a:solidFill>
                  <a:srgbClr val="243746"/>
                </a:solidFill>
                <a:effectLst/>
                <a:latin typeface="Montserrat" panose="00000500000000000000" pitchFamily="2" charset="0"/>
                <a:ea typeface="Calibri" panose="020F0502020204030204" pitchFamily="34" charset="0"/>
              </a:rPr>
              <a:t>Closing Costs</a:t>
            </a:r>
          </a:p>
          <a:p>
            <a:pPr marL="1200150" lvl="2" indent="-285750">
              <a:lnSpc>
                <a:spcPct val="115000"/>
              </a:lnSpc>
              <a:spcAft>
                <a:spcPts val="1000"/>
              </a:spcAft>
              <a:buFont typeface="+mj-lt"/>
              <a:buAutoNum type="romanLcPeriod" startAt="2"/>
            </a:pPr>
            <a:r>
              <a:rPr lang="en-US" sz="1000" dirty="0">
                <a:solidFill>
                  <a:srgbClr val="243746"/>
                </a:solidFill>
                <a:effectLst/>
                <a:latin typeface="Montserrat" panose="00000500000000000000" pitchFamily="2" charset="0"/>
                <a:ea typeface="Calibri" panose="020F0502020204030204" pitchFamily="34" charset="0"/>
              </a:rPr>
              <a:t>Payment to Vendor</a:t>
            </a:r>
          </a:p>
          <a:p>
            <a:pPr marL="1200150" lvl="2" indent="-285750">
              <a:lnSpc>
                <a:spcPct val="115000"/>
              </a:lnSpc>
              <a:spcAft>
                <a:spcPts val="1000"/>
              </a:spcAft>
              <a:buFont typeface="+mj-lt"/>
              <a:buAutoNum type="romanLcPeriod" startAt="2"/>
            </a:pPr>
            <a:endParaRPr lang="en-US" sz="1000" dirty="0">
              <a:solidFill>
                <a:srgbClr val="243746"/>
              </a:solidFill>
              <a:effectLst/>
              <a:latin typeface="Montserrat" panose="00000500000000000000" pitchFamily="2" charset="0"/>
              <a:ea typeface="Calibri" panose="020F0502020204030204" pitchFamily="34" charset="0"/>
            </a:endParaRPr>
          </a:p>
        </p:txBody>
      </p:sp>
    </p:spTree>
    <p:extLst>
      <p:ext uri="{BB962C8B-B14F-4D97-AF65-F5344CB8AC3E}">
        <p14:creationId xmlns:p14="http://schemas.microsoft.com/office/powerpoint/2010/main" val="33694032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562223"/>
          </a:xfrm>
          <a:prstGeom prst="rect">
            <a:avLst/>
          </a:prstGeom>
        </p:spPr>
        <p:txBody>
          <a:bodyPr wrap="square" lIns="0" tIns="0" rIns="0" bIns="0" rtlCol="0" anchor="t">
            <a:spAutoFit/>
          </a:bodyPr>
          <a:lstStyle/>
          <a:p>
            <a:pPr marL="228600" indent="-228600">
              <a:lnSpc>
                <a:spcPct val="115000"/>
              </a:lnSpc>
              <a:spcAft>
                <a:spcPts val="1000"/>
              </a:spcAft>
              <a:buFont typeface="+mj-lt"/>
              <a:buAutoNum type="arabicPeriod" startAt="5"/>
            </a:pPr>
            <a:r>
              <a:rPr lang="en-US" sz="1000" b="1" dirty="0">
                <a:solidFill>
                  <a:srgbClr val="243746"/>
                </a:solidFill>
                <a:effectLst/>
                <a:latin typeface="Montserrat" panose="00000500000000000000" pitchFamily="2" charset="0"/>
                <a:ea typeface="Calibri" panose="020F0502020204030204" pitchFamily="34" charset="0"/>
              </a:rPr>
              <a:t>Miscellaneous</a:t>
            </a:r>
            <a:endParaRPr lang="en-US" sz="1000" dirty="0">
              <a:solidFill>
                <a:srgbClr val="243746"/>
              </a:solidFill>
              <a:effectLst/>
              <a:latin typeface="Montserrat" panose="00000500000000000000" pitchFamily="2" charset="0"/>
              <a:ea typeface="Calibri" panose="020F0502020204030204" pitchFamily="34" charset="0"/>
            </a:endParaRPr>
          </a:p>
          <a:p>
            <a:pPr marL="685800" lvl="1" indent="-228600">
              <a:lnSpc>
                <a:spcPct val="115000"/>
              </a:lnSpc>
              <a:spcAft>
                <a:spcPts val="1000"/>
              </a:spcAft>
              <a:buFont typeface="+mj-lt"/>
              <a:buAutoNum type="alphaLcPeriod"/>
            </a:pPr>
            <a:r>
              <a:rPr lang="en-US" sz="1000" dirty="0">
                <a:solidFill>
                  <a:srgbClr val="243746"/>
                </a:solidFill>
                <a:effectLst/>
                <a:latin typeface="Montserrat" panose="00000500000000000000" pitchFamily="2" charset="0"/>
                <a:ea typeface="Calibri" panose="020F0502020204030204" pitchFamily="34" charset="0"/>
              </a:rPr>
              <a:t>All funds over $5k must be Wired Funds O.C.G.A. § 44-14-13</a:t>
            </a:r>
          </a:p>
          <a:p>
            <a:pPr marL="685800" lvl="1" indent="-228600">
              <a:lnSpc>
                <a:spcPct val="115000"/>
              </a:lnSpc>
              <a:spcAft>
                <a:spcPts val="1000"/>
              </a:spcAft>
              <a:buFont typeface="+mj-lt"/>
              <a:buAutoNum type="alphaLcPeriod"/>
            </a:pPr>
            <a:r>
              <a:rPr lang="en-US" sz="1000" dirty="0">
                <a:solidFill>
                  <a:srgbClr val="243746"/>
                </a:solidFill>
                <a:effectLst/>
                <a:latin typeface="Montserrat" panose="00000500000000000000" pitchFamily="2" charset="0"/>
                <a:ea typeface="Calibri" panose="020F0502020204030204" pitchFamily="34" charset="0"/>
              </a:rPr>
              <a:t>NO ACH!!!</a:t>
            </a:r>
          </a:p>
          <a:p>
            <a:pPr marL="685800" lvl="1" indent="-228600">
              <a:lnSpc>
                <a:spcPct val="115000"/>
              </a:lnSpc>
              <a:spcAft>
                <a:spcPts val="1000"/>
              </a:spcAft>
              <a:buFont typeface="+mj-lt"/>
              <a:buAutoNum type="alphaLcPeriod"/>
            </a:pPr>
            <a:r>
              <a:rPr lang="en-US" sz="1000" dirty="0">
                <a:solidFill>
                  <a:srgbClr val="243746"/>
                </a:solidFill>
                <a:effectLst/>
                <a:latin typeface="Montserrat" panose="00000500000000000000" pitchFamily="2" charset="0"/>
                <a:ea typeface="Calibri" panose="020F0502020204030204" pitchFamily="34" charset="0"/>
              </a:rPr>
              <a:t>Real Estate Brokerage Flat/Administrative fees – who pays?</a:t>
            </a:r>
          </a:p>
          <a:p>
            <a:pPr marL="685800" lvl="1" indent="-228600">
              <a:lnSpc>
                <a:spcPct val="115000"/>
              </a:lnSpc>
              <a:spcAft>
                <a:spcPts val="1000"/>
              </a:spcAft>
              <a:buFont typeface="+mj-lt"/>
              <a:buAutoNum type="alphaLcPeriod"/>
            </a:pPr>
            <a:r>
              <a:rPr lang="en-US" sz="1000" dirty="0">
                <a:solidFill>
                  <a:srgbClr val="243746"/>
                </a:solidFill>
                <a:effectLst/>
                <a:latin typeface="Montserrat" panose="00000500000000000000" pitchFamily="2" charset="0"/>
                <a:ea typeface="Calibri" panose="020F0502020204030204" pitchFamily="34" charset="0"/>
              </a:rPr>
              <a:t>Purchaser compromises loan by making large purchase or quitting job prior to closing</a:t>
            </a:r>
          </a:p>
        </p:txBody>
      </p:sp>
    </p:spTree>
    <p:extLst>
      <p:ext uri="{BB962C8B-B14F-4D97-AF65-F5344CB8AC3E}">
        <p14:creationId xmlns:p14="http://schemas.microsoft.com/office/powerpoint/2010/main" val="10433516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964897"/>
          </a:xfrm>
          <a:prstGeom prst="rect">
            <a:avLst/>
          </a:prstGeom>
        </p:spPr>
        <p:txBody>
          <a:bodyPr wrap="square" lIns="0" tIns="0" rIns="0" bIns="0" rtlCol="0" anchor="t">
            <a:spAutoFit/>
          </a:bodyPr>
          <a:lstStyle/>
          <a:p>
            <a:pPr marL="685800" lvl="1" indent="-228600">
              <a:lnSpc>
                <a:spcPct val="115000"/>
              </a:lnSpc>
              <a:spcAft>
                <a:spcPts val="1000"/>
              </a:spcAft>
              <a:buFont typeface="+mj-lt"/>
              <a:buAutoNum type="alphaLcPeriod" startAt="5"/>
            </a:pPr>
            <a:r>
              <a:rPr lang="en-US" sz="1000" dirty="0">
                <a:solidFill>
                  <a:srgbClr val="243746"/>
                </a:solidFill>
                <a:effectLst/>
                <a:latin typeface="Montserrat" panose="00000500000000000000" pitchFamily="2" charset="0"/>
                <a:ea typeface="Calibri" panose="020F0502020204030204" pitchFamily="34" charset="0"/>
              </a:rPr>
              <a:t>Payoffs – closing atty may need seller to get involved</a:t>
            </a:r>
          </a:p>
          <a:p>
            <a:pPr marL="685800" lvl="1" indent="-228600">
              <a:lnSpc>
                <a:spcPct val="115000"/>
              </a:lnSpc>
              <a:spcAft>
                <a:spcPts val="1000"/>
              </a:spcAft>
              <a:buFont typeface="+mj-lt"/>
              <a:buAutoNum type="alphaLcPeriod" startAt="5"/>
            </a:pPr>
            <a:r>
              <a:rPr lang="en-US" sz="1000" dirty="0">
                <a:solidFill>
                  <a:srgbClr val="243746"/>
                </a:solidFill>
                <a:effectLst/>
                <a:latin typeface="Montserrat" panose="00000500000000000000" pitchFamily="2" charset="0"/>
                <a:ea typeface="Calibri" panose="020F0502020204030204" pitchFamily="34" charset="0"/>
              </a:rPr>
              <a:t>Clean, blue ink copies of contract – split closings/</a:t>
            </a:r>
            <a:r>
              <a:rPr lang="en-US" sz="1000" dirty="0" err="1">
                <a:solidFill>
                  <a:srgbClr val="243746"/>
                </a:solidFill>
                <a:effectLst/>
                <a:latin typeface="Montserrat" panose="00000500000000000000" pitchFamily="2" charset="0"/>
                <a:ea typeface="Calibri" panose="020F0502020204030204" pitchFamily="34" charset="0"/>
              </a:rPr>
              <a:t>PoAs</a:t>
            </a:r>
            <a:endParaRPr lang="en-US" sz="1000" dirty="0">
              <a:solidFill>
                <a:srgbClr val="243746"/>
              </a:solidFill>
              <a:effectLst/>
              <a:latin typeface="Montserrat" panose="00000500000000000000" pitchFamily="2" charset="0"/>
              <a:ea typeface="Calibri" panose="020F0502020204030204" pitchFamily="34" charset="0"/>
            </a:endParaRPr>
          </a:p>
          <a:p>
            <a:pPr marL="685800" lvl="1" indent="-228600">
              <a:lnSpc>
                <a:spcPct val="115000"/>
              </a:lnSpc>
              <a:spcAft>
                <a:spcPts val="1000"/>
              </a:spcAft>
              <a:buFont typeface="+mj-lt"/>
              <a:buAutoNum type="alphaLcPeriod" startAt="5"/>
            </a:pPr>
            <a:r>
              <a:rPr lang="en-US" sz="1000" dirty="0">
                <a:solidFill>
                  <a:srgbClr val="243746"/>
                </a:solidFill>
                <a:effectLst/>
                <a:latin typeface="Montserrat" panose="00000500000000000000" pitchFamily="2" charset="0"/>
                <a:ea typeface="Calibri" panose="020F0502020204030204" pitchFamily="34" charset="0"/>
              </a:rPr>
              <a:t>Seller mail outs/seller pre-signs – what happens when lender comes after seller has signed, and includes documents for seller to sign?</a:t>
            </a:r>
          </a:p>
          <a:p>
            <a:pPr marL="685800" lvl="1" indent="-228600">
              <a:lnSpc>
                <a:spcPct val="115000"/>
              </a:lnSpc>
              <a:spcAft>
                <a:spcPts val="1000"/>
              </a:spcAft>
              <a:buFont typeface="+mj-lt"/>
              <a:buAutoNum type="alphaLcPeriod" startAt="5"/>
            </a:pPr>
            <a:r>
              <a:rPr lang="en-US" sz="1000" dirty="0">
                <a:solidFill>
                  <a:srgbClr val="243746"/>
                </a:solidFill>
                <a:effectLst/>
                <a:latin typeface="Montserrat" panose="00000500000000000000" pitchFamily="2" charset="0"/>
                <a:ea typeface="Calibri" panose="020F0502020204030204" pitchFamily="34" charset="0"/>
              </a:rPr>
              <a:t>Buyer mailaways. If you are aware that buyer needs to sign remote, alert the attorney immediately. There is a lot that goes into buyer mailaways and we need to discuss with the lender and seller-side upfront.</a:t>
            </a:r>
          </a:p>
        </p:txBody>
      </p:sp>
    </p:spTree>
    <p:extLst>
      <p:ext uri="{BB962C8B-B14F-4D97-AF65-F5344CB8AC3E}">
        <p14:creationId xmlns:p14="http://schemas.microsoft.com/office/powerpoint/2010/main" val="301384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1403205"/>
          </a:xfrm>
          <a:prstGeom prst="rect">
            <a:avLst/>
          </a:prstGeom>
        </p:spPr>
        <p:txBody>
          <a:bodyPr wrap="square" lIns="0" tIns="0" rIns="0" bIns="0" rtlCol="0" anchor="t">
            <a:spAutoFit/>
          </a:bodyPr>
          <a:lstStyle/>
          <a:p>
            <a:pPr marL="342900" marR="0" lvl="0" indent="-342900">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Listing agents only represent the seller’s best interests; it is extremely important to be very mindful not to allow our idea of what is best for the situation to control; some sellers are idiosyncratic and what they might see as the “best offer” may not be the same as what we as agent’s believe is best. So long as the seller is not asking us to violate our ethical and legal duties, you must respect the seller’s wishes (yes, even if this hurts our commission).</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247517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STOPPERS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000530"/>
          </a:xfrm>
          <a:prstGeom prst="rect">
            <a:avLst/>
          </a:prstGeom>
        </p:spPr>
        <p:txBody>
          <a:bodyPr wrap="square" lIns="0" tIns="0" rIns="0" bIns="0" rtlCol="0" anchor="t">
            <a:spAutoFit/>
          </a:bodyPr>
          <a:lstStyle/>
          <a:p>
            <a:pPr marL="685800" lvl="1" indent="-228600">
              <a:lnSpc>
                <a:spcPct val="115000"/>
              </a:lnSpc>
              <a:spcAft>
                <a:spcPts val="1000"/>
              </a:spcAft>
              <a:buFont typeface="+mj-lt"/>
              <a:buAutoNum type="alphaLcPeriod" startAt="9"/>
            </a:pPr>
            <a:r>
              <a:rPr lang="en-US" sz="1000" dirty="0">
                <a:solidFill>
                  <a:srgbClr val="243746"/>
                </a:solidFill>
                <a:effectLst/>
                <a:latin typeface="Montserrat" panose="00000500000000000000" pitchFamily="2" charset="0"/>
                <a:ea typeface="Calibri" panose="020F0502020204030204" pitchFamily="34" charset="0"/>
              </a:rPr>
              <a:t>General powers of attorney. These are usually discouraged by title insurance underwriters. If the seller is able to sign our form, we recommend that. </a:t>
            </a:r>
          </a:p>
          <a:p>
            <a:pPr marL="685800" lvl="1" indent="-228600">
              <a:lnSpc>
                <a:spcPct val="115000"/>
              </a:lnSpc>
              <a:spcAft>
                <a:spcPts val="1000"/>
              </a:spcAft>
              <a:buFont typeface="+mj-lt"/>
              <a:buAutoNum type="alphaLcPeriod" startAt="9"/>
            </a:pPr>
            <a:r>
              <a:rPr lang="en-US" sz="1000" dirty="0">
                <a:solidFill>
                  <a:srgbClr val="243746"/>
                </a:solidFill>
                <a:effectLst/>
                <a:latin typeface="Montserrat" panose="00000500000000000000" pitchFamily="2" charset="0"/>
                <a:ea typeface="Calibri" panose="020F0502020204030204" pitchFamily="34" charset="0"/>
              </a:rPr>
              <a:t>Buyer/Seller information sheets. Without these we </a:t>
            </a:r>
            <a:r>
              <a:rPr lang="en-US" sz="1000" u="sng" dirty="0">
                <a:solidFill>
                  <a:srgbClr val="243746"/>
                </a:solidFill>
                <a:effectLst/>
                <a:latin typeface="Montserrat" panose="00000500000000000000" pitchFamily="2" charset="0"/>
                <a:ea typeface="Calibri" panose="020F0502020204030204" pitchFamily="34" charset="0"/>
              </a:rPr>
              <a:t>cannot close. </a:t>
            </a:r>
          </a:p>
        </p:txBody>
      </p:sp>
    </p:spTree>
    <p:extLst>
      <p:ext uri="{BB962C8B-B14F-4D97-AF65-F5344CB8AC3E}">
        <p14:creationId xmlns:p14="http://schemas.microsoft.com/office/powerpoint/2010/main" val="36750262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A FINAL THOUGHT</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4">
            <a:extLst>
              <a:ext uri="{FF2B5EF4-FFF2-40B4-BE49-F238E27FC236}">
                <a16:creationId xmlns:a16="http://schemas.microsoft.com/office/drawing/2014/main" id="{EFD944AF-1D51-4B30-8BED-B5990611740C}"/>
              </a:ext>
            </a:extLst>
          </p:cNvPr>
          <p:cNvSpPr txBox="1"/>
          <p:nvPr/>
        </p:nvSpPr>
        <p:spPr>
          <a:xfrm>
            <a:off x="254000" y="666750"/>
            <a:ext cx="4462388" cy="1580176"/>
          </a:xfrm>
          <a:prstGeom prst="rect">
            <a:avLst/>
          </a:prstGeom>
        </p:spPr>
        <p:txBody>
          <a:bodyPr wrap="square" lIns="0" tIns="0" rIns="0" bIns="0" rtlCol="0" anchor="t">
            <a:spAutoFit/>
          </a:bodyPr>
          <a:lstStyle/>
          <a:p>
            <a:pPr>
              <a:lnSpc>
                <a:spcPct val="115000"/>
              </a:lnSpc>
              <a:spcAft>
                <a:spcPts val="1000"/>
              </a:spcAft>
            </a:pPr>
            <a:r>
              <a:rPr lang="en-US" sz="1000" dirty="0">
                <a:solidFill>
                  <a:srgbClr val="243746"/>
                </a:solidFill>
                <a:effectLst/>
                <a:latin typeface="Montserrat" panose="00000500000000000000" pitchFamily="2" charset="0"/>
                <a:ea typeface="Calibri" panose="020F0502020204030204" pitchFamily="34" charset="0"/>
              </a:rPr>
              <a:t>Please, please, please, stop telling your clients that you owe them a fiduciary duty. This is the highest standard of care recognized by the law and, guess what?? It does not apply to real estate agents. Section 10-6A-4(A) specifically states that a broker does not owe a fiduciary duty and instead owes just a duty of “reasonable care.” HOWEVER, if you then tell your client you owe them the fiduciary duty, Georgia case law seems to indicate that you have now adopted that standard and will be governed by the same. Don’t make it harder on yourself. Rant over.</a:t>
            </a:r>
            <a:endParaRPr lang="en-US" sz="1000" u="sng" dirty="0">
              <a:solidFill>
                <a:srgbClr val="243746"/>
              </a:solidFill>
              <a:effectLst/>
              <a:latin typeface="Montserrat" panose="00000500000000000000" pitchFamily="2" charset="0"/>
              <a:ea typeface="Calibri" panose="020F0502020204030204" pitchFamily="34" charset="0"/>
            </a:endParaRPr>
          </a:p>
        </p:txBody>
      </p:sp>
    </p:spTree>
    <p:extLst>
      <p:ext uri="{BB962C8B-B14F-4D97-AF65-F5344CB8AC3E}">
        <p14:creationId xmlns:p14="http://schemas.microsoft.com/office/powerpoint/2010/main" val="22301234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COURSE EVALUATION</a:t>
            </a:r>
          </a:p>
        </p:txBody>
      </p:sp>
      <p:sp>
        <p:nvSpPr>
          <p:cNvPr id="4" name="TextBox 4"/>
          <p:cNvSpPr txBox="1"/>
          <p:nvPr/>
        </p:nvSpPr>
        <p:spPr>
          <a:xfrm>
            <a:off x="254000" y="666750"/>
            <a:ext cx="2012961" cy="1331518"/>
          </a:xfrm>
          <a:prstGeom prst="rect">
            <a:avLst/>
          </a:prstGeom>
        </p:spPr>
        <p:txBody>
          <a:bodyPr lIns="0" tIns="0" rIns="0" bIns="0" rtlCol="0" anchor="t">
            <a:spAutoFit/>
          </a:bodyPr>
          <a:lstStyle/>
          <a:p>
            <a:pPr>
              <a:lnSpc>
                <a:spcPts val="1461"/>
              </a:lnSpc>
            </a:pPr>
            <a:r>
              <a:rPr lang="en-US" sz="1043" dirty="0">
                <a:solidFill>
                  <a:srgbClr val="243746"/>
                </a:solidFill>
                <a:latin typeface="Montserrat Semi-Bold"/>
              </a:rPr>
              <a:t>We sincerely hope that you enjoyed today’s Continuing Education Class and kindly ask that you complete our Course Evaluation Survey.</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Thank you!</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Bubble sheet test paper and pencil">
            <a:extLst>
              <a:ext uri="{FF2B5EF4-FFF2-40B4-BE49-F238E27FC236}">
                <a16:creationId xmlns:a16="http://schemas.microsoft.com/office/drawing/2014/main" id="{FE757E08-93E8-4048-BB6B-1E4B9BA28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3041" y="837118"/>
            <a:ext cx="1733190" cy="1124712"/>
          </a:xfrm>
          <a:prstGeom prst="rect">
            <a:avLst/>
          </a:prstGeom>
        </p:spPr>
      </p:pic>
    </p:spTree>
    <p:extLst>
      <p:ext uri="{BB962C8B-B14F-4D97-AF65-F5344CB8AC3E}">
        <p14:creationId xmlns:p14="http://schemas.microsoft.com/office/powerpoint/2010/main" val="133893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254000" y="666750"/>
            <a:ext cx="4495800" cy="2111091"/>
          </a:xfrm>
          <a:prstGeom prst="rect">
            <a:avLst/>
          </a:prstGeom>
        </p:spPr>
        <p:txBody>
          <a:bodyPr wrap="square" lIns="0" tIns="0" rIns="0" bIns="0" rtlCol="0" anchor="t">
            <a:spAutoFit/>
          </a:bodyPr>
          <a:lstStyle/>
          <a:p>
            <a:pPr marL="342900" marR="0" lvl="0" indent="-342900">
              <a:lnSpc>
                <a:spcPct val="115000"/>
              </a:lnSpc>
              <a:spcBef>
                <a:spcPts val="0"/>
              </a:spcBef>
              <a:spcAft>
                <a:spcPts val="1000"/>
              </a:spcAft>
              <a:buFont typeface="Symbol" panose="05050102010706020507" pitchFamily="18" charset="2"/>
              <a:buChar char=""/>
            </a:pPr>
            <a:r>
              <a:rPr lang="en-US" sz="1000" dirty="0">
                <a:solidFill>
                  <a:srgbClr val="243746"/>
                </a:solidFill>
                <a:effectLst/>
                <a:latin typeface="Montserrat" panose="00000500000000000000" pitchFamily="2" charset="0"/>
                <a:ea typeface="Calibri" panose="020F0502020204030204" pitchFamily="34" charset="0"/>
              </a:rPr>
              <a:t>Treating everyone the same will keep you out of trouble both ethically and legally.  It also helps reputationally since you engender the respect of your colleagues. If you are sending out a request for highest and best offers, send the exact same email, forms, etc. to all the interested parties who have viewed the property so there is no doubt that everyone was informed of the status and had a chance to make an offer if they wanted and have your seller read and approve any correspondence to ensure it represents their wishes.  It’s better to be safe than sorry than have a deal blow up because a potential buyer sues who viewed the house last week when they weren’t alerted of a multiple offer situation. </a:t>
            </a:r>
            <a:endParaRPr lang="en-US" sz="1000" dirty="0">
              <a:solidFill>
                <a:srgbClr val="243746"/>
              </a:solidFill>
              <a:effectLst/>
              <a:latin typeface="Montserrat" panose="00000500000000000000" pitchFamily="2"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946494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5540</Words>
  <Application>Microsoft Office PowerPoint</Application>
  <PresentationFormat>Custom</PresentationFormat>
  <Paragraphs>283</Paragraphs>
  <Slides>82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Wingdings</vt:lpstr>
      <vt:lpstr>Montserrat Semi-Bold</vt:lpstr>
      <vt:lpstr>Montserrat</vt:lpstr>
      <vt:lpstr>Arial</vt:lpstr>
      <vt:lpstr>Montserrat Extra-Bold Bold</vt:lpstr>
      <vt:lpstr>Courier New</vt:lpstr>
      <vt:lpstr>Holiday</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GAR Changes CE Presentation Template</dc:title>
  <dc:creator>Laurel Poplin</dc:creator>
  <cp:lastModifiedBy>Amy Ridgway</cp:lastModifiedBy>
  <cp:revision>38</cp:revision>
  <dcterms:created xsi:type="dcterms:W3CDTF">2006-08-16T00:00:00Z</dcterms:created>
  <dcterms:modified xsi:type="dcterms:W3CDTF">2022-02-26T00:37:56Z</dcterms:modified>
  <dc:identifier>DAExaLYlbCA</dc:identifier>
</cp:coreProperties>
</file>