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7"/>
  </p:notesMasterIdLst>
  <p:sldIdLst>
    <p:sldId id="256" r:id="rId2"/>
    <p:sldId id="257" r:id="rId3"/>
    <p:sldId id="258" r:id="rId4"/>
    <p:sldId id="259" r:id="rId5"/>
    <p:sldId id="261" r:id="rId6"/>
    <p:sldId id="290" r:id="rId7"/>
    <p:sldId id="291" r:id="rId8"/>
    <p:sldId id="260" r:id="rId9"/>
    <p:sldId id="286" r:id="rId10"/>
    <p:sldId id="285" r:id="rId11"/>
    <p:sldId id="287" r:id="rId12"/>
    <p:sldId id="288" r:id="rId13"/>
    <p:sldId id="289" r:id="rId14"/>
    <p:sldId id="262" r:id="rId15"/>
    <p:sldId id="263" r:id="rId16"/>
    <p:sldId id="292" r:id="rId17"/>
    <p:sldId id="293" r:id="rId18"/>
    <p:sldId id="300" r:id="rId19"/>
    <p:sldId id="301" r:id="rId20"/>
    <p:sldId id="294" r:id="rId21"/>
    <p:sldId id="302" r:id="rId22"/>
    <p:sldId id="303" r:id="rId23"/>
    <p:sldId id="298" r:id="rId24"/>
    <p:sldId id="304" r:id="rId25"/>
    <p:sldId id="305" r:id="rId26"/>
    <p:sldId id="299" r:id="rId27"/>
    <p:sldId id="264" r:id="rId28"/>
    <p:sldId id="295" r:id="rId29"/>
    <p:sldId id="296" r:id="rId30"/>
    <p:sldId id="265" r:id="rId31"/>
    <p:sldId id="266" r:id="rId32"/>
    <p:sldId id="309" r:id="rId33"/>
    <p:sldId id="308" r:id="rId34"/>
    <p:sldId id="307" r:id="rId35"/>
    <p:sldId id="306"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267" r:id="rId50"/>
    <p:sldId id="268" r:id="rId51"/>
    <p:sldId id="269" r:id="rId52"/>
    <p:sldId id="270" r:id="rId53"/>
    <p:sldId id="271" r:id="rId54"/>
    <p:sldId id="272" r:id="rId55"/>
    <p:sldId id="273" r:id="rId56"/>
    <p:sldId id="274" r:id="rId57"/>
    <p:sldId id="276" r:id="rId58"/>
    <p:sldId id="277" r:id="rId59"/>
    <p:sldId id="278" r:id="rId60"/>
    <p:sldId id="279" r:id="rId61"/>
    <p:sldId id="280" r:id="rId62"/>
    <p:sldId id="275" r:id="rId63"/>
    <p:sldId id="281" r:id="rId64"/>
    <p:sldId id="282" r:id="rId65"/>
    <p:sldId id="284" r:id="rId66"/>
  </p:sldIdLst>
  <p:sldSz cx="5080000" cy="2857500"/>
  <p:notesSz cx="6858000" cy="9144000"/>
  <p:embeddedFontLst>
    <p:embeddedFont>
      <p:font typeface="Calibri" panose="020F0502020204030204" pitchFamily="34" charset="0"/>
      <p:regular r:id="rId68"/>
      <p:bold r:id="rId69"/>
      <p:italic r:id="rId70"/>
      <p:boldItalic r:id="rId71"/>
    </p:embeddedFont>
    <p:embeddedFont>
      <p:font typeface="Holiday" panose="020B0604020202020204" charset="0"/>
      <p:regular r:id="rId72"/>
    </p:embeddedFont>
    <p:embeddedFont>
      <p:font typeface="Montserrat Extra-Bold Bold" panose="020B0604020202020204" charset="0"/>
      <p:regular r:id="rId73"/>
    </p:embeddedFont>
    <p:embeddedFont>
      <p:font typeface="Montserrat Semi-Bold" panose="020B0604020202020204"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2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249" autoAdjust="0"/>
  </p:normalViewPr>
  <p:slideViewPr>
    <p:cSldViewPr>
      <p:cViewPr varScale="1">
        <p:scale>
          <a:sx n="156" d="100"/>
          <a:sy n="156" d="100"/>
        </p:scale>
        <p:origin x="1092" y="126"/>
      </p:cViewPr>
      <p:guideLst>
        <p:guide orient="horz" pos="2160"/>
        <p:guide pos="4267"/>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1.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CD93B-809D-4882-87AB-DD88F9AC9734}"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CE8E9-310C-4178-A0E2-87E868B2B96E}" type="slidenum">
              <a:rPr lang="en-US" smtClean="0"/>
              <a:t>‹#›</a:t>
            </a:fld>
            <a:endParaRPr lang="en-US"/>
          </a:p>
        </p:txBody>
      </p:sp>
    </p:spTree>
    <p:extLst>
      <p:ext uri="{BB962C8B-B14F-4D97-AF65-F5344CB8AC3E}">
        <p14:creationId xmlns:p14="http://schemas.microsoft.com/office/powerpoint/2010/main" val="510093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1</a:t>
            </a:fld>
            <a:endParaRPr lang="en-US"/>
          </a:p>
        </p:txBody>
      </p:sp>
    </p:spTree>
    <p:extLst>
      <p:ext uri="{BB962C8B-B14F-4D97-AF65-F5344CB8AC3E}">
        <p14:creationId xmlns:p14="http://schemas.microsoft.com/office/powerpoint/2010/main" val="394873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rPr>
              <a:t>Ethics Hearing Panel Decisions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The hearing panel’s decision includes: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a:pPr>
            <a:r>
              <a:rPr lang="en-US" sz="1800" dirty="0">
                <a:solidFill>
                  <a:srgbClr val="000000"/>
                </a:solidFill>
                <a:effectLst/>
                <a:latin typeface="Arial" panose="020B0604020202020204" pitchFamily="34" charset="0"/>
                <a:ea typeface="Times New Roman" panose="02020603050405020304" pitchFamily="18" charset="0"/>
              </a:rPr>
              <a:t>Findings of fact</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a:pPr>
            <a:r>
              <a:rPr lang="en-US" sz="1800" dirty="0">
                <a:solidFill>
                  <a:srgbClr val="000000"/>
                </a:solidFill>
                <a:effectLst/>
                <a:latin typeface="Arial" panose="020B0604020202020204" pitchFamily="34" charset="0"/>
                <a:ea typeface="Times New Roman" panose="02020603050405020304" pitchFamily="18" charset="0"/>
              </a:rPr>
              <a:t>Conclusion</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a:pPr>
            <a:r>
              <a:rPr lang="en-US" sz="1800" dirty="0">
                <a:solidFill>
                  <a:srgbClr val="000000"/>
                </a:solidFill>
                <a:effectLst/>
                <a:latin typeface="Arial" panose="020B0604020202020204" pitchFamily="34" charset="0"/>
                <a:ea typeface="Times New Roman" panose="02020603050405020304" pitchFamily="18" charset="0"/>
              </a:rPr>
              <a:t>Recommended discipline (if any) </a:t>
            </a: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FF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rPr>
              <a:t>Findings of Fact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The findings of fact are the story behind the hearing panel’s conclusion.  The findings of fact are a written account of what took place based on the panel’s assessment of all the evidence and testimony presented.  Findings of fact are not appealable and must support the hearing panel’s conclusion.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FF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rPr>
              <a:t>Discipline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Discipline should correspond to the offense and the severity of the REALTOR®S®®’ actions.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Unintentional or inadvertent violations should result in penalties designed to educate</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Intentional violations or repeated violations should result in more severe sanctions </a:t>
            </a:r>
            <a:endParaRPr lang="en-US" sz="1800" dirty="0">
              <a:solidFill>
                <a:srgbClr val="000000"/>
              </a:solidFill>
              <a:effectLst/>
              <a:latin typeface="Times New Roman" panose="02020603050405020304" pitchFamily="18" charset="0"/>
              <a:ea typeface="Times New Roman" panose="02020603050405020304" pitchFamily="18" charset="0"/>
            </a:endParaRPr>
          </a:p>
          <a:p>
            <a:pPr marL="457200" marR="0" hangingPunct="0">
              <a:spcBef>
                <a:spcPts val="0"/>
              </a:spcBef>
              <a:spcAft>
                <a:spcPts val="0"/>
              </a:spcAft>
            </a:pPr>
            <a:r>
              <a:rPr lang="en-US" sz="1800" dirty="0">
                <a:solidFill>
                  <a:srgbClr val="FF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25</a:t>
            </a:fld>
            <a:endParaRPr lang="en-US"/>
          </a:p>
        </p:txBody>
      </p:sp>
    </p:spTree>
    <p:extLst>
      <p:ext uri="{BB962C8B-B14F-4D97-AF65-F5344CB8AC3E}">
        <p14:creationId xmlns:p14="http://schemas.microsoft.com/office/powerpoint/2010/main" val="1132698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hangingPunct="0">
              <a:spcBef>
                <a:spcPts val="0"/>
              </a:spcBef>
              <a:spcAft>
                <a:spcPts val="0"/>
              </a:spcAft>
              <a:buFont typeface="Symbol" panose="05050102010706020507" pitchFamily="18" charset="2"/>
              <a:buChar char=""/>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Mediation is typically a voluntary process, though REALTOR®® associations can mandate mediation of otherwise arbitrable disputes pursuant to Article 17.</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Mediation can resolve disputes, promote amicable resolutions, and reduce the number of cases requiring the more formal and complex arbitration procedures of the association of REALTOR®S®®.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The mediation officer is a neutral third party. If any party objects to the mediation officer (i.e., potential conflict of interest) another mediation officer can be assigned.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27</a:t>
            </a:fld>
            <a:endParaRPr lang="en-US"/>
          </a:p>
        </p:txBody>
      </p:sp>
    </p:spTree>
    <p:extLst>
      <p:ext uri="{BB962C8B-B14F-4D97-AF65-F5344CB8AC3E}">
        <p14:creationId xmlns:p14="http://schemas.microsoft.com/office/powerpoint/2010/main" val="2162803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Process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Explain process</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Mediation officer explains the process and rules/goals, including the mediator’s and parties’ roles, voluntary outcome, neutrality, and confidentiality.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Make statements</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Parties make statements to explain their perspective of the dispute and ask questions.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Identify issues</a:t>
            </a:r>
            <a:r>
              <a:rPr lang="en-US" sz="1800" dirty="0">
                <a:effectLst/>
                <a:latin typeface="Arial" panose="020B0604020202020204" pitchFamily="34" charset="0"/>
                <a:ea typeface="Times New Roman" panose="02020603050405020304" pitchFamily="18" charset="0"/>
              </a:rPr>
              <a:t> </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All parties and the mediation officer identify the issues to be addressed.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Cross-talk</a:t>
            </a:r>
            <a:r>
              <a:rPr lang="en-US" sz="1800" dirty="0">
                <a:effectLst/>
                <a:latin typeface="Arial" panose="020B0604020202020204" pitchFamily="34" charset="0"/>
                <a:ea typeface="Times New Roman" panose="02020603050405020304" pitchFamily="18" charset="0"/>
              </a:rPr>
              <a:t> </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The parties may respond to each other and explain/explore information, needs, feelings, and ideas.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Caucus</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The mediation officer may meet privately with parties to discuss feelings, information, and options.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Find solutions</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The parties, with the mediation officer’s assistance, explore and refine workable solutions.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Reach agreement</a:t>
            </a:r>
            <a:br>
              <a:rPr lang="en-US" sz="1800" b="1" dirty="0">
                <a:effectLst/>
                <a:latin typeface="Arial" panose="020B0604020202020204" pitchFamily="34" charset="0"/>
                <a:ea typeface="Times New Roman" panose="02020603050405020304" pitchFamily="18" charset="0"/>
              </a:rPr>
            </a:br>
            <a:r>
              <a:rPr lang="en-US" sz="1800" dirty="0" err="1">
                <a:effectLst/>
                <a:latin typeface="Arial" panose="020B0604020202020204" pitchFamily="34" charset="0"/>
                <a:ea typeface="Times New Roman" panose="02020603050405020304" pitchFamily="18" charset="0"/>
              </a:rPr>
              <a:t>Agreement</a:t>
            </a:r>
            <a:r>
              <a:rPr lang="en-US" sz="1800" dirty="0">
                <a:effectLst/>
                <a:latin typeface="Arial" panose="020B0604020202020204" pitchFamily="34" charset="0"/>
                <a:ea typeface="Times New Roman" panose="02020603050405020304" pitchFamily="18" charset="0"/>
              </a:rPr>
              <a:t> is reached/signed before leaving mediation or all parties agree that no further progress can be made, in which case parties are free to pursue arbitration.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CE8E9-310C-4178-A0E2-87E868B2B96E}" type="slidenum">
              <a:rPr lang="en-US" smtClean="0"/>
              <a:t>29</a:t>
            </a:fld>
            <a:endParaRPr lang="en-US"/>
          </a:p>
        </p:txBody>
      </p:sp>
    </p:spTree>
    <p:extLst>
      <p:ext uri="{BB962C8B-B14F-4D97-AF65-F5344CB8AC3E}">
        <p14:creationId xmlns:p14="http://schemas.microsoft.com/office/powerpoint/2010/main" val="1992681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Boards and associations of REALTORS® are charged with the responsibility of receiving and resolving ethics complaints. This obligation is carried out by local, regional, and state grievance committees and professional standards committees.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Many “complaints” received by boards and associations do not expressly allege violations of specific Articles of the Code of Ethics, and many do not detail conduct related to the Code. Some “complaints” are actually transactional, technical, or procedural questions readily responded to.</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It is the belief of the National Association’s Professional Standards Committee that many ethics complaints might be averted with enhanced communications and initial problem-solving capacity at the local level. These ombudsman procedures are intended to provide that capacity.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31</a:t>
            </a:fld>
            <a:endParaRPr lang="en-US"/>
          </a:p>
        </p:txBody>
      </p:sp>
    </p:spTree>
    <p:extLst>
      <p:ext uri="{BB962C8B-B14F-4D97-AF65-F5344CB8AC3E}">
        <p14:creationId xmlns:p14="http://schemas.microsoft.com/office/powerpoint/2010/main" val="1373772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DO NOT decide if an Ethics violation has occurred or who is entitled to what amount of money</a:t>
            </a:r>
          </a:p>
          <a:p>
            <a:endParaRPr lang="en-US" dirty="0"/>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they anticipate, identify, and resolve misunderstandings and disagreements before matters ripen into disputes and possible charges of unethical conduct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32</a:t>
            </a:fld>
            <a:endParaRPr lang="en-US"/>
          </a:p>
        </p:txBody>
      </p:sp>
    </p:spTree>
    <p:extLst>
      <p:ext uri="{BB962C8B-B14F-4D97-AF65-F5344CB8AC3E}">
        <p14:creationId xmlns:p14="http://schemas.microsoft.com/office/powerpoint/2010/main" val="389592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33</a:t>
            </a:fld>
            <a:endParaRPr lang="en-US"/>
          </a:p>
        </p:txBody>
      </p:sp>
    </p:spTree>
    <p:extLst>
      <p:ext uri="{BB962C8B-B14F-4D97-AF65-F5344CB8AC3E}">
        <p14:creationId xmlns:p14="http://schemas.microsoft.com/office/powerpoint/2010/main" val="3926864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39</a:t>
            </a:fld>
            <a:endParaRPr lang="en-US"/>
          </a:p>
        </p:txBody>
      </p:sp>
    </p:spTree>
    <p:extLst>
      <p:ext uri="{BB962C8B-B14F-4D97-AF65-F5344CB8AC3E}">
        <p14:creationId xmlns:p14="http://schemas.microsoft.com/office/powerpoint/2010/main" val="1489491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1800"/>
              </a:spcAft>
            </a:pPr>
            <a:r>
              <a:rPr lang="en-US" sz="1800" dirty="0">
                <a:solidFill>
                  <a:srgbClr val="231B18"/>
                </a:solidFill>
                <a:effectLst/>
                <a:latin typeface="Arial" panose="020B0604020202020204" pitchFamily="34" charset="0"/>
                <a:ea typeface="Times New Roman" panose="02020603050405020304" pitchFamily="18" charset="0"/>
              </a:rPr>
              <a:t>Shortly after the death of his Uncle Dan, Grant received word that he inherited a vacant warehouse that previously housed his uncle's business.  This was quite a surprise to Grant, who had only met his uncle twice.  As a dentist, Grant had no use for the warehouse.  He decided it would be best to sell the building and put the money toward opening his own practice.  Grant contacted Bob, a REALTOR®, and asked him to look at the property and suggest a listing price.  Bob checked out the property and suggested $100,000.  This price seemed low to Grant given the commercial growth occurring around the warehouse, but he agreed to it.</a:t>
            </a:r>
          </a:p>
          <a:p>
            <a:pPr marL="0" marR="0" hangingPunct="0">
              <a:spcBef>
                <a:spcPts val="0"/>
              </a:spcBef>
              <a:spcAft>
                <a:spcPts val="1800"/>
              </a:spcAf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1800"/>
              </a:spcAft>
            </a:pPr>
            <a:r>
              <a:rPr lang="en-US" sz="1800" dirty="0">
                <a:solidFill>
                  <a:srgbClr val="231B18"/>
                </a:solidFill>
                <a:effectLst/>
                <a:latin typeface="Arial" panose="020B0604020202020204" pitchFamily="34" charset="0"/>
                <a:ea typeface="Times New Roman" panose="02020603050405020304" pitchFamily="18" charset="0"/>
              </a:rPr>
              <a:t>Within two weeks Bob called Grant with an offer.  Bob stated he would be the buyer at the listed price, less his commission.  Grant became increasingly uneasy about the price.  He told Bob he intended to have the warehouse appraised before accepting the offer.  Bob got upset and said, "Listen, you can take my offer or not – that's up to you.  But it's a legitimate offer based on the price you agreed to.  So as far as I'm concerned, I've done my job and you owe me a commission."</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Questions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rabicPeriod"/>
            </a:pPr>
            <a:r>
              <a:rPr lang="en-US" sz="1800" b="1" dirty="0">
                <a:solidFill>
                  <a:srgbClr val="231B18"/>
                </a:solidFill>
                <a:effectLst/>
                <a:latin typeface="Arial" panose="020B0604020202020204" pitchFamily="34" charset="0"/>
                <a:ea typeface="Times New Roman" panose="02020603050405020304" pitchFamily="18" charset="0"/>
              </a:rPr>
              <a:t>Do you think Bob is in violation of the Code?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pPr>
            <a:r>
              <a:rPr lang="en-US" sz="1800" dirty="0">
                <a:solidFill>
                  <a:srgbClr val="231B18"/>
                </a:solidFill>
                <a:effectLst/>
                <a:latin typeface="Arial" panose="020B0604020202020204" pitchFamily="34" charset="0"/>
                <a:ea typeface="Times New Roman" panose="02020603050405020304" pitchFamily="18" charset="0"/>
              </a:rPr>
              <a:t>Yes. Bob placed his interests above those of his client's.</a:t>
            </a:r>
            <a:endParaRPr lang="en-US" sz="1800" dirty="0">
              <a:effectLst/>
              <a:latin typeface="Times New Roman" panose="02020603050405020304" pitchFamily="18" charset="0"/>
              <a:ea typeface="Times New Roman" panose="02020603050405020304" pitchFamily="18" charset="0"/>
            </a:endParaRPr>
          </a:p>
          <a:p>
            <a:pPr marL="685800" marR="0" hangingPunct="0">
              <a:spcBef>
                <a:spcPts val="0"/>
              </a:spcBef>
              <a:spcAft>
                <a:spcPts val="60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600"/>
              </a:spcAft>
            </a:pPr>
            <a:r>
              <a:rPr lang="en-US" sz="1800" b="1" dirty="0">
                <a:solidFill>
                  <a:srgbClr val="231B18"/>
                </a:solidFill>
                <a:effectLst/>
                <a:latin typeface="Arial" panose="020B0604020202020204" pitchFamily="34" charset="0"/>
                <a:ea typeface="Times New Roman" panose="02020603050405020304" pitchFamily="18" charset="0"/>
              </a:rPr>
              <a:t>2.      What was Bob's obligation to Grant?</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pPr>
            <a:r>
              <a:rPr lang="en-US" sz="1800" dirty="0">
                <a:solidFill>
                  <a:srgbClr val="231B18"/>
                </a:solidFill>
                <a:effectLst/>
                <a:latin typeface="Arial" panose="020B0604020202020204" pitchFamily="34" charset="0"/>
                <a:ea typeface="Times New Roman" panose="02020603050405020304" pitchFamily="18" charset="0"/>
              </a:rPr>
              <a:t>Bob's obligation was to protect and promote the interests of Grant, his client, and not put his own interests ahead of Grant's.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CE8E9-310C-4178-A0E2-87E868B2B96E}" type="slidenum">
              <a:rPr lang="en-US" smtClean="0"/>
              <a:t>51</a:t>
            </a:fld>
            <a:endParaRPr lang="en-US"/>
          </a:p>
        </p:txBody>
      </p:sp>
    </p:spTree>
    <p:extLst>
      <p:ext uri="{BB962C8B-B14F-4D97-AF65-F5344CB8AC3E}">
        <p14:creationId xmlns:p14="http://schemas.microsoft.com/office/powerpoint/2010/main" val="3613217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The small commercial building is reasonably priced, in good condition, and located on a high-traffic street in a quaint neighborhood of Chicago, so it is no surprise that two offers are made only after a few days on market.  John, the listing broker, presents both offers to the seller, Kathy.  One of the offers is from a client of John’s and the other is an offer from Buyer Broker Bob’s client.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“These offers are both full price, with no contingencies, and there seems to be no difference between them,” says Kathy to John.  “Can we make a counter-offer for more money?” she asks. John explains that countering a full-price offer could result in one or both buyers walking away from the table.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"Okay, I'll tell you what," says Kathy, "If you reduce your commission, I'll accept the offer you procured.  Although you will earn a little less than we agreed in the listing contract, you'll still get more than you would if you had to pay the other buyer's broker."  John agrees.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Buyer Broker Bob learns from his client, who contacted seller Kathy directly to find out why her full-price offer wasn’t accepted, that listing broker John had reduced his commission to make the offer that he procured more desirable.  Bob is very upset.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1.	Can John renegotiate his listing commission at the time he presents the two offers?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John is permitted to renegotiate the listing commission at any time.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2.	By reducing the listing commission, can John present both offers in an objective manner, as required by Standard of Practice 1-6?</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John’s reduction of the listing commission alone does not mean he cannot be objective in his presentation.  Agreeing to reduce the listing commission is simply part of the negotiation process.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3.	Under Article 3, as established in Standard of Practice 3-4, is John obligated to inform Bob that he modified the listing commission prior to the offer being accepted?</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Even though John might have created a “dual commission arrangement”, disclosure of such to Bob is not “practical” given the situation.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52</a:t>
            </a:fld>
            <a:endParaRPr lang="en-US"/>
          </a:p>
        </p:txBody>
      </p:sp>
    </p:spTree>
    <p:extLst>
      <p:ext uri="{BB962C8B-B14F-4D97-AF65-F5344CB8AC3E}">
        <p14:creationId xmlns:p14="http://schemas.microsoft.com/office/powerpoint/2010/main" val="3185967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Ron, a REALTOR®®, listed a motel for sale and prepared a sales prospectus setting out figures reporting the operating experience of the owner in the preceding year.  The prospectus contained small type at the bottom of the page stating that the facts contained therein, while not guaranteed as to accuracy, were "accurate to the best of our knowledge and belief," and carried the name of Ron as the broker.</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Buyer Jeff received the prospectus, inspected the property, discussed the operating figures in the prospectus and other features with Ron, and signed the contract.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Six months after taking possession, Jeff ran across some old records that showed discrepancies when compared with the figures in Ron's prospectus.  Jeff had not had as profitable an operating experience as had been indicated for the previous owner in the prospectus, and the difference could be substantially accounted for by these figures.  He filed a charge of misrepresentation against Ron.</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At the hearing, Ron took responsibility for the prospectus, acknowledging that he had worked with the former owner in its preparation.  The former owner had built the motel and operated it for five years.  Ron explained that he had advised him that $10,000 in annual advertising expenses during these years could reasonably be considered promotional expenses in establishing the business and need not be shown as annually recurring items.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Maid service, he also advised, need not be an expense item for a subsequent owner if the owner and his family did the work themselves.  Ron cited his disclaimer of a guarantee of accuracy.  Jeff testified that he had found maid service a necessity to maintain the motel, and it was apparent that the advertising was essential to successful operation.  He protested that the margin of net income alleged in the prospectus could not be attained as he had been led to believe by Ron.</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Do you think Ron is in violation of the Code?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Ron withheld pertinent information about the financial operation of the motel in the prospectus.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What was Ron's obligation to Jeff?</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To fully disclose financial information that he reasonably should have known to be relevant and significant.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54</a:t>
            </a:fld>
            <a:endParaRPr lang="en-US"/>
          </a:p>
        </p:txBody>
      </p:sp>
    </p:spTree>
    <p:extLst>
      <p:ext uri="{BB962C8B-B14F-4D97-AF65-F5344CB8AC3E}">
        <p14:creationId xmlns:p14="http://schemas.microsoft.com/office/powerpoint/2010/main" val="350162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2</a:t>
            </a:fld>
            <a:endParaRPr lang="en-US"/>
          </a:p>
        </p:txBody>
      </p:sp>
    </p:spTree>
    <p:extLst>
      <p:ext uri="{BB962C8B-B14F-4D97-AF65-F5344CB8AC3E}">
        <p14:creationId xmlns:p14="http://schemas.microsoft.com/office/powerpoint/2010/main" val="3920088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Dr. Luis, who recently completed his medical residency, decides to return home to the neighborhood where he grew up to open a small medical practice.  He enlists the services of REALTOR® Sara to find him a suitable space for his clinic.  Sara emails Dr. Luis several properties that fit his requirements.   One property is a two-story building listed by REALTOR® Tom that shows in the remarks section, “Rental apartment upstairs.”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Dr. Luis calls Sara to tell her that something about Tom’s listing seems odd.  "That building is in the neighborhood I grew up in," says Dr. Luis, "and I remember there being a problem with the Building Department when the owners added a kitchen to the second floor, so they could live above their business."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Sara assures Dr. Luis that she will make the necessary inquiries, then promptly get back to him.  A call to the Building Department confirms Dr. Luis' suspicion – that the building is zoned “commercial” and does not provide for a residential apartment.”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Feeling embarrassed and misled by an apparent misrepresentation of the property in the MLS, Sara contacts Listing Broker Tom who acknowledges the seller told him the rehab was “up to code,” but was completed without the necessary permits.  According to Tom, the apartment had never been rented. "I assumed the new owners could get a zoning change or variance from the Building Department," he said.</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Sara contemplates filing an ethics complaint against Tom, charging a violation of Article 2 for publishing inaccurate information in the MLS.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Did Tom violate Article 2?</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Tom misrepresents the property information in the MLS.</a:t>
            </a:r>
            <a:endParaRPr lang="en-US" sz="1800" dirty="0">
              <a:effectLst/>
              <a:latin typeface="Arial" panose="020B0604020202020204" pitchFamily="34" charset="0"/>
              <a:ea typeface="Times New Roman" panose="02020603050405020304" pitchFamily="18" charset="0"/>
            </a:endParaRP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Should Tom have identified the building as having a revenue generating apartment?</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Tom knew that the building would need to have a zoning change or variance from the Building Department before it could legally be rentable.</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55</a:t>
            </a:fld>
            <a:endParaRPr lang="en-US"/>
          </a:p>
        </p:txBody>
      </p:sp>
    </p:spTree>
    <p:extLst>
      <p:ext uri="{BB962C8B-B14F-4D97-AF65-F5344CB8AC3E}">
        <p14:creationId xmlns:p14="http://schemas.microsoft.com/office/powerpoint/2010/main" val="3449551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B18"/>
                </a:solidFill>
                <a:effectLst/>
                <a:latin typeface="Arial" panose="020B0604020202020204" pitchFamily="34" charset="0"/>
                <a:ea typeface="Times New Roman" panose="02020603050405020304" pitchFamily="18" charset="0"/>
              </a:rPr>
              <a:t>Lucy is a listing broker who published an offer of cooperation and compensation in MLS for one of her listings, priced at $100,000. The offer of compensation to MLS participants was for X percent. Sam saw the MLS listing, showed the property and wrote an offer on the property for Barney Buyer. When Sam delivered the offer to Lucy, she said “Oh, by the way, I had to reduce my commission the other day to keep the seller happy. I can only pay Y percent co-op fee now.” (Y is 1 percent less than X.)</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What Standard of Practice under Article 3 applies to this case?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Standard of Practice 3-2 (changes in compensation offers).</a:t>
            </a:r>
            <a:endParaRPr lang="en-US" sz="1800" dirty="0">
              <a:effectLst/>
              <a:latin typeface="Arial" panose="020B0604020202020204" pitchFamily="34" charset="0"/>
              <a:ea typeface="Times New Roman" panose="02020603050405020304" pitchFamily="18" charset="0"/>
            </a:endParaRP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Lucy in violation of the Code?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It is unethical for Lucy to change the cooperative compensation once it is established.</a:t>
            </a: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endParaRPr lang="en-US" sz="1800" b="1" dirty="0">
              <a:effectLst/>
              <a:latin typeface="Arial" panose="020B0604020202020204" pitchFamily="34" charset="0"/>
              <a:ea typeface="Times New Roman" panose="02020603050405020304" pitchFamily="18" charset="0"/>
            </a:endParaRPr>
          </a:p>
          <a:p>
            <a:pPr marL="342900" marR="0" lvl="0" indent="-342900" hangingPunct="0">
              <a:spcBef>
                <a:spcPts val="0"/>
              </a:spcBef>
              <a:spcAft>
                <a:spcPts val="1200"/>
              </a:spcAft>
              <a:buFont typeface="+mj-lt"/>
              <a:buAutoNum type="arabicPeriod" startAt="3"/>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If Sam files an arbitration claim against Lucy for the compensation offered through the MLS, should Sam prevail?</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An arbitration panel would likely rule in Sam's favor if Sam can prove that he produced an offer that resulted in the sale before Lucy attempted to change her compensation offer.</a:t>
            </a:r>
            <a:endParaRPr lang="en-US" sz="1800" dirty="0">
              <a:effectLst/>
              <a:latin typeface="Arial" panose="020B0604020202020204" pitchFamily="34"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57</a:t>
            </a:fld>
            <a:endParaRPr lang="en-US"/>
          </a:p>
        </p:txBody>
      </p:sp>
    </p:spTree>
    <p:extLst>
      <p:ext uri="{BB962C8B-B14F-4D97-AF65-F5344CB8AC3E}">
        <p14:creationId xmlns:p14="http://schemas.microsoft.com/office/powerpoint/2010/main" val="1181963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The offer, contingent on the sale of the buyer's current office building, is accepted by Seller Sam.  But, Sam instructs Bill, the listing broker, to continue to market the property with the hope that a better offer or one without a contingency would be made.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One week later, Buyer Broker Steve contacts Bill to arrange a showing of the property to an out-of-town client.  “I think it’s the perfect building and location for my client’s business.  He’ll be here this weekend,” says Steve.  Bill sets up the showing for the weekend but says nothing about the previously-accepted purchase offer.</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After seeing the property with his client, Steve drafts a purchase offer and sends it to Bill’s office.  At Seller Sam’s instruction, Bill informs the original buyer of the second offer, and the buyer waives the contingency.</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Bill informs Steve that Sam intends to close on a previously-accepted contract now that the “sales contingency” has been removed.  Steve is very upset that Bill did not tell him about the previously-accepted offer.  Bill says he continued to market the property and did not make other brokers aware it was under contract to promote his client’s best interest by continuing to attract buyers.</a:t>
            </a:r>
            <a:endParaRPr lang="en-US" sz="1800" dirty="0">
              <a:effectLst/>
              <a:latin typeface="Times New Roman" panose="02020603050405020304" pitchFamily="18" charset="0"/>
              <a:ea typeface="Times New Roman" panose="02020603050405020304" pitchFamily="18" charset="0"/>
            </a:endParaRPr>
          </a:p>
          <a:p>
            <a:endParaRPr lang="en-US" dirty="0"/>
          </a:p>
          <a:p>
            <a:pPr marL="342900" marR="0" lvl="0" indent="-342900" hangingPunct="0">
              <a:spcBef>
                <a:spcPts val="0"/>
              </a:spcBef>
              <a:spcAft>
                <a:spcPts val="120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Bill obligated to disclose the accepted offer to other cooperating brokers?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Standard of Practice 3-6 clearly establishes that Bill must disclose accepted offers.</a:t>
            </a:r>
            <a:endParaRPr lang="en-US" sz="1800" dirty="0">
              <a:effectLst/>
              <a:latin typeface="Arial" panose="020B0604020202020204" pitchFamily="34"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Does Bill’s obligation under Article 1 to protect and promote his seller client’s interests mean that he should not reveal the accepted offer?</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Article 1 also requires that Bill be honest with all parties.  This obligation of honesty, along with the requirement of Standard of Practice 3-6, requires Bill to make the disclosure of the accepted offer.</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58</a:t>
            </a:fld>
            <a:endParaRPr lang="en-US"/>
          </a:p>
        </p:txBody>
      </p:sp>
    </p:spTree>
    <p:extLst>
      <p:ext uri="{BB962C8B-B14F-4D97-AF65-F5344CB8AC3E}">
        <p14:creationId xmlns:p14="http://schemas.microsoft.com/office/powerpoint/2010/main" val="337432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It was a listing that Leo, a REALTOR®, now wished he had never taken. Keith, Leo’s close friend, was selling his home and was adamant about having Leo list the property. Leo appreciated the gesture, but repeatedly told Keith that his experience was in commercial properties and not residential. In addition, Keith’s home was in an area of the city that Leo didn’t know much about. Leo strongly urged Keith to have the house appraised. Keith insisted he knew the area and that $166,000 was the home’s fair market value. This amount seemed low to Leo, but he listed the house at this price. It quickly sold to a young couple, Linda and Brian.</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Five months later Leo received a call from Keith, who was upset. Keith told Leo that he met the buyers, Linda and Brian, at a party and found out the two were moving because Linda had been reassigned to another city by her company. The couple had received an offer on the house for $190,000, which they declined, feeling they could do better. Keith was upset at Leo for not giving him better advice concerning the $166,000 sale price.</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In addition to Article 11, which other Article might apply to this case?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Article 1</a:t>
            </a:r>
            <a:endParaRPr lang="en-US" sz="1800" dirty="0">
              <a:effectLst/>
              <a:latin typeface="Arial" panose="020B0604020202020204" pitchFamily="34" charset="0"/>
              <a:ea typeface="Times New Roman" panose="02020603050405020304" pitchFamily="18"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Leo in violation of the Code?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He fully disclosed to Keith that he was a commercial broker and that Keith's property was outside his area of expertise. He also recommended that Keith have the property appraised.</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60</a:t>
            </a:fld>
            <a:endParaRPr lang="en-US"/>
          </a:p>
        </p:txBody>
      </p:sp>
    </p:spTree>
    <p:extLst>
      <p:ext uri="{BB962C8B-B14F-4D97-AF65-F5344CB8AC3E}">
        <p14:creationId xmlns:p14="http://schemas.microsoft.com/office/powerpoint/2010/main" val="1500704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Sean considers refinancing a twenty-three-unit apartment building he has owned for several years to unlock some of the equity.  The lending firm, ABC Mortgage, orders an appraisal for the property from REALTOR®® Paul, who happens to be a licensed appraiser and a commercial real estate broker.  The appraisal report is complete with the property address, date prepared, value, purpose, and market data.  After receiving the appraisal, Sean is surprised to learn how much the building has appreciated and decides to sell the property instead of refinancing it.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Because Sean likes how thorough REALTOR®® Paul was with the appraisal process and knowing that he is a commercial broker, Sean hires Paul to represent him as his listing broker.  Within one week, an offer is made on the property and accepted.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During the loan application, the prospective purchaser informs the new lender that the property was recently appraised for ABC Mortgage.  The lender is surprised to learn that Paul is both the listing broker and the appraiser, and that no disclosure was made about his “contemplated interest” as established in Standard of Practice 11-1.</a:t>
            </a:r>
            <a:endParaRPr lang="en-US" sz="1800" dirty="0">
              <a:effectLst/>
              <a:latin typeface="Times New Roman" panose="02020603050405020304" pitchFamily="18" charset="0"/>
              <a:ea typeface="Times New Roman" panose="02020603050405020304" pitchFamily="18" charset="0"/>
            </a:endParaRPr>
          </a:p>
          <a:p>
            <a:endParaRPr lang="en-US" dirty="0"/>
          </a:p>
          <a:p>
            <a:pPr marL="342900" marR="0" lvl="0" indent="-342900" hangingPunct="0">
              <a:spcBef>
                <a:spcPts val="0"/>
              </a:spcBef>
              <a:spcAft>
                <a:spcPts val="120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As used in Standard of Practice 11-1, does Paul have a “present or contemplated interest” in the property when he does the appraisal?</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At the time of the appraisal, Sean had no interest in selling the property.</a:t>
            </a:r>
            <a:endParaRPr lang="en-US" sz="1800" dirty="0">
              <a:effectLst/>
              <a:latin typeface="Arial" panose="020B0604020202020204" pitchFamily="34" charset="0"/>
              <a:ea typeface="Times New Roman" panose="02020603050405020304" pitchFamily="18"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Paul in violation of Article 11?</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Paul provided all of the appropriate information in his appraisal, and at that time, he had no intention of listing Sean’s property.</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61</a:t>
            </a:fld>
            <a:endParaRPr lang="en-US"/>
          </a:p>
        </p:txBody>
      </p:sp>
    </p:spTree>
    <p:extLst>
      <p:ext uri="{BB962C8B-B14F-4D97-AF65-F5344CB8AC3E}">
        <p14:creationId xmlns:p14="http://schemas.microsoft.com/office/powerpoint/2010/main" val="188050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62</a:t>
            </a:fld>
            <a:endParaRPr lang="en-US"/>
          </a:p>
        </p:txBody>
      </p:sp>
    </p:spTree>
    <p:extLst>
      <p:ext uri="{BB962C8B-B14F-4D97-AF65-F5344CB8AC3E}">
        <p14:creationId xmlns:p14="http://schemas.microsoft.com/office/powerpoint/2010/main" val="1314025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Tony operates a small accounting firm and owns the building that houses his offices. Given the recent growth of his firm, Tony purchased a larger office building and is planning to relocate. He enlisted the services of Sue, a REALTOR®, to sell his current office building and entered into a 90-day exclusive agreement.</a:t>
            </a: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Three months later and one week before Tony was to close on the new building, Tony’s previous building remained unsold.  Sue had shown the property only five times in the three months. “I think I should get another agent,” Tony said to Fred, his friend. Fred suggested that Tony talk to Laura, a REALTOR® who had helped Fred sell his office building. Fred told Tony, “I'll give Laura a call, tell her about your situation, and see if she can help.”</a:t>
            </a: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After Laura received Fred's call, she decided to call Sue to ask when her listing agreement with Tony expired. Laura had heard of Sue but had never spoken to her. When Laura finally reached Sue after leaving a number of messages, Sue was abrupt, refusing to discuss her listing or disclose when it expired. Laura explained that under the circumstances she could go directly to the seller to get the information, thinking this might elicit a response from Sue. Instead, Sue hung up.</a:t>
            </a: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Laura then called Tony. He recognized Laura’s name from his conversation with Fred and was happy to hear from her. Laura explained her services and indicated she would be happy to list Tony's office building after his exclusive listing agreement with Sue expired.</a:t>
            </a: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Two weeks later, Sue's listing expired and Laura listed Tony's property. By the end of the month, it was sold.</a:t>
            </a: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Remember, if there is a conflict between state law and the Code, state law prevails.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Check your state law to be sure the actions in this case are permissible in your state.</a:t>
            </a:r>
            <a:endParaRPr lang="en-US" sz="1800" dirty="0">
              <a:effectLst/>
              <a:latin typeface="Times New Roman" panose="02020603050405020304" pitchFamily="18" charset="0"/>
              <a:ea typeface="Times New Roman" panose="02020603050405020304" pitchFamily="18" charset="0"/>
            </a:endParaRPr>
          </a:p>
          <a:p>
            <a:endParaRPr lang="en-US" dirty="0"/>
          </a:p>
          <a:p>
            <a:pPr marL="342900" marR="0" lvl="0" indent="-342900" hangingPunct="0">
              <a:spcBef>
                <a:spcPts val="0"/>
              </a:spcBef>
              <a:spcAft>
                <a:spcPts val="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What Standard of Practice under Article 16 applies to this situation?</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SzPts val="1100"/>
              <a:buFont typeface="Arial" panose="020B0604020202020204" pitchFamily="34" charset="0"/>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Standard of Practice 16-4 (soliciting others’ clients).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Laura in violation of Article 16?</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SzPts val="1100"/>
              <a:buFont typeface="Arial" panose="020B0604020202020204" pitchFamily="34" charset="0"/>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No, Laura followed the exact procedure specified by Standard of Practice 16-4.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startAt="3"/>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What was Laura's obligation?</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lphaLcPeriod"/>
              <a:tabLst>
                <a:tab pos="2286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Not to solicit Sue's listing unless Sue refused to tell Laura the nature and expiration date of the listing.</a:t>
            </a: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startAt="4"/>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Sue in violation of Article 16?</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Sue is not required to give Laura the requested information.</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63</a:t>
            </a:fld>
            <a:endParaRPr lang="en-US"/>
          </a:p>
        </p:txBody>
      </p:sp>
    </p:spTree>
    <p:extLst>
      <p:ext uri="{BB962C8B-B14F-4D97-AF65-F5344CB8AC3E}">
        <p14:creationId xmlns:p14="http://schemas.microsoft.com/office/powerpoint/2010/main" val="3684095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REALTOR® Barbara has an exclusive listing on Sue’s property – a banquet hall that seats 2400 people.  An offer for the property is submitted by Buyer Broker Mike.  Barbara takes Mike with her to present the offer to Seller Sue later that evening.  Sue is interested but wants time to think it over.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The next day, Mike thinks about what an inept job Barbara did presenting his client’s offer -- it was as if she didn’t fully understand it.  There were several important considerations that Barbara did not explain to Sue.  Because he attended the presentation and was involved in the negotiations, Mike decides to contact Sue directly to ask if she has any questions and to explain some of the finer points of the offer.  Although the offer is less than the list price, Mike thinks it is fair and recommends that Sue accept it.  After a little more discussion, Sue agrees.  The contract is signed, and a copy is faxed to Mike’s office.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When Mike calls Barbara to tell her about the sale, she becomes very upset because Mike worked directly with Sue, rather than her.</a:t>
            </a:r>
            <a:endParaRPr lang="en-US" sz="1800" dirty="0">
              <a:effectLst/>
              <a:latin typeface="Times New Roman" panose="02020603050405020304" pitchFamily="18" charset="0"/>
              <a:ea typeface="Times New Roman" panose="02020603050405020304" pitchFamily="18" charset="0"/>
            </a:endParaRPr>
          </a:p>
          <a:p>
            <a:endParaRPr lang="en-US" dirty="0"/>
          </a:p>
          <a:p>
            <a:pPr marL="342900" marR="0" lvl="0" indent="-342900" hangingPunct="0">
              <a:spcBef>
                <a:spcPts val="0"/>
              </a:spcBef>
              <a:spcAft>
                <a:spcPts val="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Identify the Standard of Practice that applies to this situation.</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16-13</a:t>
            </a:r>
            <a:endParaRPr lang="en-US" sz="1800" dirty="0">
              <a:effectLst/>
              <a:latin typeface="Arial" panose="020B0604020202020204" pitchFamily="34" charset="0"/>
              <a:ea typeface="Times New Roman" panose="02020603050405020304" pitchFamily="18"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there an obligation on Mike’s part to work through Barbara?</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Mike should have worked only through Barbara, Sue’s listing agent.</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64</a:t>
            </a:fld>
            <a:endParaRPr lang="en-US"/>
          </a:p>
        </p:txBody>
      </p:sp>
    </p:spTree>
    <p:extLst>
      <p:ext uri="{BB962C8B-B14F-4D97-AF65-F5344CB8AC3E}">
        <p14:creationId xmlns:p14="http://schemas.microsoft.com/office/powerpoint/2010/main" val="276292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65</a:t>
            </a:fld>
            <a:endParaRPr lang="en-US"/>
          </a:p>
        </p:txBody>
      </p:sp>
    </p:spTree>
    <p:extLst>
      <p:ext uri="{BB962C8B-B14F-4D97-AF65-F5344CB8AC3E}">
        <p14:creationId xmlns:p14="http://schemas.microsoft.com/office/powerpoint/2010/main" val="971877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3</a:t>
            </a:fld>
            <a:endParaRPr lang="en-US"/>
          </a:p>
        </p:txBody>
      </p:sp>
    </p:spTree>
    <p:extLst>
      <p:ext uri="{BB962C8B-B14F-4D97-AF65-F5344CB8AC3E}">
        <p14:creationId xmlns:p14="http://schemas.microsoft.com/office/powerpoint/2010/main" val="2310950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4</a:t>
            </a:fld>
            <a:endParaRPr lang="en-US"/>
          </a:p>
        </p:txBody>
      </p:sp>
    </p:spTree>
    <p:extLst>
      <p:ext uri="{BB962C8B-B14F-4D97-AF65-F5344CB8AC3E}">
        <p14:creationId xmlns:p14="http://schemas.microsoft.com/office/powerpoint/2010/main" val="2333023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5</a:t>
            </a:fld>
            <a:endParaRPr lang="en-US"/>
          </a:p>
        </p:txBody>
      </p:sp>
    </p:spTree>
    <p:extLst>
      <p:ext uri="{BB962C8B-B14F-4D97-AF65-F5344CB8AC3E}">
        <p14:creationId xmlns:p14="http://schemas.microsoft.com/office/powerpoint/2010/main" val="1907098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pPr>
            <a:r>
              <a:rPr lang="en-US" sz="1800" b="0" i="0" u="none" strike="noStrike" dirty="0">
                <a:effectLst/>
                <a:latin typeface="Arial" panose="020B0604020202020204" pitchFamily="34" charset="0"/>
              </a:rPr>
              <a:t>Policies like Standard of Practice 10-5 represent an impactful way we can advance equity and fairness in the real estate industry. </a:t>
            </a:r>
            <a:r>
              <a:rPr lang="en-US" sz="1800" b="0" i="0" u="sng" dirty="0">
                <a:effectLst/>
                <a:latin typeface="Arial" panose="020B0604020202020204" pitchFamily="34" charset="0"/>
              </a:rPr>
              <a:t>This new standard directly flows from the requirement to not deny equal professional services or be parties to a plan to discriminate. Bias against protected classes revealed through the public posting of hate speech could result in REALTORS</a:t>
            </a:r>
            <a:r>
              <a:rPr lang="en-US" sz="1800" b="0" i="0" u="none" strike="noStrike" dirty="0">
                <a:effectLst/>
                <a:latin typeface="Arial" panose="020B0604020202020204" pitchFamily="34" charset="0"/>
              </a:rPr>
              <a:t>®</a:t>
            </a:r>
            <a:r>
              <a:rPr lang="en-US" sz="1800" b="0" i="0" u="sng" dirty="0">
                <a:effectLst/>
                <a:latin typeface="Arial" panose="020B0604020202020204" pitchFamily="34" charset="0"/>
              </a:rPr>
              <a:t> not taking clients from certain protected classes or not treating them equally, which would lead to violations of the Fair Housing Act due to overt discrimination or disparate impact.</a:t>
            </a:r>
            <a:endParaRPr lang="en-US" sz="1800" b="1" i="1" u="sng" dirty="0">
              <a:effectLst/>
              <a:latin typeface="Times New Roman" panose="02020603050405020304" pitchFamily="18" charset="0"/>
            </a:endParaRPr>
          </a:p>
          <a:p>
            <a:pPr marL="0" marR="0"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hangingPunct="0">
              <a:spcBef>
                <a:spcPts val="0"/>
              </a:spcBef>
              <a:spcAft>
                <a:spcPts val="0"/>
              </a:spcAft>
            </a:pPr>
            <a:r>
              <a:rPr lang="en-US" sz="1800" dirty="0">
                <a:effectLst/>
                <a:latin typeface="Arial" panose="020B0604020202020204" pitchFamily="34" charset="0"/>
                <a:ea typeface="Times New Roman" panose="02020603050405020304" pitchFamily="18" charset="0"/>
              </a:rPr>
              <a:t>All REALTORS® should keep in mind these definitions from the 11</a:t>
            </a:r>
            <a:r>
              <a:rPr lang="en-US" sz="1800" baseline="30000" dirty="0">
                <a:effectLst/>
                <a:latin typeface="Arial" panose="020B0604020202020204" pitchFamily="34" charset="0"/>
                <a:ea typeface="Times New Roman" panose="02020603050405020304" pitchFamily="18" charset="0"/>
              </a:rPr>
              <a:t>th</a:t>
            </a:r>
            <a:r>
              <a:rPr lang="en-US" sz="1800" dirty="0">
                <a:effectLst/>
                <a:latin typeface="Arial" panose="020B0604020202020204" pitchFamily="34" charset="0"/>
                <a:ea typeface="Times New Roman" panose="02020603050405020304" pitchFamily="18" charset="0"/>
              </a:rPr>
              <a:t> edition of the </a:t>
            </a:r>
            <a:r>
              <a:rPr lang="en-US" sz="1800" i="1" dirty="0">
                <a:effectLst/>
                <a:latin typeface="Arial" panose="020B0604020202020204" pitchFamily="34" charset="0"/>
                <a:ea typeface="Times New Roman" panose="02020603050405020304" pitchFamily="18" charset="0"/>
              </a:rPr>
              <a:t>Merriam Webster Dictionary</a:t>
            </a:r>
            <a:r>
              <a:rPr lang="en-US" sz="1800" dirty="0">
                <a:effectLst/>
                <a:latin typeface="Arial" panose="020B0604020202020204" pitchFamily="34" charset="0"/>
                <a:ea typeface="Times New Roman" panose="02020603050405020304" pitchFamily="18" charset="0"/>
              </a:rPr>
              <a:t> to avoid intentionally or unintentionally using discriminatory speech practices against protected classes: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b="1" dirty="0">
                <a:effectLst/>
                <a:latin typeface="Arial" panose="020B0604020202020204" pitchFamily="34" charset="0"/>
                <a:ea typeface="Times New Roman" panose="02020603050405020304" pitchFamily="18" charset="0"/>
              </a:rPr>
              <a:t>Hate Speech</a:t>
            </a:r>
            <a:r>
              <a:rPr lang="en-US" sz="1800" dirty="0">
                <a:effectLst/>
                <a:latin typeface="Arial" panose="020B0604020202020204" pitchFamily="34" charset="0"/>
                <a:ea typeface="Times New Roman" panose="02020603050405020304" pitchFamily="18" charset="0"/>
              </a:rPr>
              <a:t>: </a:t>
            </a:r>
            <a:r>
              <a:rPr lang="en-US" sz="1800" i="1" dirty="0">
                <a:effectLst/>
                <a:latin typeface="Arial" panose="020B0604020202020204" pitchFamily="34" charset="0"/>
                <a:ea typeface="Times New Roman" panose="02020603050405020304" pitchFamily="18" charset="0"/>
              </a:rPr>
              <a:t>Speech that is intended to insult, offend, or intimidate a person because of some trait.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b="1" dirty="0">
                <a:effectLst/>
                <a:latin typeface="Arial" panose="020B0604020202020204" pitchFamily="34" charset="0"/>
                <a:ea typeface="Times New Roman" panose="02020603050405020304" pitchFamily="18" charset="0"/>
              </a:rPr>
              <a:t>Epithet</a:t>
            </a:r>
            <a:r>
              <a:rPr lang="en-US" sz="1800" dirty="0">
                <a:effectLst/>
                <a:latin typeface="Arial" panose="020B0604020202020204" pitchFamily="34" charset="0"/>
                <a:ea typeface="Times New Roman" panose="02020603050405020304" pitchFamily="18" charset="0"/>
              </a:rPr>
              <a:t>: </a:t>
            </a:r>
            <a:r>
              <a:rPr lang="en-US" sz="1800" i="1" dirty="0">
                <a:effectLst/>
                <a:latin typeface="Arial" panose="020B0604020202020204" pitchFamily="34" charset="0"/>
                <a:ea typeface="Times New Roman" panose="02020603050405020304" pitchFamily="18" charset="0"/>
              </a:rPr>
              <a:t>A characterizing word or phrase accompanying or occurring in place of the name of a person or thing. Also, a disparaging or abusive word or phrase.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b="1" dirty="0">
                <a:effectLst/>
                <a:latin typeface="Arial" panose="020B0604020202020204" pitchFamily="34" charset="0"/>
                <a:ea typeface="Times New Roman" panose="02020603050405020304" pitchFamily="18" charset="0"/>
              </a:rPr>
              <a:t>Slur</a:t>
            </a:r>
            <a:r>
              <a:rPr lang="en-US" sz="1800" dirty="0">
                <a:effectLst/>
                <a:latin typeface="Arial" panose="020B0604020202020204" pitchFamily="34" charset="0"/>
                <a:ea typeface="Times New Roman" panose="02020603050405020304" pitchFamily="18" charset="0"/>
              </a:rPr>
              <a:t>: </a:t>
            </a:r>
            <a:r>
              <a:rPr lang="en-US" sz="1800" i="1" dirty="0">
                <a:effectLst/>
                <a:latin typeface="Arial" panose="020B0604020202020204" pitchFamily="34" charset="0"/>
                <a:ea typeface="Times New Roman" panose="02020603050405020304" pitchFamily="18" charset="0"/>
              </a:rPr>
              <a:t>An insulting or disparaging remark or innuendo. Also, a shaming or degrading effect.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6</a:t>
            </a:fld>
            <a:endParaRPr lang="en-US"/>
          </a:p>
        </p:txBody>
      </p:sp>
    </p:spTree>
    <p:extLst>
      <p:ext uri="{BB962C8B-B14F-4D97-AF65-F5344CB8AC3E}">
        <p14:creationId xmlns:p14="http://schemas.microsoft.com/office/powerpoint/2010/main" val="2172006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Legal standards generally set minimum standards of conduct required by law, while ethical standards encompass principles higher than legal standards.</a:t>
            </a:r>
            <a:endParaRPr lang="en-US" sz="1800" dirty="0">
              <a:effectLst/>
              <a:latin typeface="Times New Roman" panose="02020603050405020304" pitchFamily="18" charset="0"/>
              <a:ea typeface="Times New Roman" panose="02020603050405020304" pitchFamily="18" charset="0"/>
            </a:endParaRP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Business ethics and the REALTORS</a:t>
            </a:r>
            <a:r>
              <a:rPr lang="en-US" sz="1800" dirty="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0" dirty="0">
                <a:effectLst/>
                <a:latin typeface="Arial" panose="020B0604020202020204" pitchFamily="34" charset="0"/>
                <a:ea typeface="Times New Roman" panose="02020603050405020304" pitchFamily="18" charset="0"/>
              </a:rPr>
              <a:t> Code of Ethics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7</a:t>
            </a:fld>
            <a:endParaRPr lang="en-US"/>
          </a:p>
        </p:txBody>
      </p:sp>
    </p:spTree>
    <p:extLst>
      <p:ext uri="{BB962C8B-B14F-4D97-AF65-F5344CB8AC3E}">
        <p14:creationId xmlns:p14="http://schemas.microsoft.com/office/powerpoint/2010/main" val="187363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effectLst/>
                <a:latin typeface="Montserrat Semi-Bold" panose="020B0604020202020204" charset="0"/>
                <a:ea typeface="Times New Roman" panose="02020603050405020304" pitchFamily="18" charset="0"/>
              </a:rPr>
              <a:t>Important Note:</a:t>
            </a:r>
            <a:r>
              <a:rPr lang="en-US" sz="800" dirty="0">
                <a:effectLst/>
                <a:latin typeface="Montserrat Semi-Bold" panose="020B0604020202020204" charset="0"/>
                <a:ea typeface="Times New Roman" panose="02020603050405020304" pitchFamily="18" charset="0"/>
              </a:rPr>
              <a:t>  The Preamble may </a:t>
            </a:r>
            <a:r>
              <a:rPr lang="en-US" sz="800" b="1" dirty="0">
                <a:effectLst/>
                <a:latin typeface="Montserrat Semi-Bold" panose="020B0604020202020204" charset="0"/>
                <a:ea typeface="Times New Roman" panose="02020603050405020304" pitchFamily="18" charset="0"/>
              </a:rPr>
              <a:t>not</a:t>
            </a:r>
            <a:r>
              <a:rPr lang="en-US" sz="800" dirty="0">
                <a:effectLst/>
                <a:latin typeface="Montserrat Semi-Bold" panose="020B0604020202020204" charset="0"/>
                <a:ea typeface="Times New Roman" panose="02020603050405020304" pitchFamily="18" charset="0"/>
              </a:rPr>
              <a:t> be the basis for disciplining a REALTOR®.</a:t>
            </a: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9</a:t>
            </a:fld>
            <a:endParaRPr lang="en-US"/>
          </a:p>
        </p:txBody>
      </p:sp>
    </p:spTree>
    <p:extLst>
      <p:ext uri="{BB962C8B-B14F-4D97-AF65-F5344CB8AC3E}">
        <p14:creationId xmlns:p14="http://schemas.microsoft.com/office/powerpoint/2010/main" val="502366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hangingPunct="0">
              <a:spcBef>
                <a:spcPts val="0"/>
              </a:spcBef>
              <a:spcAft>
                <a:spcPts val="600"/>
              </a:spcAft>
            </a:pPr>
            <a:r>
              <a:rPr lang="en-US" sz="1800" dirty="0">
                <a:solidFill>
                  <a:srgbClr val="000000"/>
                </a:solidFill>
                <a:effectLst/>
                <a:latin typeface="Arial" panose="020B0604020202020204" pitchFamily="34" charset="0"/>
                <a:ea typeface="Times New Roman" panose="02020603050405020304" pitchFamily="18" charset="0"/>
              </a:rPr>
              <a:t>Hearing panelists: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are unpaid volunteers giving their time as an act of association service.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can be disqualified from serving if it is determined that they are incapable of rendering an impartial decision. </a:t>
            </a:r>
            <a:endParaRPr lang="en-US" sz="1800" dirty="0">
              <a:effectLst/>
              <a:latin typeface="Times New Roman" panose="02020603050405020304" pitchFamily="18" charset="0"/>
              <a:ea typeface="Times New Roman" panose="02020603050405020304" pitchFamily="18" charset="0"/>
            </a:endParaRPr>
          </a:p>
          <a:p>
            <a:pPr marL="57150" marR="0" hangingPunct="0">
              <a:spcBef>
                <a:spcPts val="0"/>
              </a:spcBef>
              <a:spcAft>
                <a:spcPts val="600"/>
              </a:spcAft>
            </a:pPr>
            <a:r>
              <a:rPr lang="en-US" sz="1800" dirty="0">
                <a:solidFill>
                  <a:srgbClr val="FF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57150" marR="0" hangingPunct="0">
              <a:spcBef>
                <a:spcPts val="0"/>
              </a:spcBef>
              <a:spcAft>
                <a:spcPts val="600"/>
              </a:spcAft>
            </a:pPr>
            <a:r>
              <a:rPr lang="en-US" sz="1800" dirty="0">
                <a:solidFill>
                  <a:srgbClr val="FF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600"/>
              </a:spcAft>
            </a:pPr>
            <a:r>
              <a:rPr lang="en-US" sz="1800" b="1" dirty="0">
                <a:solidFill>
                  <a:srgbClr val="000000"/>
                </a:solidFill>
                <a:effectLst/>
                <a:latin typeface="Arial" panose="020B0604020202020204" pitchFamily="34" charset="0"/>
                <a:ea typeface="Times New Roman" panose="02020603050405020304" pitchFamily="18" charset="0"/>
              </a:rPr>
              <a:t>The decisions of hearing panels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Decisions are based on the evidence and testimony presented during the hearing.</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Hearing panels cannot conclude that an Article of the Code has been violated unless that Article(s) is specifically cited in the complaint.</a:t>
            </a:r>
            <a:endParaRPr lang="en-US"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24</a:t>
            </a:fld>
            <a:endParaRPr lang="en-US"/>
          </a:p>
        </p:txBody>
      </p:sp>
    </p:spTree>
    <p:extLst>
      <p:ext uri="{BB962C8B-B14F-4D97-AF65-F5344CB8AC3E}">
        <p14:creationId xmlns:p14="http://schemas.microsoft.com/office/powerpoint/2010/main" val="1167246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1" y="2130430"/>
            <a:ext cx="11514667" cy="1470025"/>
          </a:xfrm>
        </p:spPr>
        <p:txBody>
          <a:bodyPr/>
          <a:lstStyle/>
          <a:p>
            <a:r>
              <a:rPr lang="en-US"/>
              <a:t>Click to edit Master title style</a:t>
            </a:r>
          </a:p>
        </p:txBody>
      </p:sp>
      <p:sp>
        <p:nvSpPr>
          <p:cNvPr id="3" name="Subtitle 2"/>
          <p:cNvSpPr>
            <a:spLocks noGrp="1"/>
          </p:cNvSpPr>
          <p:nvPr>
            <p:ph type="subTitle" idx="1"/>
          </p:nvPr>
        </p:nvSpPr>
        <p:spPr>
          <a:xfrm>
            <a:off x="2032001" y="3886200"/>
            <a:ext cx="9482667" cy="1752600"/>
          </a:xfrm>
        </p:spPr>
        <p:txBody>
          <a:bodyPr/>
          <a:lstStyle>
            <a:lvl1pPr marL="0" indent="0" algn="ctr">
              <a:buNone/>
              <a:defRPr>
                <a:solidFill>
                  <a:schemeClr val="tx1">
                    <a:tint val="75000"/>
                  </a:schemeClr>
                </a:solidFill>
              </a:defRPr>
            </a:lvl1pPr>
            <a:lvl2pPr marL="457206" indent="0" algn="ctr">
              <a:buNone/>
              <a:defRPr>
                <a:solidFill>
                  <a:schemeClr val="tx1">
                    <a:tint val="75000"/>
                  </a:schemeClr>
                </a:solidFill>
              </a:defRPr>
            </a:lvl2pPr>
            <a:lvl3pPr marL="914412"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1333" y="274641"/>
            <a:ext cx="3048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7335" y="274641"/>
            <a:ext cx="891822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0093" y="4406905"/>
            <a:ext cx="11514667"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70093" y="2906713"/>
            <a:ext cx="11514667" cy="1500187"/>
          </a:xfrm>
        </p:spPr>
        <p:txBody>
          <a:bodyPr anchor="b"/>
          <a:lstStyle>
            <a:lvl1pPr marL="0" indent="0">
              <a:buNone/>
              <a:defRPr sz="2000">
                <a:solidFill>
                  <a:schemeClr val="tx1">
                    <a:tint val="75000"/>
                  </a:schemeClr>
                </a:solidFill>
              </a:defRPr>
            </a:lvl1pPr>
            <a:lvl2pPr marL="457206" indent="0">
              <a:buNone/>
              <a:defRPr sz="1800">
                <a:solidFill>
                  <a:schemeClr val="tx1">
                    <a:tint val="75000"/>
                  </a:schemeClr>
                </a:solidFill>
              </a:defRPr>
            </a:lvl2pPr>
            <a:lvl3pPr marL="914412" indent="0">
              <a:buNone/>
              <a:defRPr sz="1600">
                <a:solidFill>
                  <a:schemeClr val="tx1">
                    <a:tint val="75000"/>
                  </a:schemeClr>
                </a:solidFill>
              </a:defRPr>
            </a:lvl3pPr>
            <a:lvl4pPr marL="1371617" indent="0">
              <a:buNone/>
              <a:defRPr sz="1400">
                <a:solidFill>
                  <a:schemeClr val="tx1">
                    <a:tint val="75000"/>
                  </a:schemeClr>
                </a:solidFill>
              </a:defRPr>
            </a:lvl4pPr>
            <a:lvl5pPr marL="1828823" indent="0">
              <a:buNone/>
              <a:defRPr sz="1400">
                <a:solidFill>
                  <a:schemeClr val="tx1">
                    <a:tint val="75000"/>
                  </a:schemeClr>
                </a:solidFill>
              </a:defRPr>
            </a:lvl5pPr>
            <a:lvl6pPr marL="2286029" indent="0">
              <a:buNone/>
              <a:defRPr sz="1400">
                <a:solidFill>
                  <a:schemeClr val="tx1">
                    <a:tint val="75000"/>
                  </a:schemeClr>
                </a:solidFill>
              </a:defRPr>
            </a:lvl6pPr>
            <a:lvl7pPr marL="2743234" indent="0">
              <a:buNone/>
              <a:defRPr sz="1400">
                <a:solidFill>
                  <a:schemeClr val="tx1">
                    <a:tint val="75000"/>
                  </a:schemeClr>
                </a:solidFill>
              </a:defRPr>
            </a:lvl7pPr>
            <a:lvl8pPr marL="3200440" indent="0">
              <a:buNone/>
              <a:defRPr sz="1400">
                <a:solidFill>
                  <a:schemeClr val="tx1">
                    <a:tint val="75000"/>
                  </a:schemeClr>
                </a:solidFill>
              </a:defRPr>
            </a:lvl8pPr>
            <a:lvl9pPr marL="365764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5" y="1600204"/>
            <a:ext cx="598311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86224" y="1600204"/>
            <a:ext cx="598311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7333" y="1535113"/>
            <a:ext cx="5985464" cy="639762"/>
          </a:xfrm>
        </p:spPr>
        <p:txBody>
          <a:bodyPr anchor="b"/>
          <a:lstStyle>
            <a:lvl1pPr marL="0" indent="0">
              <a:buNone/>
              <a:defRPr sz="2400" b="1"/>
            </a:lvl1pPr>
            <a:lvl2pPr marL="457206" indent="0">
              <a:buNone/>
              <a:defRPr sz="2000" b="1"/>
            </a:lvl2pPr>
            <a:lvl3pPr marL="914412"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5"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3" y="2174875"/>
            <a:ext cx="59854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1522" y="1535113"/>
            <a:ext cx="5987815" cy="639762"/>
          </a:xfrm>
        </p:spPr>
        <p:txBody>
          <a:bodyPr anchor="b"/>
          <a:lstStyle>
            <a:lvl1pPr marL="0" indent="0">
              <a:buNone/>
              <a:defRPr sz="2400" b="1"/>
            </a:lvl1pPr>
            <a:lvl2pPr marL="457206" indent="0">
              <a:buNone/>
              <a:defRPr sz="2000" b="1"/>
            </a:lvl2pPr>
            <a:lvl3pPr marL="914412"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81522" y="2174875"/>
            <a:ext cx="598781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273050"/>
            <a:ext cx="445676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96372" y="273052"/>
            <a:ext cx="75729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6" y="1435105"/>
            <a:ext cx="4456760" cy="4691063"/>
          </a:xfrm>
        </p:spPr>
        <p:txBody>
          <a:bodyPr/>
          <a:lstStyle>
            <a:lvl1pPr marL="0" indent="0">
              <a:buNone/>
              <a:defRPr sz="1400"/>
            </a:lvl1pPr>
            <a:lvl2pPr marL="457206" indent="0">
              <a:buNone/>
              <a:defRPr sz="1200"/>
            </a:lvl2pPr>
            <a:lvl3pPr marL="914412"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55241" y="4800600"/>
            <a:ext cx="8128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55241" y="612775"/>
            <a:ext cx="8128000" cy="4114800"/>
          </a:xfrm>
        </p:spPr>
        <p:txBody>
          <a:bodyPr/>
          <a:lstStyle>
            <a:lvl1pPr marL="0" indent="0">
              <a:buNone/>
              <a:defRPr sz="3200"/>
            </a:lvl1pPr>
            <a:lvl2pPr marL="457206" indent="0">
              <a:buNone/>
              <a:defRPr sz="2800"/>
            </a:lvl2pPr>
            <a:lvl3pPr marL="914412"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5" indent="0">
              <a:buNone/>
              <a:defRPr sz="2000"/>
            </a:lvl9pPr>
          </a:lstStyle>
          <a:p>
            <a:endParaRPr lang="en-US"/>
          </a:p>
        </p:txBody>
      </p:sp>
      <p:sp>
        <p:nvSpPr>
          <p:cNvPr id="4" name="Text Placeholder 3"/>
          <p:cNvSpPr>
            <a:spLocks noGrp="1"/>
          </p:cNvSpPr>
          <p:nvPr>
            <p:ph type="body" sz="half" idx="2"/>
          </p:nvPr>
        </p:nvSpPr>
        <p:spPr>
          <a:xfrm>
            <a:off x="2655241" y="5367338"/>
            <a:ext cx="8128000" cy="804862"/>
          </a:xfrm>
        </p:spPr>
        <p:txBody>
          <a:bodyPr/>
          <a:lstStyle>
            <a:lvl1pPr marL="0" indent="0">
              <a:buNone/>
              <a:defRPr sz="1400"/>
            </a:lvl1pPr>
            <a:lvl2pPr marL="457206" indent="0">
              <a:buNone/>
              <a:defRPr sz="1200"/>
            </a:lvl2pPr>
            <a:lvl3pPr marL="914412"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3" y="274638"/>
            <a:ext cx="12192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7333" y="1600204"/>
            <a:ext cx="121920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7335" y="6356354"/>
            <a:ext cx="3160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4/7/2022</a:t>
            </a:fld>
            <a:endParaRPr lang="en-US"/>
          </a:p>
        </p:txBody>
      </p:sp>
      <p:sp>
        <p:nvSpPr>
          <p:cNvPr id="5" name="Footer Placeholder 4"/>
          <p:cNvSpPr>
            <a:spLocks noGrp="1"/>
          </p:cNvSpPr>
          <p:nvPr>
            <p:ph type="ftr" sz="quarter" idx="3"/>
          </p:nvPr>
        </p:nvSpPr>
        <p:spPr>
          <a:xfrm>
            <a:off x="4628445" y="6356354"/>
            <a:ext cx="428977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708446" y="6356354"/>
            <a:ext cx="31608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12" rtl="0" eaLnBrk="1" latinLnBrk="0" hangingPunct="1">
        <a:spcBef>
          <a:spcPct val="0"/>
        </a:spcBef>
        <a:buNone/>
        <a:defRPr sz="4400" kern="1200">
          <a:solidFill>
            <a:schemeClr val="tx1"/>
          </a:solidFill>
          <a:latin typeface="+mj-lt"/>
          <a:ea typeface="+mj-ea"/>
          <a:cs typeface="+mj-cs"/>
        </a:defRPr>
      </a:lvl1pPr>
    </p:titleStyle>
    <p:bodyStyle>
      <a:lvl1pPr marL="342904" indent="-342904" algn="l" defTabSz="91441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9" indent="-285754" algn="l" defTabSz="9144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5" indent="-228603" algn="l" defTabSz="9144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0"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6"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2"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37"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3"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48"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12" rtl="0" eaLnBrk="1" latinLnBrk="0" hangingPunct="1">
        <a:defRPr sz="1800" kern="1200">
          <a:solidFill>
            <a:schemeClr val="tx1"/>
          </a:solidFill>
          <a:latin typeface="+mn-lt"/>
          <a:ea typeface="+mn-ea"/>
          <a:cs typeface="+mn-cs"/>
        </a:defRPr>
      </a:lvl1pPr>
      <a:lvl2pPr marL="457206" algn="l" defTabSz="914412" rtl="0" eaLnBrk="1" latinLnBrk="0" hangingPunct="1">
        <a:defRPr sz="1800" kern="1200">
          <a:solidFill>
            <a:schemeClr val="tx1"/>
          </a:solidFill>
          <a:latin typeface="+mn-lt"/>
          <a:ea typeface="+mn-ea"/>
          <a:cs typeface="+mn-cs"/>
        </a:defRPr>
      </a:lvl2pPr>
      <a:lvl3pPr marL="914412" algn="l" defTabSz="914412" rtl="0" eaLnBrk="1" latinLnBrk="0" hangingPunct="1">
        <a:defRPr sz="1800" kern="1200">
          <a:solidFill>
            <a:schemeClr val="tx1"/>
          </a:solidFill>
          <a:latin typeface="+mn-lt"/>
          <a:ea typeface="+mn-ea"/>
          <a:cs typeface="+mn-cs"/>
        </a:defRPr>
      </a:lvl3pPr>
      <a:lvl4pPr marL="1371617" algn="l" defTabSz="914412" rtl="0" eaLnBrk="1" latinLnBrk="0" hangingPunct="1">
        <a:defRPr sz="1800" kern="1200">
          <a:solidFill>
            <a:schemeClr val="tx1"/>
          </a:solidFill>
          <a:latin typeface="+mn-lt"/>
          <a:ea typeface="+mn-ea"/>
          <a:cs typeface="+mn-cs"/>
        </a:defRPr>
      </a:lvl4pPr>
      <a:lvl5pPr marL="1828823" algn="l" defTabSz="914412" rtl="0" eaLnBrk="1" latinLnBrk="0" hangingPunct="1">
        <a:defRPr sz="1800" kern="1200">
          <a:solidFill>
            <a:schemeClr val="tx1"/>
          </a:solidFill>
          <a:latin typeface="+mn-lt"/>
          <a:ea typeface="+mn-ea"/>
          <a:cs typeface="+mn-cs"/>
        </a:defRPr>
      </a:lvl5pPr>
      <a:lvl6pPr marL="2286029" algn="l" defTabSz="914412" rtl="0" eaLnBrk="1" latinLnBrk="0" hangingPunct="1">
        <a:defRPr sz="1800" kern="1200">
          <a:solidFill>
            <a:schemeClr val="tx1"/>
          </a:solidFill>
          <a:latin typeface="+mn-lt"/>
          <a:ea typeface="+mn-ea"/>
          <a:cs typeface="+mn-cs"/>
        </a:defRPr>
      </a:lvl6pPr>
      <a:lvl7pPr marL="2743234" algn="l" defTabSz="914412" rtl="0" eaLnBrk="1" latinLnBrk="0" hangingPunct="1">
        <a:defRPr sz="1800" kern="1200">
          <a:solidFill>
            <a:schemeClr val="tx1"/>
          </a:solidFill>
          <a:latin typeface="+mn-lt"/>
          <a:ea typeface="+mn-ea"/>
          <a:cs typeface="+mn-cs"/>
        </a:defRPr>
      </a:lvl7pPr>
      <a:lvl8pPr marL="3200440" algn="l" defTabSz="914412" rtl="0" eaLnBrk="1" latinLnBrk="0" hangingPunct="1">
        <a:defRPr sz="1800" kern="1200">
          <a:solidFill>
            <a:schemeClr val="tx1"/>
          </a:solidFill>
          <a:latin typeface="+mn-lt"/>
          <a:ea typeface="+mn-ea"/>
          <a:cs typeface="+mn-cs"/>
        </a:defRPr>
      </a:lvl8pPr>
      <a:lvl9pPr marL="3657645" algn="l" defTabSz="9144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659199"/>
            <a:ext cx="5080000" cy="192333"/>
            <a:chOff x="0" y="0"/>
            <a:chExt cx="10461067" cy="586762"/>
          </a:xfrm>
        </p:grpSpPr>
        <p:sp>
          <p:nvSpPr>
            <p:cNvPr id="3" name="Freeform 3"/>
            <p:cNvSpPr/>
            <p:nvPr/>
          </p:nvSpPr>
          <p:spPr>
            <a:xfrm>
              <a:off x="0" y="0"/>
              <a:ext cx="10461067" cy="586762"/>
            </a:xfrm>
            <a:custGeom>
              <a:avLst/>
              <a:gdLst/>
              <a:ahLst/>
              <a:cxnLst/>
              <a:rect l="l" t="t" r="r" b="b"/>
              <a:pathLst>
                <a:path w="10461067" h="586762">
                  <a:moveTo>
                    <a:pt x="0" y="0"/>
                  </a:moveTo>
                  <a:lnTo>
                    <a:pt x="10461067" y="0"/>
                  </a:lnTo>
                  <a:lnTo>
                    <a:pt x="10461067" y="586762"/>
                  </a:lnTo>
                  <a:lnTo>
                    <a:pt x="0" y="586762"/>
                  </a:lnTo>
                  <a:close/>
                </a:path>
              </a:pathLst>
            </a:custGeom>
            <a:solidFill>
              <a:srgbClr val="243746"/>
            </a:solidFill>
          </p:spPr>
        </p:sp>
      </p:grpSp>
      <p:sp>
        <p:nvSpPr>
          <p:cNvPr id="4" name="AutoShape 4"/>
          <p:cNvSpPr/>
          <p:nvPr/>
        </p:nvSpPr>
        <p:spPr>
          <a:xfrm>
            <a:off x="254000" y="1962150"/>
            <a:ext cx="4648200" cy="0"/>
          </a:xfrm>
          <a:prstGeom prst="line">
            <a:avLst/>
          </a:prstGeom>
          <a:ln w="9525" cap="rnd">
            <a:solidFill>
              <a:srgbClr val="926A52"/>
            </a:solidFill>
            <a:prstDash val="solid"/>
            <a:headEnd type="none" w="sm" len="sm"/>
            <a:tailEnd type="none" w="sm" len="sm"/>
          </a:ln>
        </p:spPr>
      </p:sp>
      <p:pic>
        <p:nvPicPr>
          <p:cNvPr id="5" name="Picture 5"/>
          <p:cNvPicPr>
            <a:picLocks noChangeAspect="1"/>
          </p:cNvPicPr>
          <p:nvPr/>
        </p:nvPicPr>
        <p:blipFill>
          <a:blip r:embed="rId3"/>
          <a:srcRect/>
          <a:stretch>
            <a:fillRect/>
          </a:stretch>
        </p:blipFill>
        <p:spPr>
          <a:xfrm>
            <a:off x="1170372" y="133246"/>
            <a:ext cx="2739256" cy="362445"/>
          </a:xfrm>
          <a:prstGeom prst="rect">
            <a:avLst/>
          </a:prstGeom>
        </p:spPr>
      </p:pic>
      <p:sp>
        <p:nvSpPr>
          <p:cNvPr id="13" name="TextBox 13"/>
          <p:cNvSpPr txBox="1"/>
          <p:nvPr/>
        </p:nvSpPr>
        <p:spPr>
          <a:xfrm>
            <a:off x="840310" y="1112097"/>
            <a:ext cx="3399380" cy="268407"/>
          </a:xfrm>
          <a:prstGeom prst="rect">
            <a:avLst/>
          </a:prstGeom>
        </p:spPr>
        <p:txBody>
          <a:bodyPr lIns="0" tIns="0" rIns="0" bIns="0" rtlCol="0" anchor="t">
            <a:spAutoFit/>
          </a:bodyPr>
          <a:lstStyle/>
          <a:p>
            <a:pPr algn="ctr">
              <a:lnSpc>
                <a:spcPts val="1969"/>
              </a:lnSpc>
            </a:pPr>
            <a:r>
              <a:rPr lang="en-US" sz="2400" spc="180" dirty="0">
                <a:solidFill>
                  <a:srgbClr val="926A52"/>
                </a:solidFill>
                <a:latin typeface="Montserrat Extra-Bold Bold"/>
              </a:rPr>
              <a:t>Code of Ethics</a:t>
            </a:r>
          </a:p>
        </p:txBody>
      </p:sp>
      <p:sp>
        <p:nvSpPr>
          <p:cNvPr id="14" name="TextBox 14"/>
          <p:cNvSpPr txBox="1"/>
          <p:nvPr/>
        </p:nvSpPr>
        <p:spPr>
          <a:xfrm>
            <a:off x="330200" y="1617163"/>
            <a:ext cx="4343399" cy="261610"/>
          </a:xfrm>
          <a:prstGeom prst="rect">
            <a:avLst/>
          </a:prstGeom>
        </p:spPr>
        <p:txBody>
          <a:bodyPr wrap="square" lIns="0" tIns="0" rIns="0" bIns="0" rtlCol="0" anchor="t">
            <a:spAutoFit/>
          </a:bodyPr>
          <a:lstStyle/>
          <a:p>
            <a:pPr algn="ctr">
              <a:lnSpc>
                <a:spcPts val="1571"/>
              </a:lnSpc>
            </a:pPr>
            <a:r>
              <a:rPr lang="en-US" sz="2800" dirty="0">
                <a:solidFill>
                  <a:srgbClr val="243746"/>
                </a:solidFill>
                <a:latin typeface="Holiday"/>
              </a:rPr>
              <a:t>Continuing Education Class</a:t>
            </a:r>
          </a:p>
        </p:txBody>
      </p:sp>
      <p:sp>
        <p:nvSpPr>
          <p:cNvPr id="16" name="TextBox 16"/>
          <p:cNvSpPr txBox="1"/>
          <p:nvPr/>
        </p:nvSpPr>
        <p:spPr>
          <a:xfrm>
            <a:off x="997788" y="2713816"/>
            <a:ext cx="3119743" cy="89768"/>
          </a:xfrm>
          <a:prstGeom prst="rect">
            <a:avLst/>
          </a:prstGeom>
        </p:spPr>
        <p:txBody>
          <a:bodyPr lIns="0" tIns="0" rIns="0" bIns="0" rtlCol="0" anchor="t">
            <a:spAutoFit/>
          </a:bodyPr>
          <a:lstStyle/>
          <a:p>
            <a:pPr algn="ctr">
              <a:lnSpc>
                <a:spcPts val="698"/>
              </a:lnSpc>
            </a:pPr>
            <a:r>
              <a:rPr lang="en-US" sz="600" spc="94" dirty="0">
                <a:solidFill>
                  <a:srgbClr val="FFFFFF"/>
                </a:solidFill>
                <a:latin typeface="Montserrat Semi-Bold"/>
              </a:rPr>
              <a:t>WWW.CAMPBELLANDBRANNON.COM/CODEOFETHICS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Structure </a:t>
            </a:r>
          </a:p>
        </p:txBody>
      </p:sp>
      <p:sp>
        <p:nvSpPr>
          <p:cNvPr id="4" name="TextBox 4"/>
          <p:cNvSpPr txBox="1"/>
          <p:nvPr/>
        </p:nvSpPr>
        <p:spPr>
          <a:xfrm>
            <a:off x="179251" y="819150"/>
            <a:ext cx="2209800" cy="946798"/>
          </a:xfrm>
          <a:prstGeom prst="rect">
            <a:avLst/>
          </a:prstGeom>
        </p:spPr>
        <p:txBody>
          <a:bodyPr wrap="square" lIns="0" tIns="0" rIns="0" bIns="0" rtlCol="0" anchor="t">
            <a:spAutoFit/>
          </a:bodyPr>
          <a:lstStyle/>
          <a:p>
            <a:pPr>
              <a:lnSpc>
                <a:spcPts val="1461"/>
              </a:lnSpc>
            </a:pPr>
            <a:r>
              <a:rPr lang="en-US" sz="1043" u="sng" dirty="0">
                <a:solidFill>
                  <a:srgbClr val="243746"/>
                </a:solidFill>
                <a:latin typeface="Montserrat Semi-Bold"/>
              </a:rPr>
              <a:t>Three main sections </a:t>
            </a:r>
          </a:p>
          <a:p>
            <a:pPr marL="228600" indent="-228600">
              <a:lnSpc>
                <a:spcPts val="1461"/>
              </a:lnSpc>
              <a:buFont typeface="+mj-lt"/>
              <a:buAutoNum type="arabicPeriod"/>
            </a:pPr>
            <a:r>
              <a:rPr lang="en-US" sz="1043" dirty="0">
                <a:solidFill>
                  <a:srgbClr val="243746"/>
                </a:solidFill>
                <a:latin typeface="Montserrat Semi-Bold"/>
              </a:rPr>
              <a:t>Duties to Clients and Customers </a:t>
            </a:r>
          </a:p>
          <a:p>
            <a:pPr marL="228600" indent="-228600">
              <a:lnSpc>
                <a:spcPts val="1461"/>
              </a:lnSpc>
              <a:buFont typeface="+mj-lt"/>
              <a:buAutoNum type="arabicPeriod"/>
            </a:pPr>
            <a:r>
              <a:rPr lang="en-US" sz="1043" dirty="0">
                <a:solidFill>
                  <a:srgbClr val="243746"/>
                </a:solidFill>
                <a:latin typeface="Montserrat Semi-Bold"/>
              </a:rPr>
              <a:t>Duties to the Public </a:t>
            </a:r>
          </a:p>
          <a:p>
            <a:pPr marL="228600" indent="-228600">
              <a:lnSpc>
                <a:spcPts val="1461"/>
              </a:lnSpc>
              <a:buFont typeface="+mj-lt"/>
              <a:buAutoNum type="arabicPeriod"/>
            </a:pPr>
            <a:r>
              <a:rPr lang="en-US" sz="1043" dirty="0">
                <a:solidFill>
                  <a:srgbClr val="243746"/>
                </a:solidFill>
                <a:latin typeface="Montserrat Semi-Bold"/>
              </a:rPr>
              <a:t>Duties to Other REALTORS®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Content Placeholder 3" descr="Structure.png">
            <a:extLst>
              <a:ext uri="{FF2B5EF4-FFF2-40B4-BE49-F238E27FC236}">
                <a16:creationId xmlns:a16="http://schemas.microsoft.com/office/drawing/2014/main" id="{9BF0FDD9-A3E0-4E4F-85FF-D71706677667}"/>
              </a:ext>
            </a:extLst>
          </p:cNvPr>
          <p:cNvPicPr>
            <a:picLocks noChangeAspect="1"/>
          </p:cNvPicPr>
          <p:nvPr/>
        </p:nvPicPr>
        <p:blipFill rotWithShape="1">
          <a:blip r:embed="rId3">
            <a:extLst>
              <a:ext uri="{28A0092B-C50C-407E-A947-70E740481C1C}">
                <a14:useLocalDpi xmlns:a14="http://schemas.microsoft.com/office/drawing/2010/main" val="0"/>
              </a:ext>
            </a:extLst>
          </a:blip>
          <a:srcRect l="554" r="-1099" b="11269"/>
          <a:stretch/>
        </p:blipFill>
        <p:spPr>
          <a:xfrm>
            <a:off x="2387600" y="561975"/>
            <a:ext cx="2469446" cy="1733549"/>
          </a:xfrm>
          <a:prstGeom prst="rect">
            <a:avLst/>
          </a:prstGeom>
        </p:spPr>
      </p:pic>
    </p:spTree>
    <p:extLst>
      <p:ext uri="{BB962C8B-B14F-4D97-AF65-F5344CB8AC3E}">
        <p14:creationId xmlns:p14="http://schemas.microsoft.com/office/powerpoint/2010/main" val="919087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Structure– 17 Articles </a:t>
            </a:r>
          </a:p>
        </p:txBody>
      </p:sp>
      <p:sp>
        <p:nvSpPr>
          <p:cNvPr id="4" name="TextBox 4"/>
          <p:cNvSpPr txBox="1"/>
          <p:nvPr/>
        </p:nvSpPr>
        <p:spPr>
          <a:xfrm>
            <a:off x="226127" y="515361"/>
            <a:ext cx="4495800" cy="946798"/>
          </a:xfrm>
          <a:prstGeom prst="rect">
            <a:avLst/>
          </a:prstGeom>
        </p:spPr>
        <p:txBody>
          <a:bodyPr wrap="square" lIns="0" tIns="0" rIns="0" bIns="0" rtlCol="0" anchor="t">
            <a:spAutoFit/>
          </a:bodyPr>
          <a:lstStyle/>
          <a:p>
            <a:pPr algn="ctr">
              <a:lnSpc>
                <a:spcPts val="1461"/>
              </a:lnSpc>
            </a:pPr>
            <a:r>
              <a:rPr lang="en-US" sz="1043" dirty="0">
                <a:solidFill>
                  <a:srgbClr val="243746"/>
                </a:solidFill>
                <a:latin typeface="Montserrat Semi-Bold"/>
              </a:rPr>
              <a:t>Each section is comprised of Articles, which are broad statements of ethical principles </a:t>
            </a:r>
          </a:p>
          <a:p>
            <a:pPr algn="ctr">
              <a:lnSpc>
                <a:spcPts val="1461"/>
              </a:lnSpc>
            </a:pPr>
            <a:endParaRPr lang="en-US" sz="1043" dirty="0">
              <a:solidFill>
                <a:srgbClr val="243746"/>
              </a:solidFill>
              <a:latin typeface="Montserrat Semi-Bold"/>
            </a:endParaRPr>
          </a:p>
          <a:p>
            <a:pPr algn="ctr">
              <a:lnSpc>
                <a:spcPts val="1461"/>
              </a:lnSpc>
            </a:pPr>
            <a:r>
              <a:rPr lang="en-US" sz="1043" dirty="0">
                <a:solidFill>
                  <a:srgbClr val="243746"/>
                </a:solidFill>
                <a:latin typeface="Montserrat Semi-Bold"/>
              </a:rPr>
              <a:t>Only Articles of Code may be violated.  Thus, one alleging an ethics violation must cite a particular Article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CD90827C-EC0F-4BFE-A037-457BFA9A25E6}"/>
              </a:ext>
            </a:extLst>
          </p:cNvPr>
          <p:cNvPicPr>
            <a:picLocks noChangeAspect="1"/>
          </p:cNvPicPr>
          <p:nvPr/>
        </p:nvPicPr>
        <p:blipFill>
          <a:blip r:embed="rId3"/>
          <a:stretch>
            <a:fillRect/>
          </a:stretch>
        </p:blipFill>
        <p:spPr>
          <a:xfrm>
            <a:off x="1607668" y="1524869"/>
            <a:ext cx="1712264" cy="1141509"/>
          </a:xfrm>
          <a:prstGeom prst="rect">
            <a:avLst/>
          </a:prstGeom>
        </p:spPr>
      </p:pic>
    </p:spTree>
    <p:extLst>
      <p:ext uri="{BB962C8B-B14F-4D97-AF65-F5344CB8AC3E}">
        <p14:creationId xmlns:p14="http://schemas.microsoft.com/office/powerpoint/2010/main" val="2142571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784236"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Structure – Standards of Practice</a:t>
            </a:r>
          </a:p>
        </p:txBody>
      </p:sp>
      <p:sp>
        <p:nvSpPr>
          <p:cNvPr id="4" name="TextBox 4"/>
          <p:cNvSpPr txBox="1"/>
          <p:nvPr/>
        </p:nvSpPr>
        <p:spPr>
          <a:xfrm>
            <a:off x="276703" y="543103"/>
            <a:ext cx="4495800" cy="1908599"/>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Support, interpret, and amplify each Article </a:t>
            </a: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May not be charged, but cited in support of an alleged violation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35834ECB-5466-4146-9E88-83BA3444BF1D}"/>
              </a:ext>
            </a:extLst>
          </p:cNvPr>
          <p:cNvPicPr>
            <a:picLocks noChangeAspect="1"/>
          </p:cNvPicPr>
          <p:nvPr/>
        </p:nvPicPr>
        <p:blipFill>
          <a:blip r:embed="rId3"/>
          <a:stretch>
            <a:fillRect/>
          </a:stretch>
        </p:blipFill>
        <p:spPr>
          <a:xfrm>
            <a:off x="1854200" y="925902"/>
            <a:ext cx="1143000" cy="1143000"/>
          </a:xfrm>
          <a:prstGeom prst="rect">
            <a:avLst/>
          </a:prstGeom>
        </p:spPr>
      </p:pic>
    </p:spTree>
    <p:extLst>
      <p:ext uri="{BB962C8B-B14F-4D97-AF65-F5344CB8AC3E}">
        <p14:creationId xmlns:p14="http://schemas.microsoft.com/office/powerpoint/2010/main" val="360814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6482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Structure – Official Case Interpretations </a:t>
            </a:r>
          </a:p>
        </p:txBody>
      </p:sp>
      <p:sp>
        <p:nvSpPr>
          <p:cNvPr id="4" name="TextBox 4"/>
          <p:cNvSpPr txBox="1"/>
          <p:nvPr/>
        </p:nvSpPr>
        <p:spPr>
          <a:xfrm>
            <a:off x="2692401" y="737225"/>
            <a:ext cx="2057400" cy="75443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Factual, specific applications for each Article and/or Standard of Practice of the Code.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Content Placeholder 6">
            <a:extLst>
              <a:ext uri="{FF2B5EF4-FFF2-40B4-BE49-F238E27FC236}">
                <a16:creationId xmlns:a16="http://schemas.microsoft.com/office/drawing/2014/main" id="{BB63985C-943D-4862-B6E2-E67775EC6AB5}"/>
              </a:ext>
            </a:extLst>
          </p:cNvPr>
          <p:cNvPicPr>
            <a:picLocks noChangeAspect="1"/>
          </p:cNvPicPr>
          <p:nvPr/>
        </p:nvPicPr>
        <p:blipFill>
          <a:blip r:embed="rId3"/>
          <a:stretch>
            <a:fillRect/>
          </a:stretch>
        </p:blipFill>
        <p:spPr>
          <a:xfrm>
            <a:off x="482600" y="709210"/>
            <a:ext cx="1721095" cy="1842037"/>
          </a:xfrm>
          <a:prstGeom prst="rect">
            <a:avLst/>
          </a:prstGeom>
        </p:spPr>
      </p:pic>
    </p:spTree>
    <p:extLst>
      <p:ext uri="{BB962C8B-B14F-4D97-AF65-F5344CB8AC3E}">
        <p14:creationId xmlns:p14="http://schemas.microsoft.com/office/powerpoint/2010/main" val="33926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4" name="TextBox 4"/>
          <p:cNvSpPr txBox="1"/>
          <p:nvPr/>
        </p:nvSpPr>
        <p:spPr>
          <a:xfrm>
            <a:off x="1168400" y="895350"/>
            <a:ext cx="2667000" cy="192360"/>
          </a:xfrm>
          <a:prstGeom prst="rect">
            <a:avLst/>
          </a:prstGeom>
        </p:spPr>
        <p:txBody>
          <a:bodyPr wrap="square" lIns="0" tIns="0" rIns="0" bIns="0" rtlCol="0" anchor="t">
            <a:spAutoFit/>
          </a:bodyPr>
          <a:lstStyle/>
          <a:p>
            <a:pPr algn="ctr">
              <a:lnSpc>
                <a:spcPts val="1461"/>
              </a:lnSpc>
            </a:pPr>
            <a:r>
              <a:rPr lang="en-US" sz="1400" dirty="0">
                <a:solidFill>
                  <a:srgbClr val="243746"/>
                </a:solidFill>
                <a:latin typeface="Montserrat Semi-Bold"/>
              </a:rPr>
              <a:t>Arbitration &amp; Mediation</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492093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Arbitration Process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Freeform 5">
            <a:extLst>
              <a:ext uri="{FF2B5EF4-FFF2-40B4-BE49-F238E27FC236}">
                <a16:creationId xmlns:a16="http://schemas.microsoft.com/office/drawing/2014/main" id="{E72AD16D-7D37-4080-BEDD-6FCAC8C449F1}"/>
              </a:ext>
            </a:extLst>
          </p:cNvPr>
          <p:cNvSpPr/>
          <p:nvPr/>
        </p:nvSpPr>
        <p:spPr>
          <a:xfrm>
            <a:off x="215033" y="713030"/>
            <a:ext cx="1459874" cy="572513"/>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2">
              <a:lumMod val="40000"/>
              <a:lumOff val="60000"/>
            </a:schemeClr>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sz="1050" kern="1200" dirty="0">
                <a:latin typeface="Montserrat Semi-Bold" panose="020B0604020202020204" charset="0"/>
                <a:cs typeface="Calibri" panose="020F0502020204030204" pitchFamily="34" charset="0"/>
              </a:rPr>
              <a:t>Ethics Complaint</a:t>
            </a:r>
          </a:p>
        </p:txBody>
      </p:sp>
      <p:sp>
        <p:nvSpPr>
          <p:cNvPr id="7" name="Freeform 11">
            <a:extLst>
              <a:ext uri="{FF2B5EF4-FFF2-40B4-BE49-F238E27FC236}">
                <a16:creationId xmlns:a16="http://schemas.microsoft.com/office/drawing/2014/main" id="{4B1F8272-6EDF-4ED2-B304-7A5669F931A7}"/>
              </a:ext>
            </a:extLst>
          </p:cNvPr>
          <p:cNvSpPr/>
          <p:nvPr/>
        </p:nvSpPr>
        <p:spPr>
          <a:xfrm>
            <a:off x="1766822" y="728136"/>
            <a:ext cx="1523999" cy="557407"/>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2">
              <a:lumMod val="60000"/>
              <a:lumOff val="40000"/>
            </a:schemeClr>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050" kern="1200" dirty="0">
                <a:latin typeface="Montserrat Semi-Bold" panose="020B0604020202020204" charset="0"/>
                <a:cs typeface="Calibri" panose="020F0502020204030204" pitchFamily="34" charset="0"/>
              </a:rPr>
              <a:t>Arbitration Requests</a:t>
            </a:r>
          </a:p>
        </p:txBody>
      </p:sp>
      <p:sp>
        <p:nvSpPr>
          <p:cNvPr id="8" name="Freeform 10">
            <a:extLst>
              <a:ext uri="{FF2B5EF4-FFF2-40B4-BE49-F238E27FC236}">
                <a16:creationId xmlns:a16="http://schemas.microsoft.com/office/drawing/2014/main" id="{A284714E-B64A-4FA9-A5B3-D7C67F883A73}"/>
              </a:ext>
            </a:extLst>
          </p:cNvPr>
          <p:cNvSpPr/>
          <p:nvPr/>
        </p:nvSpPr>
        <p:spPr>
          <a:xfrm>
            <a:off x="3406072" y="758252"/>
            <a:ext cx="1523999" cy="557407"/>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2"/>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050" kern="1200" dirty="0">
                <a:latin typeface="Montserrat Semi-Bold" panose="020B0604020202020204" charset="0"/>
                <a:cs typeface="Calibri" panose="020F0502020204030204" pitchFamily="34" charset="0"/>
              </a:rPr>
              <a:t>Grievance Committee</a:t>
            </a:r>
          </a:p>
        </p:txBody>
      </p:sp>
      <p:sp>
        <p:nvSpPr>
          <p:cNvPr id="9" name="Freeform 6">
            <a:extLst>
              <a:ext uri="{FF2B5EF4-FFF2-40B4-BE49-F238E27FC236}">
                <a16:creationId xmlns:a16="http://schemas.microsoft.com/office/drawing/2014/main" id="{FB7F5693-03A9-4F21-A50B-E7738362096D}"/>
              </a:ext>
            </a:extLst>
          </p:cNvPr>
          <p:cNvSpPr/>
          <p:nvPr/>
        </p:nvSpPr>
        <p:spPr>
          <a:xfrm>
            <a:off x="939800" y="1786354"/>
            <a:ext cx="1459874" cy="572513"/>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2">
              <a:lumMod val="75000"/>
            </a:schemeClr>
          </a:solidFill>
        </p:spPr>
        <p:style>
          <a:lnRef idx="0">
            <a:schemeClr val="lt1">
              <a:hueOff val="0"/>
              <a:satOff val="0"/>
              <a:lumOff val="0"/>
              <a:alphaOff val="0"/>
            </a:schemeClr>
          </a:lnRef>
          <a:fillRef idx="3">
            <a:schemeClr val="accent4">
              <a:hueOff val="8604917"/>
              <a:satOff val="-20437"/>
              <a:lumOff val="-12679"/>
              <a:alphaOff val="0"/>
            </a:schemeClr>
          </a:fillRef>
          <a:effectRef idx="3">
            <a:schemeClr val="accent4">
              <a:hueOff val="8604917"/>
              <a:satOff val="-20437"/>
              <a:lumOff val="-1267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sz="1050" kern="1200" dirty="0">
                <a:latin typeface="Montserrat Semi-Bold" panose="020B0604020202020204" charset="0"/>
              </a:rPr>
              <a:t>Hearing Panel</a:t>
            </a:r>
          </a:p>
        </p:txBody>
      </p:sp>
      <p:sp>
        <p:nvSpPr>
          <p:cNvPr id="10" name="Freeform 7">
            <a:extLst>
              <a:ext uri="{FF2B5EF4-FFF2-40B4-BE49-F238E27FC236}">
                <a16:creationId xmlns:a16="http://schemas.microsoft.com/office/drawing/2014/main" id="{6BD4A82E-D248-45BE-8B5A-EBB9AE24C226}"/>
              </a:ext>
            </a:extLst>
          </p:cNvPr>
          <p:cNvSpPr/>
          <p:nvPr/>
        </p:nvSpPr>
        <p:spPr>
          <a:xfrm>
            <a:off x="2593843" y="1765151"/>
            <a:ext cx="1393956" cy="572512"/>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2">
              <a:lumMod val="50000"/>
            </a:schemeClr>
          </a:solidFill>
        </p:spPr>
        <p:style>
          <a:lnRef idx="0">
            <a:schemeClr val="lt1">
              <a:hueOff val="0"/>
              <a:satOff val="0"/>
              <a:lumOff val="0"/>
              <a:alphaOff val="0"/>
            </a:schemeClr>
          </a:lnRef>
          <a:fillRef idx="3">
            <a:schemeClr val="accent4">
              <a:hueOff val="12907375"/>
              <a:satOff val="-30655"/>
              <a:lumOff val="-19019"/>
              <a:alphaOff val="0"/>
            </a:schemeClr>
          </a:fillRef>
          <a:effectRef idx="3">
            <a:schemeClr val="accent4">
              <a:hueOff val="12907375"/>
              <a:satOff val="-30655"/>
              <a:lumOff val="-1901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sz="1050" kern="1200" dirty="0">
                <a:solidFill>
                  <a:schemeClr val="bg1"/>
                </a:solidFill>
                <a:latin typeface="Montserrat Semi-Bold" panose="020B0604020202020204" charset="0"/>
              </a:rPr>
              <a:t>Appeal</a:t>
            </a:r>
          </a:p>
        </p:txBody>
      </p:sp>
    </p:spTree>
    <p:extLst>
      <p:ext uri="{BB962C8B-B14F-4D97-AF65-F5344CB8AC3E}">
        <p14:creationId xmlns:p14="http://schemas.microsoft.com/office/powerpoint/2010/main" val="303488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572000"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Arbitration- Step 1 Ethics Complaint </a:t>
            </a:r>
          </a:p>
        </p:txBody>
      </p:sp>
      <p:sp>
        <p:nvSpPr>
          <p:cNvPr id="4" name="TextBox 4"/>
          <p:cNvSpPr txBox="1"/>
          <p:nvPr/>
        </p:nvSpPr>
        <p:spPr>
          <a:xfrm>
            <a:off x="101600" y="706363"/>
            <a:ext cx="4648200" cy="369717"/>
          </a:xfrm>
          <a:prstGeom prst="rect">
            <a:avLst/>
          </a:prstGeom>
        </p:spPr>
        <p:txBody>
          <a:bodyPr wrap="square" lIns="0" tIns="0" rIns="0" bIns="0" rtlCol="0" anchor="t">
            <a:spAutoFit/>
          </a:bodyPr>
          <a:lstStyle/>
          <a:p>
            <a:pPr algn="ctr">
              <a:lnSpc>
                <a:spcPts val="1461"/>
              </a:lnSpc>
            </a:pPr>
            <a:r>
              <a:rPr lang="en-US" sz="1043" dirty="0">
                <a:solidFill>
                  <a:srgbClr val="243746"/>
                </a:solidFill>
                <a:latin typeface="Montserrat Semi-Bold"/>
              </a:rPr>
              <a:t>Ethics complaints deal with the perceived unethical “actions” or “conduct” of a REALTOR®</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7" name="Picture 6">
            <a:extLst>
              <a:ext uri="{FF2B5EF4-FFF2-40B4-BE49-F238E27FC236}">
                <a16:creationId xmlns:a16="http://schemas.microsoft.com/office/drawing/2014/main" id="{BE9FFEA6-D5DB-4B66-BF4E-2A7D93F5EE12}"/>
              </a:ext>
            </a:extLst>
          </p:cNvPr>
          <p:cNvPicPr>
            <a:picLocks noChangeAspect="1"/>
          </p:cNvPicPr>
          <p:nvPr/>
        </p:nvPicPr>
        <p:blipFill>
          <a:blip r:embed="rId3"/>
          <a:stretch>
            <a:fillRect/>
          </a:stretch>
        </p:blipFill>
        <p:spPr>
          <a:xfrm>
            <a:off x="1625600" y="1504950"/>
            <a:ext cx="1518216" cy="1055345"/>
          </a:xfrm>
          <a:prstGeom prst="rect">
            <a:avLst/>
          </a:prstGeom>
        </p:spPr>
      </p:pic>
    </p:spTree>
    <p:extLst>
      <p:ext uri="{BB962C8B-B14F-4D97-AF65-F5344CB8AC3E}">
        <p14:creationId xmlns:p14="http://schemas.microsoft.com/office/powerpoint/2010/main" val="2902362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Arbitration – Step 2 Arbitration </a:t>
            </a:r>
          </a:p>
        </p:txBody>
      </p:sp>
      <p:sp>
        <p:nvSpPr>
          <p:cNvPr id="4" name="TextBox 4"/>
          <p:cNvSpPr txBox="1"/>
          <p:nvPr/>
        </p:nvSpPr>
        <p:spPr>
          <a:xfrm>
            <a:off x="254000" y="528135"/>
            <a:ext cx="2590800" cy="2099549"/>
          </a:xfrm>
          <a:prstGeom prst="rect">
            <a:avLst/>
          </a:prstGeom>
        </p:spPr>
        <p:txBody>
          <a:bodyPr wrap="square" lIns="0" tIns="0" rIns="0" bIns="0" rtlCol="0" anchor="t">
            <a:spAutoFit/>
          </a:bodyPr>
          <a:lstStyle/>
          <a:p>
            <a:pPr>
              <a:lnSpc>
                <a:spcPts val="1461"/>
              </a:lnSpc>
            </a:pPr>
            <a:r>
              <a:rPr lang="en-US" sz="1000" dirty="0">
                <a:solidFill>
                  <a:srgbClr val="243746"/>
                </a:solidFill>
                <a:latin typeface="Montserrat Semi-Bold"/>
              </a:rPr>
              <a:t>Arbitration requests must fall within the parameters of Article 17</a:t>
            </a:r>
          </a:p>
          <a:p>
            <a:pPr marL="171450" indent="-171450">
              <a:lnSpc>
                <a:spcPts val="1461"/>
              </a:lnSpc>
              <a:buFont typeface="Arial" panose="020B0604020202020204" pitchFamily="34" charset="0"/>
              <a:buChar char="•"/>
            </a:pPr>
            <a:r>
              <a:rPr lang="en-US" sz="1000" dirty="0">
                <a:solidFill>
                  <a:srgbClr val="243746"/>
                </a:solidFill>
                <a:latin typeface="Montserrat Semi-Bold"/>
              </a:rPr>
              <a:t>Article 17-4: Contractual Disputes involving money </a:t>
            </a:r>
            <a:r>
              <a:rPr lang="en-US" sz="1000" u="sng" dirty="0">
                <a:solidFill>
                  <a:srgbClr val="243746"/>
                </a:solidFill>
                <a:latin typeface="Montserrat Semi-Bold"/>
              </a:rPr>
              <a:t>arising out of their relationship as REALTORS®</a:t>
            </a:r>
            <a:r>
              <a:rPr lang="en-US" sz="1000" dirty="0">
                <a:solidFill>
                  <a:srgbClr val="243746"/>
                </a:solidFill>
                <a:latin typeface="Montserrat Semi-Bold"/>
              </a:rPr>
              <a:t>. </a:t>
            </a:r>
          </a:p>
          <a:p>
            <a:pPr marL="171450" indent="-171450">
              <a:lnSpc>
                <a:spcPts val="1461"/>
              </a:lnSpc>
              <a:buFont typeface="Arial" panose="020B0604020202020204" pitchFamily="34" charset="0"/>
              <a:buChar char="•"/>
            </a:pPr>
            <a:endParaRPr lang="en-US" sz="1000" dirty="0">
              <a:solidFill>
                <a:srgbClr val="243746"/>
              </a:solidFill>
              <a:latin typeface="Montserrat Semi-Bold"/>
            </a:endParaRPr>
          </a:p>
          <a:p>
            <a:pPr>
              <a:lnSpc>
                <a:spcPts val="1461"/>
              </a:lnSpc>
            </a:pPr>
            <a:r>
              <a:rPr lang="en-US" sz="1000" dirty="0">
                <a:solidFill>
                  <a:srgbClr val="243746"/>
                </a:solidFill>
                <a:latin typeface="Montserrat Semi-Bold"/>
              </a:rPr>
              <a:t>Arbitration must be requested within 180 days of the later: </a:t>
            </a:r>
          </a:p>
          <a:p>
            <a:pPr marL="171450" indent="-171450">
              <a:lnSpc>
                <a:spcPts val="1461"/>
              </a:lnSpc>
              <a:buFont typeface="Arial" panose="020B0604020202020204" pitchFamily="34" charset="0"/>
              <a:buChar char="•"/>
            </a:pPr>
            <a:r>
              <a:rPr lang="en-US" sz="1000" dirty="0">
                <a:solidFill>
                  <a:srgbClr val="243746"/>
                </a:solidFill>
                <a:latin typeface="Montserrat Semi-Bold"/>
              </a:rPr>
              <a:t>The closing; or </a:t>
            </a:r>
          </a:p>
          <a:p>
            <a:pPr marL="171450" indent="-171450">
              <a:lnSpc>
                <a:spcPts val="1461"/>
              </a:lnSpc>
              <a:buFont typeface="Arial" panose="020B0604020202020204" pitchFamily="34" charset="0"/>
              <a:buChar char="•"/>
            </a:pPr>
            <a:r>
              <a:rPr lang="en-US" sz="1000" dirty="0">
                <a:solidFill>
                  <a:srgbClr val="243746"/>
                </a:solidFill>
                <a:latin typeface="Montserrat Semi-Bold"/>
              </a:rPr>
              <a:t>The realization that a dispute existed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00E48DBF-3645-4802-8149-ADDEB3ABC243}"/>
              </a:ext>
            </a:extLst>
          </p:cNvPr>
          <p:cNvPicPr>
            <a:picLocks noChangeAspect="1"/>
          </p:cNvPicPr>
          <p:nvPr/>
        </p:nvPicPr>
        <p:blipFill>
          <a:blip r:embed="rId3"/>
          <a:stretch>
            <a:fillRect/>
          </a:stretch>
        </p:blipFill>
        <p:spPr>
          <a:xfrm>
            <a:off x="3189837" y="666750"/>
            <a:ext cx="1443526" cy="1690921"/>
          </a:xfrm>
          <a:prstGeom prst="rect">
            <a:avLst/>
          </a:prstGeom>
        </p:spPr>
      </p:pic>
    </p:spTree>
    <p:extLst>
      <p:ext uri="{BB962C8B-B14F-4D97-AF65-F5344CB8AC3E}">
        <p14:creationId xmlns:p14="http://schemas.microsoft.com/office/powerpoint/2010/main" val="972168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Arbitration – Step 2 Arbitration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D0574C42-7D85-462E-96FF-FE8C958A3186}"/>
              </a:ext>
            </a:extLst>
          </p:cNvPr>
          <p:cNvPicPr>
            <a:picLocks noChangeAspect="1"/>
          </p:cNvPicPr>
          <p:nvPr/>
        </p:nvPicPr>
        <p:blipFill>
          <a:blip r:embed="rId3"/>
          <a:stretch>
            <a:fillRect/>
          </a:stretch>
        </p:blipFill>
        <p:spPr>
          <a:xfrm>
            <a:off x="-90317" y="536379"/>
            <a:ext cx="4853557" cy="2053428"/>
          </a:xfrm>
          <a:prstGeom prst="rect">
            <a:avLst/>
          </a:prstGeom>
        </p:spPr>
      </p:pic>
    </p:spTree>
    <p:extLst>
      <p:ext uri="{BB962C8B-B14F-4D97-AF65-F5344CB8AC3E}">
        <p14:creationId xmlns:p14="http://schemas.microsoft.com/office/powerpoint/2010/main" val="1802868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Arbitration – Step 2 Arbitration </a:t>
            </a:r>
          </a:p>
        </p:txBody>
      </p:sp>
      <p:sp>
        <p:nvSpPr>
          <p:cNvPr id="4" name="TextBox 4"/>
          <p:cNvSpPr txBox="1"/>
          <p:nvPr/>
        </p:nvSpPr>
        <p:spPr>
          <a:xfrm>
            <a:off x="254000" y="582073"/>
            <a:ext cx="4572000" cy="1331518"/>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After an arbitration hearing, the panel may award an amount to the prevailing party </a:t>
            </a:r>
          </a:p>
          <a:p>
            <a:pPr>
              <a:lnSpc>
                <a:spcPts val="1461"/>
              </a:lnSpc>
            </a:pPr>
            <a:endParaRPr lang="en-US" sz="1043" dirty="0">
              <a:solidFill>
                <a:srgbClr val="243746"/>
              </a:solidFill>
              <a:latin typeface="Montserrat Semi-Bold"/>
            </a:endParaRPr>
          </a:p>
          <a:p>
            <a:pPr marL="171450" indent="-171450">
              <a:lnSpc>
                <a:spcPts val="1461"/>
              </a:lnSpc>
              <a:buFont typeface="Arial" panose="020B0604020202020204" pitchFamily="34" charset="0"/>
              <a:buChar char="•"/>
            </a:pPr>
            <a:r>
              <a:rPr lang="en-US" sz="1043" dirty="0">
                <a:solidFill>
                  <a:srgbClr val="243746"/>
                </a:solidFill>
                <a:latin typeface="Montserrat Semi-Bold"/>
              </a:rPr>
              <a:t>HOWEVER this amount cannot be more than what was requested in the party’s request for arbitration</a:t>
            </a:r>
          </a:p>
          <a:p>
            <a:pPr marL="171450" indent="-171450">
              <a:lnSpc>
                <a:spcPts val="1461"/>
              </a:lnSpc>
              <a:buFont typeface="Arial" panose="020B0604020202020204" pitchFamily="34" charset="0"/>
              <a:buChar char="•"/>
            </a:pPr>
            <a:endParaRPr lang="en-US" sz="1043" dirty="0">
              <a:solidFill>
                <a:srgbClr val="243746"/>
              </a:solidFill>
              <a:latin typeface="Montserrat Semi-Bold"/>
            </a:endParaRPr>
          </a:p>
          <a:p>
            <a:pPr marL="171450" indent="-171450">
              <a:lnSpc>
                <a:spcPts val="1461"/>
              </a:lnSpc>
              <a:buFont typeface="Arial" panose="020B0604020202020204" pitchFamily="34" charset="0"/>
              <a:buChar char="•"/>
            </a:pPr>
            <a:r>
              <a:rPr lang="en-US" sz="1043" dirty="0">
                <a:solidFill>
                  <a:srgbClr val="243746"/>
                </a:solidFill>
                <a:latin typeface="Montserrat Semi-Bold"/>
              </a:rPr>
              <a:t>They can award less than the amount requested</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411564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63918" y="2619591"/>
            <a:ext cx="1050436" cy="138989"/>
          </a:xfrm>
          <a:prstGeom prst="rect">
            <a:avLst/>
          </a:prstGeom>
        </p:spPr>
      </p:pic>
      <p:sp>
        <p:nvSpPr>
          <p:cNvPr id="3" name="TextBox 3"/>
          <p:cNvSpPr txBox="1"/>
          <p:nvPr/>
        </p:nvSpPr>
        <p:spPr>
          <a:xfrm>
            <a:off x="181429" y="18167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Objectives</a:t>
            </a:r>
          </a:p>
        </p:txBody>
      </p:sp>
      <p:sp>
        <p:nvSpPr>
          <p:cNvPr id="4" name="AutoShape 4"/>
          <p:cNvSpPr/>
          <p:nvPr/>
        </p:nvSpPr>
        <p:spPr>
          <a:xfrm flipV="1">
            <a:off x="177800" y="438150"/>
            <a:ext cx="4724400" cy="0"/>
          </a:xfrm>
          <a:prstGeom prst="line">
            <a:avLst/>
          </a:prstGeom>
          <a:ln w="9525" cap="rnd">
            <a:solidFill>
              <a:srgbClr val="243746"/>
            </a:solidFill>
            <a:prstDash val="solid"/>
            <a:headEnd type="none" w="sm" len="sm"/>
            <a:tailEnd type="none" w="sm" len="sm"/>
          </a:ln>
        </p:spPr>
      </p:sp>
      <p:sp>
        <p:nvSpPr>
          <p:cNvPr id="5" name="TextBox 5"/>
          <p:cNvSpPr txBox="1"/>
          <p:nvPr/>
        </p:nvSpPr>
        <p:spPr>
          <a:xfrm>
            <a:off x="190383" y="438150"/>
            <a:ext cx="4800600" cy="1708545"/>
          </a:xfrm>
          <a:prstGeom prst="rect">
            <a:avLst/>
          </a:prstGeom>
        </p:spPr>
        <p:txBody>
          <a:bodyPr wrap="square" lIns="0" tIns="0" rIns="0" bIns="0" rtlCol="0" anchor="t">
            <a:spAutoFit/>
          </a:bodyPr>
          <a:lstStyle/>
          <a:p>
            <a:pPr marL="228600" indent="-228600">
              <a:lnSpc>
                <a:spcPts val="1461"/>
              </a:lnSpc>
              <a:buAutoNum type="arabicParenR"/>
            </a:pPr>
            <a:r>
              <a:rPr lang="en-US" sz="800" dirty="0">
                <a:solidFill>
                  <a:srgbClr val="243746"/>
                </a:solidFill>
                <a:latin typeface="Montserrat Semi-Bold"/>
              </a:rPr>
              <a:t>Identify key aspirational concepts found in the Preamble to the NATIONAL ASSOCIATION OF REALTORS® Code of Ethics</a:t>
            </a:r>
          </a:p>
          <a:p>
            <a:pPr marL="228600" indent="-228600">
              <a:lnSpc>
                <a:spcPts val="1461"/>
              </a:lnSpc>
              <a:buAutoNum type="arabicParenR"/>
            </a:pPr>
            <a:r>
              <a:rPr lang="en-US" sz="800" dirty="0">
                <a:solidFill>
                  <a:srgbClr val="243746"/>
                </a:solidFill>
                <a:latin typeface="Montserrat Semi-Bold"/>
              </a:rPr>
              <a:t>Describe the structure of the REALTORS® Code of Ethics</a:t>
            </a:r>
          </a:p>
          <a:p>
            <a:pPr marL="228600" indent="-228600">
              <a:lnSpc>
                <a:spcPts val="1461"/>
              </a:lnSpc>
              <a:buAutoNum type="arabicParenR"/>
            </a:pPr>
            <a:r>
              <a:rPr lang="en-US" sz="800" dirty="0">
                <a:solidFill>
                  <a:srgbClr val="243746"/>
                </a:solidFill>
                <a:latin typeface="Montserrat Semi-Bold"/>
              </a:rPr>
              <a:t>Describe the concepts established in Articles 1, 2, 3, 11, and 16 and identify possible violations </a:t>
            </a:r>
          </a:p>
          <a:p>
            <a:pPr marL="228600" indent="-228600">
              <a:lnSpc>
                <a:spcPts val="1461"/>
              </a:lnSpc>
              <a:buAutoNum type="arabicParenR"/>
            </a:pPr>
            <a:r>
              <a:rPr lang="en-US" sz="800" dirty="0">
                <a:solidFill>
                  <a:srgbClr val="243746"/>
                </a:solidFill>
                <a:latin typeface="Montserrat Semi-Bold"/>
              </a:rPr>
              <a:t>Identify discriminatory speech and conduct that violates Article 10</a:t>
            </a:r>
          </a:p>
          <a:p>
            <a:pPr marL="228600" indent="-228600">
              <a:lnSpc>
                <a:spcPts val="1461"/>
              </a:lnSpc>
              <a:buAutoNum type="arabicParenR"/>
            </a:pPr>
            <a:r>
              <a:rPr lang="en-US" sz="800" dirty="0">
                <a:solidFill>
                  <a:srgbClr val="243746"/>
                </a:solidFill>
                <a:latin typeface="Montserrat Semi-Bold"/>
              </a:rPr>
              <a:t>Describe the professional standards process for enforcing the Code, including arbitration </a:t>
            </a:r>
          </a:p>
          <a:p>
            <a:pPr marL="228600" indent="-228600">
              <a:lnSpc>
                <a:spcPts val="1461"/>
              </a:lnSpc>
              <a:buAutoNum type="arabicParenR"/>
            </a:pPr>
            <a:r>
              <a:rPr lang="en-US" sz="800" dirty="0">
                <a:solidFill>
                  <a:srgbClr val="243746"/>
                </a:solidFill>
                <a:latin typeface="Montserrat Semi-Bold"/>
              </a:rPr>
              <a:t>Identify critical elements of due process as they relate to Code enforcement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8006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Arbitration- Step 3 Grievance Committee </a:t>
            </a:r>
          </a:p>
        </p:txBody>
      </p:sp>
      <p:sp>
        <p:nvSpPr>
          <p:cNvPr id="4" name="TextBox 4"/>
          <p:cNvSpPr txBox="1"/>
          <p:nvPr/>
        </p:nvSpPr>
        <p:spPr>
          <a:xfrm>
            <a:off x="174054" y="512567"/>
            <a:ext cx="5029200" cy="36971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The Grievance Committee reviews ethics complaints and arbitration requests to determine if a full due process hearing is warranted.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Rectangle 5">
            <a:extLst>
              <a:ext uri="{FF2B5EF4-FFF2-40B4-BE49-F238E27FC236}">
                <a16:creationId xmlns:a16="http://schemas.microsoft.com/office/drawing/2014/main" id="{4508FB07-02C8-40F1-AA36-62F11AAD3696}"/>
              </a:ext>
            </a:extLst>
          </p:cNvPr>
          <p:cNvSpPr/>
          <p:nvPr/>
        </p:nvSpPr>
        <p:spPr>
          <a:xfrm>
            <a:off x="649472" y="956700"/>
            <a:ext cx="3781056" cy="6807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latin typeface="Montserrat Semi-Bold" panose="020B0604020202020204" charset="0"/>
            </a:endParaRPr>
          </a:p>
          <a:p>
            <a:pPr algn="ctr"/>
            <a:r>
              <a:rPr lang="en-US" sz="1050" b="1" dirty="0">
                <a:latin typeface="Montserrat Semi-Bold" panose="020B0604020202020204" charset="0"/>
              </a:rPr>
              <a:t>ETHICS</a:t>
            </a:r>
            <a:br>
              <a:rPr lang="en-US" sz="2800" dirty="0">
                <a:latin typeface="Montserrat Semi-Bold" panose="020B0604020202020204" charset="0"/>
              </a:rPr>
            </a:br>
            <a:r>
              <a:rPr lang="en-US" sz="1050" dirty="0">
                <a:latin typeface="Montserrat Semi-Bold" panose="020B0604020202020204" charset="0"/>
              </a:rPr>
              <a:t>If the allegations are taken as true on their face, is it possible that a violation of the Code occurred ?</a:t>
            </a:r>
          </a:p>
          <a:p>
            <a:endParaRPr lang="en-US" dirty="0"/>
          </a:p>
        </p:txBody>
      </p:sp>
      <p:sp>
        <p:nvSpPr>
          <p:cNvPr id="7" name="Rectangle 6">
            <a:extLst>
              <a:ext uri="{FF2B5EF4-FFF2-40B4-BE49-F238E27FC236}">
                <a16:creationId xmlns:a16="http://schemas.microsoft.com/office/drawing/2014/main" id="{6DE46FB8-8E9A-41EC-B1DD-CAC1A5771FE0}"/>
              </a:ext>
            </a:extLst>
          </p:cNvPr>
          <p:cNvSpPr/>
          <p:nvPr/>
        </p:nvSpPr>
        <p:spPr>
          <a:xfrm>
            <a:off x="649472" y="1663121"/>
            <a:ext cx="3781056" cy="681812"/>
          </a:xfrm>
          <a:prstGeom prst="rect">
            <a:avLst/>
          </a:prstGeom>
          <a:solidFill>
            <a:srgbClr val="3D6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algn="ctr"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b="1" dirty="0">
                <a:solidFill>
                  <a:schemeClr val="bg1"/>
                </a:solidFill>
                <a:latin typeface="Montserrat Semi-Bold" panose="020B0604020202020204" charset="0"/>
                <a:ea typeface="Times New Roman" panose="02020603050405020304" pitchFamily="18" charset="0"/>
                <a:cs typeface="Calibri" panose="020F0502020204030204" pitchFamily="34" charset="0"/>
              </a:rPr>
              <a:t>ARBITRATION</a:t>
            </a:r>
            <a:br>
              <a:rPr lang="en-US" sz="1050" b="1" dirty="0">
                <a:solidFill>
                  <a:schemeClr val="bg1"/>
                </a:solidFill>
                <a:latin typeface="Montserrat Semi-Bold" panose="020B0604020202020204" charset="0"/>
                <a:ea typeface="Times New Roman" panose="02020603050405020304" pitchFamily="18" charset="0"/>
                <a:cs typeface="Calibri" panose="020F0502020204030204" pitchFamily="34" charset="0"/>
              </a:rPr>
            </a:br>
            <a:r>
              <a:rPr lang="en-US" sz="1050" dirty="0">
                <a:solidFill>
                  <a:schemeClr val="bg1"/>
                </a:solidFill>
                <a:latin typeface="Montserrat Semi-Bold" panose="020B0604020202020204" charset="0"/>
                <a:ea typeface="Times New Roman" panose="02020603050405020304" pitchFamily="18" charset="0"/>
                <a:cs typeface="Calibri" panose="020F0502020204030204" pitchFamily="34" charset="0"/>
              </a:rPr>
              <a:t>Is it related to a monetary dispute arising out of a real estate transaction that is subject to arbitration?</a:t>
            </a:r>
          </a:p>
        </p:txBody>
      </p:sp>
    </p:spTree>
    <p:extLst>
      <p:ext uri="{BB962C8B-B14F-4D97-AF65-F5344CB8AC3E}">
        <p14:creationId xmlns:p14="http://schemas.microsoft.com/office/powerpoint/2010/main" val="3404089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8006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Arbitration- Step 3 Grievance Committee </a:t>
            </a:r>
          </a:p>
        </p:txBody>
      </p:sp>
      <p:sp>
        <p:nvSpPr>
          <p:cNvPr id="4" name="TextBox 4"/>
          <p:cNvSpPr txBox="1"/>
          <p:nvPr/>
        </p:nvSpPr>
        <p:spPr>
          <a:xfrm>
            <a:off x="254000" y="666750"/>
            <a:ext cx="4114800" cy="1716239"/>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The Committee ensures that complaints and arbitration requests are in proper form and: </a:t>
            </a:r>
          </a:p>
          <a:p>
            <a:pPr marL="171450" indent="-171450">
              <a:lnSpc>
                <a:spcPts val="1461"/>
              </a:lnSpc>
              <a:buFont typeface="Arial" panose="020B0604020202020204" pitchFamily="34" charset="0"/>
              <a:buChar char="•"/>
            </a:pPr>
            <a:r>
              <a:rPr lang="en-US" sz="1043" dirty="0">
                <a:solidFill>
                  <a:srgbClr val="243746"/>
                </a:solidFill>
                <a:latin typeface="Montserrat Semi-Bold"/>
              </a:rPr>
              <a:t>Proper parties, Articles, and Standards of Practice are named </a:t>
            </a:r>
          </a:p>
          <a:p>
            <a:pPr marL="171450" indent="-171450">
              <a:lnSpc>
                <a:spcPts val="1461"/>
              </a:lnSpc>
              <a:buFont typeface="Arial" panose="020B0604020202020204" pitchFamily="34" charset="0"/>
              <a:buChar char="•"/>
            </a:pPr>
            <a:r>
              <a:rPr lang="en-US" sz="1043" dirty="0">
                <a:solidFill>
                  <a:srgbClr val="243746"/>
                </a:solidFill>
                <a:latin typeface="Montserrat Semi-Bold"/>
              </a:rPr>
              <a:t>Deadlines are followed </a:t>
            </a:r>
          </a:p>
          <a:p>
            <a:pPr marL="171450" indent="-171450">
              <a:lnSpc>
                <a:spcPts val="1461"/>
              </a:lnSpc>
              <a:buFont typeface="Arial" panose="020B0604020202020204" pitchFamily="34" charset="0"/>
              <a:buChar char="•"/>
            </a:pPr>
            <a:r>
              <a:rPr lang="en-US" sz="1043" dirty="0">
                <a:solidFill>
                  <a:srgbClr val="243746"/>
                </a:solidFill>
                <a:latin typeface="Montserrat Semi-Bold"/>
              </a:rPr>
              <a:t>There is no litigation or investigation pending involving the same event that could cause a delay </a:t>
            </a:r>
          </a:p>
          <a:p>
            <a:pPr marL="171450" indent="-171450">
              <a:lnSpc>
                <a:spcPts val="1461"/>
              </a:lnSpc>
              <a:buFont typeface="Arial" panose="020B0604020202020204" pitchFamily="34" charset="0"/>
              <a:buChar char="•"/>
            </a:pPr>
            <a:r>
              <a:rPr lang="en-US" sz="1043" dirty="0">
                <a:solidFill>
                  <a:srgbClr val="243746"/>
                </a:solidFill>
                <a:latin typeface="Montserrat Semi-Bold"/>
              </a:rPr>
              <a:t>The amount involved is within the range for arbitration and if it is mandatory or voluntary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130190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8006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Arbitration- Step 3 Grievance Committee </a:t>
            </a:r>
          </a:p>
        </p:txBody>
      </p:sp>
      <p:sp>
        <p:nvSpPr>
          <p:cNvPr id="4" name="TextBox 4"/>
          <p:cNvSpPr txBox="1"/>
          <p:nvPr/>
        </p:nvSpPr>
        <p:spPr>
          <a:xfrm>
            <a:off x="177800" y="742950"/>
            <a:ext cx="3200400" cy="1331518"/>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Grounds for a Grievance Committee appeal?</a:t>
            </a:r>
          </a:p>
          <a:p>
            <a:pPr>
              <a:lnSpc>
                <a:spcPts val="1461"/>
              </a:lnSpc>
            </a:pPr>
            <a:r>
              <a:rPr lang="en-US" sz="1043" dirty="0">
                <a:solidFill>
                  <a:srgbClr val="243746"/>
                </a:solidFill>
                <a:latin typeface="Montserrat Semi-Bold"/>
              </a:rPr>
              <a:t> </a:t>
            </a:r>
          </a:p>
          <a:p>
            <a:pPr marL="171450" indent="-171450">
              <a:lnSpc>
                <a:spcPts val="1461"/>
              </a:lnSpc>
              <a:buFont typeface="Arial" panose="020B0604020202020204" pitchFamily="34" charset="0"/>
              <a:buChar char="•"/>
            </a:pPr>
            <a:r>
              <a:rPr lang="en-US" sz="1043" dirty="0">
                <a:solidFill>
                  <a:srgbClr val="243746"/>
                </a:solidFill>
                <a:latin typeface="Montserrat Semi-Bold"/>
              </a:rPr>
              <a:t>If the Committee dismissed an ethics complaint or arbitration request</a:t>
            </a:r>
          </a:p>
          <a:p>
            <a:pPr marL="171450" indent="-171450">
              <a:lnSpc>
                <a:spcPts val="1461"/>
              </a:lnSpc>
              <a:buFont typeface="Arial" panose="020B0604020202020204" pitchFamily="34" charset="0"/>
              <a:buChar char="•"/>
            </a:pPr>
            <a:endParaRPr lang="en-US" sz="1043" dirty="0">
              <a:solidFill>
                <a:srgbClr val="243746"/>
              </a:solidFill>
              <a:latin typeface="Montserrat Semi-Bold"/>
            </a:endParaRPr>
          </a:p>
          <a:p>
            <a:pPr marL="171450" indent="-171450">
              <a:lnSpc>
                <a:spcPts val="1461"/>
              </a:lnSpc>
              <a:buFont typeface="Arial" panose="020B0604020202020204" pitchFamily="34" charset="0"/>
              <a:buChar char="•"/>
            </a:pPr>
            <a:r>
              <a:rPr lang="en-US" sz="1043" dirty="0">
                <a:solidFill>
                  <a:srgbClr val="243746"/>
                </a:solidFill>
                <a:latin typeface="Montserrat Semi-Bold"/>
              </a:rPr>
              <a:t>Classification of the dispute as “voluntary” or “mandatory”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39FDD319-B5B5-40DB-A5E5-56D06CE317A4}"/>
              </a:ext>
            </a:extLst>
          </p:cNvPr>
          <p:cNvPicPr>
            <a:picLocks noChangeAspect="1"/>
          </p:cNvPicPr>
          <p:nvPr/>
        </p:nvPicPr>
        <p:blipFill>
          <a:blip r:embed="rId3"/>
          <a:stretch>
            <a:fillRect/>
          </a:stretch>
        </p:blipFill>
        <p:spPr>
          <a:xfrm>
            <a:off x="3683000" y="824697"/>
            <a:ext cx="1092201" cy="1365251"/>
          </a:xfrm>
          <a:prstGeom prst="rect">
            <a:avLst/>
          </a:prstGeom>
        </p:spPr>
      </p:pic>
    </p:spTree>
    <p:extLst>
      <p:ext uri="{BB962C8B-B14F-4D97-AF65-F5344CB8AC3E}">
        <p14:creationId xmlns:p14="http://schemas.microsoft.com/office/powerpoint/2010/main" val="2421716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572000"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Arbitration – Step 4 Hearing Panel </a:t>
            </a:r>
          </a:p>
        </p:txBody>
      </p:sp>
      <p:sp>
        <p:nvSpPr>
          <p:cNvPr id="4" name="TextBox 4"/>
          <p:cNvSpPr txBox="1"/>
          <p:nvPr/>
        </p:nvSpPr>
        <p:spPr>
          <a:xfrm>
            <a:off x="254000" y="465260"/>
            <a:ext cx="2895600" cy="2293320"/>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A full “due process” hearing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Fair, unbiased, and impartial</a:t>
            </a:r>
          </a:p>
          <a:p>
            <a:pPr>
              <a:lnSpc>
                <a:spcPts val="1461"/>
              </a:lnSpc>
            </a:pPr>
            <a:r>
              <a:rPr lang="en-US" sz="1043" dirty="0">
                <a:solidFill>
                  <a:srgbClr val="243746"/>
                </a:solidFill>
                <a:latin typeface="Montserrat Semi-Bold"/>
              </a:rPr>
              <a:t> </a:t>
            </a:r>
          </a:p>
          <a:p>
            <a:pPr>
              <a:lnSpc>
                <a:spcPts val="1461"/>
              </a:lnSpc>
            </a:pPr>
            <a:r>
              <a:rPr lang="en-US" sz="1043" dirty="0">
                <a:solidFill>
                  <a:srgbClr val="243746"/>
                </a:solidFill>
                <a:latin typeface="Montserrat Semi-Bold"/>
              </a:rPr>
              <a:t>Determine whether a violation of the  Code occurred or an award should be rendered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The named violator is deemed INNOCENT until provide guilty of violation the Code </a:t>
            </a:r>
          </a:p>
          <a:p>
            <a:pPr>
              <a:lnSpc>
                <a:spcPts val="1461"/>
              </a:lnSpc>
            </a:pPr>
            <a:r>
              <a:rPr lang="en-US" sz="1043" dirty="0">
                <a:solidFill>
                  <a:srgbClr val="243746"/>
                </a:solidFill>
                <a:latin typeface="Montserrat Semi-Bold"/>
              </a:rPr>
              <a:t>The burden of proof is “clear, strong, and convincing.”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28E0FAAB-F14C-47CB-A00B-29445CD148DB}"/>
              </a:ext>
            </a:extLst>
          </p:cNvPr>
          <p:cNvPicPr>
            <a:picLocks noChangeAspect="1"/>
          </p:cNvPicPr>
          <p:nvPr/>
        </p:nvPicPr>
        <p:blipFill>
          <a:blip r:embed="rId3"/>
          <a:stretch>
            <a:fillRect/>
          </a:stretch>
        </p:blipFill>
        <p:spPr>
          <a:xfrm>
            <a:off x="3225800" y="559723"/>
            <a:ext cx="1689961" cy="1814724"/>
          </a:xfrm>
          <a:prstGeom prst="rect">
            <a:avLst/>
          </a:prstGeom>
        </p:spPr>
      </p:pic>
    </p:spTree>
    <p:extLst>
      <p:ext uri="{BB962C8B-B14F-4D97-AF65-F5344CB8AC3E}">
        <p14:creationId xmlns:p14="http://schemas.microsoft.com/office/powerpoint/2010/main" val="1628176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4572000"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Arbitration – Step 4 Hearing Panel </a:t>
            </a:r>
          </a:p>
        </p:txBody>
      </p:sp>
      <p:sp>
        <p:nvSpPr>
          <p:cNvPr id="4" name="TextBox 4"/>
          <p:cNvSpPr txBox="1"/>
          <p:nvPr/>
        </p:nvSpPr>
        <p:spPr>
          <a:xfrm>
            <a:off x="254000" y="463319"/>
            <a:ext cx="2012961" cy="177356"/>
          </a:xfrm>
          <a:prstGeom prst="rect">
            <a:avLst/>
          </a:prstGeom>
        </p:spPr>
        <p:txBody>
          <a:bodyPr lIns="0" tIns="0" rIns="0" bIns="0" rtlCol="0" anchor="t">
            <a:spAutoFit/>
          </a:bodyPr>
          <a:lstStyle/>
          <a:p>
            <a:pPr>
              <a:lnSpc>
                <a:spcPts val="1461"/>
              </a:lnSpc>
            </a:pPr>
            <a:r>
              <a:rPr lang="en-US" sz="1050" dirty="0">
                <a:solidFill>
                  <a:srgbClr val="243746"/>
                </a:solidFill>
                <a:latin typeface="Montserrat Semi-Bold"/>
              </a:rPr>
              <a:t>What happens at a hearing?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TextBox 5">
            <a:extLst>
              <a:ext uri="{FF2B5EF4-FFF2-40B4-BE49-F238E27FC236}">
                <a16:creationId xmlns:a16="http://schemas.microsoft.com/office/drawing/2014/main" id="{175CD309-FB8B-4B90-A024-8FAE9FBDE28B}"/>
              </a:ext>
            </a:extLst>
          </p:cNvPr>
          <p:cNvSpPr txBox="1"/>
          <p:nvPr/>
        </p:nvSpPr>
        <p:spPr>
          <a:xfrm>
            <a:off x="117964" y="613783"/>
            <a:ext cx="3352800" cy="2446824"/>
          </a:xfrm>
          <a:prstGeom prst="rect">
            <a:avLst/>
          </a:prstGeom>
          <a:noFill/>
        </p:spPr>
        <p:txBody>
          <a:bodyPr wrap="square" rtlCol="0">
            <a:spAutoFit/>
          </a:bodyPr>
          <a:lstStyle/>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rPr>
              <a:t>Parties make an opening statement briefly explaining their basic position</a:t>
            </a:r>
          </a:p>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rPr>
              <a:t>Parties present their respective cases, including any witnesses. </a:t>
            </a:r>
          </a:p>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rPr>
              <a:t>Parties and witnesses cross-examined by the other party and panel</a:t>
            </a:r>
          </a:p>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rPr>
              <a:t>Supporting documents &amp; information presented</a:t>
            </a:r>
          </a:p>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rPr>
              <a:t>Parties make closing arguments</a:t>
            </a:r>
          </a:p>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cs typeface="Arial" panose="020B0604020202020204" pitchFamily="34" charset="0"/>
              </a:rPr>
              <a:t>Decision made based on the evidence</a:t>
            </a:r>
          </a:p>
          <a:p>
            <a:endParaRPr lang="en-US" dirty="0"/>
          </a:p>
        </p:txBody>
      </p:sp>
    </p:spTree>
    <p:extLst>
      <p:ext uri="{BB962C8B-B14F-4D97-AF65-F5344CB8AC3E}">
        <p14:creationId xmlns:p14="http://schemas.microsoft.com/office/powerpoint/2010/main" val="3331007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4572000"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Arbitration – Step 4 Hearing Panel </a:t>
            </a:r>
          </a:p>
        </p:txBody>
      </p:sp>
      <p:sp>
        <p:nvSpPr>
          <p:cNvPr id="4" name="TextBox 4"/>
          <p:cNvSpPr txBox="1"/>
          <p:nvPr/>
        </p:nvSpPr>
        <p:spPr>
          <a:xfrm>
            <a:off x="25400" y="1093526"/>
            <a:ext cx="609600" cy="554383"/>
          </a:xfrm>
          <a:prstGeom prst="rect">
            <a:avLst/>
          </a:prstGeom>
        </p:spPr>
        <p:txBody>
          <a:bodyPr wrap="square" lIns="0" tIns="0" rIns="0" bIns="0" rtlCol="0" anchor="t">
            <a:spAutoFit/>
          </a:bodyPr>
          <a:lstStyle/>
          <a:p>
            <a:pPr>
              <a:lnSpc>
                <a:spcPts val="1461"/>
              </a:lnSpc>
            </a:pPr>
            <a:r>
              <a:rPr lang="en-US" sz="800" dirty="0">
                <a:solidFill>
                  <a:srgbClr val="243746"/>
                </a:solidFill>
                <a:latin typeface="Montserrat Semi-Bold"/>
              </a:rPr>
              <a:t>Common Authorized Discipline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Freeform 9">
            <a:extLst>
              <a:ext uri="{FF2B5EF4-FFF2-40B4-BE49-F238E27FC236}">
                <a16:creationId xmlns:a16="http://schemas.microsoft.com/office/drawing/2014/main" id="{512DA886-0A35-4134-B1B5-A5A22CCA1294}"/>
              </a:ext>
            </a:extLst>
          </p:cNvPr>
          <p:cNvSpPr/>
          <p:nvPr/>
        </p:nvSpPr>
        <p:spPr>
          <a:xfrm>
            <a:off x="535678" y="583222"/>
            <a:ext cx="4572000" cy="346601"/>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marL="0" lvl="0" indent="0" algn="ctr" defTabSz="1422400">
              <a:lnSpc>
                <a:spcPct val="90000"/>
              </a:lnSpc>
              <a:spcBef>
                <a:spcPct val="0"/>
              </a:spcBef>
              <a:spcAft>
                <a:spcPct val="35000"/>
              </a:spcAft>
              <a:buFont typeface="Wingdings" pitchFamily="2" charset="2"/>
              <a:buNone/>
            </a:pPr>
            <a:r>
              <a:rPr lang="en-US" sz="800" kern="1200" dirty="0">
                <a:solidFill>
                  <a:schemeClr val="bg1"/>
                </a:solidFill>
                <a:latin typeface="Montserrat Semi-Bold" panose="020B0604020202020204" charset="0"/>
                <a:ea typeface="Times New Roman" panose="02020603050405020304" pitchFamily="18" charset="0"/>
                <a:cs typeface="Arial" panose="020B0604020202020204" pitchFamily="34" charset="0"/>
              </a:rPr>
              <a:t>Letters of warning or reprimand</a:t>
            </a:r>
            <a:endParaRPr lang="en-US" sz="800" kern="1200" dirty="0">
              <a:solidFill>
                <a:schemeClr val="bg1"/>
              </a:solidFill>
              <a:latin typeface="Montserrat Semi-Bold" panose="020B0604020202020204" charset="0"/>
              <a:cs typeface="Arial" panose="020B0604020202020204" pitchFamily="34" charset="0"/>
            </a:endParaRPr>
          </a:p>
        </p:txBody>
      </p:sp>
      <p:sp>
        <p:nvSpPr>
          <p:cNvPr id="7" name="Freeform 11">
            <a:extLst>
              <a:ext uri="{FF2B5EF4-FFF2-40B4-BE49-F238E27FC236}">
                <a16:creationId xmlns:a16="http://schemas.microsoft.com/office/drawing/2014/main" id="{16DADF39-E8CC-4ED4-975A-2587D0F3AE36}"/>
              </a:ext>
            </a:extLst>
          </p:cNvPr>
          <p:cNvSpPr/>
          <p:nvPr/>
        </p:nvSpPr>
        <p:spPr>
          <a:xfrm>
            <a:off x="567456" y="955982"/>
            <a:ext cx="4572000" cy="346601"/>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marL="0" lvl="0" indent="0" algn="ctr" defTabSz="844550">
              <a:lnSpc>
                <a:spcPct val="90000"/>
              </a:lnSpc>
              <a:spcBef>
                <a:spcPct val="0"/>
              </a:spcBef>
              <a:spcAft>
                <a:spcPct val="35000"/>
              </a:spcAft>
              <a:buNone/>
            </a:pPr>
            <a:r>
              <a:rPr lang="en-US" sz="800" kern="1200" dirty="0">
                <a:latin typeface="Montserrat Semi-Bold" panose="020B0604020202020204" charset="0"/>
                <a:cs typeface="Arial" panose="020B0604020202020204" pitchFamily="34" charset="0"/>
              </a:rPr>
              <a:t>Fines up to $15,000 </a:t>
            </a:r>
          </a:p>
        </p:txBody>
      </p:sp>
      <p:sp>
        <p:nvSpPr>
          <p:cNvPr id="8" name="Freeform 13">
            <a:extLst>
              <a:ext uri="{FF2B5EF4-FFF2-40B4-BE49-F238E27FC236}">
                <a16:creationId xmlns:a16="http://schemas.microsoft.com/office/drawing/2014/main" id="{7EDEC418-5348-4852-B738-359123424798}"/>
              </a:ext>
            </a:extLst>
          </p:cNvPr>
          <p:cNvSpPr/>
          <p:nvPr/>
        </p:nvSpPr>
        <p:spPr>
          <a:xfrm>
            <a:off x="548434" y="1333314"/>
            <a:ext cx="4572000" cy="346601"/>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en-US" sz="800" kern="1200" dirty="0">
                <a:solidFill>
                  <a:schemeClr val="bg1"/>
                </a:solidFill>
                <a:latin typeface="Montserrat Semi-Bold" panose="020B0604020202020204" charset="0"/>
                <a:ea typeface="Times New Roman" panose="02020603050405020304" pitchFamily="18" charset="0"/>
              </a:rPr>
              <a:t>Attendance at educational courses/seminars</a:t>
            </a:r>
            <a:endParaRPr lang="en-US" sz="800" kern="1200" dirty="0">
              <a:solidFill>
                <a:schemeClr val="bg1"/>
              </a:solidFill>
              <a:latin typeface="Montserrat Semi-Bold" panose="020B0604020202020204" charset="0"/>
            </a:endParaRPr>
          </a:p>
        </p:txBody>
      </p:sp>
      <p:sp>
        <p:nvSpPr>
          <p:cNvPr id="9" name="Freeform 15">
            <a:extLst>
              <a:ext uri="{FF2B5EF4-FFF2-40B4-BE49-F238E27FC236}">
                <a16:creationId xmlns:a16="http://schemas.microsoft.com/office/drawing/2014/main" id="{38C88F9B-44B6-4EEC-B03B-F1D9180EED3B}"/>
              </a:ext>
            </a:extLst>
          </p:cNvPr>
          <p:cNvSpPr/>
          <p:nvPr/>
        </p:nvSpPr>
        <p:spPr>
          <a:xfrm>
            <a:off x="548434" y="1748050"/>
            <a:ext cx="4572000" cy="346600"/>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800" kern="1200" dirty="0">
                <a:solidFill>
                  <a:schemeClr val="bg1"/>
                </a:solidFill>
                <a:latin typeface="Montserrat Semi-Bold" panose="020B0604020202020204" charset="0"/>
                <a:ea typeface="Times New Roman" panose="02020603050405020304" pitchFamily="18" charset="0"/>
              </a:rPr>
              <a:t>Suspension or termination of membership</a:t>
            </a:r>
          </a:p>
        </p:txBody>
      </p:sp>
      <p:sp>
        <p:nvSpPr>
          <p:cNvPr id="10" name="Freeform 17">
            <a:extLst>
              <a:ext uri="{FF2B5EF4-FFF2-40B4-BE49-F238E27FC236}">
                <a16:creationId xmlns:a16="http://schemas.microsoft.com/office/drawing/2014/main" id="{8CA5E072-3686-4F26-A994-95F5226801B2}"/>
              </a:ext>
            </a:extLst>
          </p:cNvPr>
          <p:cNvSpPr/>
          <p:nvPr/>
        </p:nvSpPr>
        <p:spPr>
          <a:xfrm>
            <a:off x="567456" y="2162785"/>
            <a:ext cx="4540222" cy="377597"/>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800" kern="1200" dirty="0">
                <a:solidFill>
                  <a:schemeClr val="bg1"/>
                </a:solidFill>
                <a:latin typeface="Montserrat Semi-Bold" panose="020B0604020202020204" charset="0"/>
                <a:ea typeface="Times New Roman" panose="02020603050405020304" pitchFamily="18" charset="0"/>
              </a:rPr>
              <a:t>Suspension or termination of services </a:t>
            </a:r>
            <a:br>
              <a:rPr lang="en-US" sz="800" kern="1200" dirty="0">
                <a:solidFill>
                  <a:schemeClr val="bg1"/>
                </a:solidFill>
                <a:latin typeface="Montserrat Semi-Bold" panose="020B0604020202020204" charset="0"/>
                <a:ea typeface="Times New Roman" panose="02020603050405020304" pitchFamily="18" charset="0"/>
              </a:rPr>
            </a:br>
            <a:r>
              <a:rPr lang="en-US" sz="800" kern="1200" dirty="0">
                <a:solidFill>
                  <a:schemeClr val="bg1"/>
                </a:solidFill>
                <a:latin typeface="Montserrat Semi-Bold" panose="020B0604020202020204" charset="0"/>
                <a:ea typeface="Times New Roman" panose="02020603050405020304" pitchFamily="18" charset="0"/>
              </a:rPr>
              <a:t>including MLS</a:t>
            </a:r>
          </a:p>
        </p:txBody>
      </p:sp>
    </p:spTree>
    <p:extLst>
      <p:ext uri="{BB962C8B-B14F-4D97-AF65-F5344CB8AC3E}">
        <p14:creationId xmlns:p14="http://schemas.microsoft.com/office/powerpoint/2010/main" val="170208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5720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Arbitration- Step 5 Appeal  </a:t>
            </a:r>
          </a:p>
        </p:txBody>
      </p:sp>
      <p:sp>
        <p:nvSpPr>
          <p:cNvPr id="4" name="TextBox 4"/>
          <p:cNvSpPr txBox="1"/>
          <p:nvPr/>
        </p:nvSpPr>
        <p:spPr>
          <a:xfrm>
            <a:off x="193040" y="487742"/>
            <a:ext cx="4556760" cy="2100575"/>
          </a:xfrm>
          <a:prstGeom prst="rect">
            <a:avLst/>
          </a:prstGeom>
        </p:spPr>
        <p:txBody>
          <a:bodyPr wrap="square" lIns="0" tIns="0" rIns="0" bIns="0" rtlCol="0" anchor="t">
            <a:spAutoFit/>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The fact that a hearing panel found no violation of the Code of Ethics is not appealable. </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1050" dirty="0">
              <a:solidFill>
                <a:schemeClr val="tx2">
                  <a:lumMod val="50000"/>
                </a:schemeClr>
              </a:solidFill>
              <a:effectLst/>
              <a:latin typeface="Montserrat Semi-Bold" panose="020B0604020202020204"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The appeal panel’s decision is final.</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 </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In addition to procedural deficiencies, appeals brought by ethics respondents can also be based on:</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1050" dirty="0">
              <a:solidFill>
                <a:schemeClr val="tx2">
                  <a:lumMod val="50000"/>
                </a:schemeClr>
              </a:solidFill>
              <a:effectLst/>
              <a:latin typeface="Montserrat Semi-Bold" panose="020B0604020202020204" charset="0"/>
              <a:ea typeface="Times New Roman" panose="02020603050405020304" pitchFamily="18"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	A perceived misapplication or misinterpretation of one or more Articles of the Code of Ethics.</a:t>
            </a: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1050" dirty="0">
              <a:solidFill>
                <a:schemeClr val="tx2">
                  <a:lumMod val="50000"/>
                </a:schemeClr>
              </a:solidFill>
              <a:effectLst/>
              <a:latin typeface="Montserrat Semi-Bold" panose="020B0604020202020204" charset="0"/>
              <a:ea typeface="Times New Roman" panose="02020603050405020304" pitchFamily="18"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	The nature or gravity of the discipline proposed by the hearing panel.</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793341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Mediation </a:t>
            </a:r>
          </a:p>
        </p:txBody>
      </p:sp>
      <p:sp>
        <p:nvSpPr>
          <p:cNvPr id="4" name="TextBox 4"/>
          <p:cNvSpPr txBox="1"/>
          <p:nvPr/>
        </p:nvSpPr>
        <p:spPr>
          <a:xfrm>
            <a:off x="161157" y="464886"/>
            <a:ext cx="4572000" cy="1015663"/>
          </a:xfrm>
          <a:prstGeom prst="rect">
            <a:avLst/>
          </a:prstGeom>
        </p:spPr>
        <p:txBody>
          <a:bodyPr wrap="square" lIns="0" tIns="0" rIns="0" bIns="0" rtlCol="0" anchor="t">
            <a:spAutoFit/>
          </a:bodyPr>
          <a:lstStyle/>
          <a:p>
            <a:pPr algn="ctr"/>
            <a:r>
              <a:rPr lang="en-US" sz="1100" dirty="0">
                <a:solidFill>
                  <a:schemeClr val="tx2">
                    <a:lumMod val="50000"/>
                  </a:schemeClr>
                </a:solidFill>
                <a:latin typeface="Montserrat Semi-Bold" panose="020B0604020202020204" charset="0"/>
              </a:rPr>
              <a:t>Mediation is an alternative to Arbitration and may help REALTORS® and their clients resolve the dispute </a:t>
            </a:r>
          </a:p>
          <a:p>
            <a:pPr algn="ctr"/>
            <a:endParaRPr lang="en-US" sz="1100" dirty="0">
              <a:solidFill>
                <a:schemeClr val="tx2">
                  <a:lumMod val="50000"/>
                </a:schemeClr>
              </a:solidFill>
              <a:latin typeface="Montserrat Semi-Bold" panose="020B0604020202020204" charset="0"/>
            </a:endParaRPr>
          </a:p>
          <a:p>
            <a:pPr algn="ctr"/>
            <a:r>
              <a:rPr lang="en-US" sz="1100" dirty="0">
                <a:solidFill>
                  <a:schemeClr val="tx2">
                    <a:lumMod val="50000"/>
                  </a:schemeClr>
                </a:solidFill>
                <a:latin typeface="Montserrat Semi-Bold" panose="020B0604020202020204" charset="0"/>
              </a:rPr>
              <a:t>Must be offered by an Association as an alternative to arbitration.  However, if mediation is unsuccessful the parties are still free to arbitrate.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7CC7133B-B786-44A2-97D2-EC122F886B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4" b="99768" l="3817" r="97439">
                        <a14:foregroundMark x1="18596" y1="36367" x2="24488" y2="80364"/>
                        <a14:foregroundMark x1="24488" y1="80364" x2="33017" y2="88420"/>
                        <a14:foregroundMark x1="1742" y1="90860" x2="3637" y2="82572"/>
                        <a14:foregroundMark x1="3637" y1="82572" x2="11552" y2="71727"/>
                        <a14:foregroundMark x1="11552" y1="71727" x2="10297" y2="91518"/>
                        <a14:foregroundMark x1="10297" y1="91518" x2="12090" y2="92099"/>
                        <a14:foregroundMark x1="16752" y1="82262" x2="23540" y2="47599"/>
                        <a14:foregroundMark x1="23540" y1="47599" x2="23617" y2="47637"/>
                        <a14:foregroundMark x1="18955" y1="84005" x2="19185" y2="95081"/>
                        <a14:foregroundMark x1="7787" y1="81216" x2="3842" y2="99845"/>
                        <a14:foregroundMark x1="3842" y1="99845" x2="3842" y2="99845"/>
                        <a14:foregroundMark x1="35809" y1="76646" x2="48950" y2="97560"/>
                        <a14:foregroundMark x1="48950" y1="97560" x2="48950" y2="97560"/>
                        <a14:foregroundMark x1="32787" y1="56081" x2="32556" y2="53060"/>
                        <a14:foregroundMark x1="30943" y1="38652" x2="33607" y2="69094"/>
                        <a14:foregroundMark x1="32095" y1="76297" x2="32095" y2="76297"/>
                        <a14:foregroundMark x1="95005" y1="61348" x2="94544" y2="97715"/>
                        <a14:foregroundMark x1="97439" y1="65569" x2="97439" y2="71185"/>
                        <a14:backgroundMark x1="33248" y1="68706" x2="32915" y2="65724"/>
                        <a14:backgroundMark x1="33478" y1="68900" x2="31967" y2="40782"/>
                      </a14:backgroundRemoval>
                    </a14:imgEffect>
                  </a14:imgLayer>
                </a14:imgProps>
              </a:ext>
            </a:extLst>
          </a:blip>
          <a:stretch>
            <a:fillRect/>
          </a:stretch>
        </p:blipFill>
        <p:spPr>
          <a:xfrm>
            <a:off x="1366884" y="1196524"/>
            <a:ext cx="2346231" cy="1551734"/>
          </a:xfrm>
          <a:prstGeom prst="rect">
            <a:avLst/>
          </a:prstGeom>
        </p:spPr>
      </p:pic>
    </p:spTree>
    <p:extLst>
      <p:ext uri="{BB962C8B-B14F-4D97-AF65-F5344CB8AC3E}">
        <p14:creationId xmlns:p14="http://schemas.microsoft.com/office/powerpoint/2010/main" val="1338938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Mediation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graphicFrame>
        <p:nvGraphicFramePr>
          <p:cNvPr id="7" name="Table 6">
            <a:extLst>
              <a:ext uri="{FF2B5EF4-FFF2-40B4-BE49-F238E27FC236}">
                <a16:creationId xmlns:a16="http://schemas.microsoft.com/office/drawing/2014/main" id="{A32544BF-41B4-4A7B-BF56-EC6657C5973A}"/>
              </a:ext>
            </a:extLst>
          </p:cNvPr>
          <p:cNvGraphicFramePr>
            <a:graphicFrameLocks noGrp="1"/>
          </p:cNvGraphicFramePr>
          <p:nvPr>
            <p:extLst>
              <p:ext uri="{D42A27DB-BD31-4B8C-83A1-F6EECF244321}">
                <p14:modId xmlns:p14="http://schemas.microsoft.com/office/powerpoint/2010/main" val="3241364321"/>
              </p:ext>
            </p:extLst>
          </p:nvPr>
        </p:nvGraphicFramePr>
        <p:xfrm>
          <a:off x="254000" y="541536"/>
          <a:ext cx="4571999" cy="2028616"/>
        </p:xfrm>
        <a:graphic>
          <a:graphicData uri="http://schemas.openxmlformats.org/drawingml/2006/table">
            <a:tbl>
              <a:tblPr firstRow="1" firstCol="1" bandRow="1"/>
              <a:tblGrid>
                <a:gridCol w="2332760">
                  <a:extLst>
                    <a:ext uri="{9D8B030D-6E8A-4147-A177-3AD203B41FA5}">
                      <a16:colId xmlns:a16="http://schemas.microsoft.com/office/drawing/2014/main" val="3355499453"/>
                    </a:ext>
                  </a:extLst>
                </a:gridCol>
                <a:gridCol w="2239239">
                  <a:extLst>
                    <a:ext uri="{9D8B030D-6E8A-4147-A177-3AD203B41FA5}">
                      <a16:colId xmlns:a16="http://schemas.microsoft.com/office/drawing/2014/main" val="1479716625"/>
                    </a:ext>
                  </a:extLst>
                </a:gridCol>
              </a:tblGrid>
              <a:tr h="299937">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1050" b="1" dirty="0">
                          <a:solidFill>
                            <a:schemeClr val="bg1"/>
                          </a:solidFill>
                          <a:effectLst/>
                          <a:latin typeface="Montserrat Semi-Bold" panose="020B0604020202020204" charset="0"/>
                          <a:ea typeface="Times New Roman" panose="02020603050405020304" pitchFamily="18" charset="0"/>
                        </a:rPr>
                        <a:t>Mediation</a:t>
                      </a:r>
                      <a:endParaRPr lang="en-US" sz="1050" dirty="0">
                        <a:solidFill>
                          <a:schemeClr val="bg1"/>
                        </a:solidFill>
                        <a:effectLst/>
                        <a:latin typeface="Montserrat Semi-Bold" panose="020B060402020202020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ctr"/>
                      <a:r>
                        <a:rPr lang="en-US" sz="1050" b="1" dirty="0">
                          <a:solidFill>
                            <a:schemeClr val="bg1"/>
                          </a:solidFill>
                          <a:effectLst/>
                          <a:latin typeface="Montserrat Semi-Bold" panose="020B0604020202020204" charset="0"/>
                          <a:ea typeface="Times New Roman" panose="02020603050405020304" pitchFamily="18" charset="0"/>
                        </a:rPr>
                        <a:t>Arbitration</a:t>
                      </a:r>
                      <a:endParaRPr lang="en-US" sz="1050"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183249401"/>
                  </a:ext>
                </a:extLst>
              </a:tr>
              <a:tr h="299937">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Low cost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Moderate cost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541287"/>
                  </a:ext>
                </a:extLst>
              </a:tr>
              <a:tr h="299937">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Little delay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Moderate delay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845931"/>
                  </a:ext>
                </a:extLst>
              </a:tr>
              <a:tr h="166989">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Maximum range of solutions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Win/lose/split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848072"/>
                  </a:ext>
                </a:extLst>
              </a:tr>
              <a:tr h="252916">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Parties control the outcome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Arbitrators control the outcome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416418"/>
                  </a:ext>
                </a:extLst>
              </a:tr>
              <a:tr h="204284">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Uncertain closure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Definite closure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859105"/>
                  </a:ext>
                </a:extLst>
              </a:tr>
              <a:tr h="437492">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Maintains/improves relationships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May harm relationships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4771013"/>
                  </a:ext>
                </a:extLst>
              </a:tr>
            </a:tbl>
          </a:graphicData>
        </a:graphic>
      </p:graphicFrame>
    </p:spTree>
    <p:extLst>
      <p:ext uri="{BB962C8B-B14F-4D97-AF65-F5344CB8AC3E}">
        <p14:creationId xmlns:p14="http://schemas.microsoft.com/office/powerpoint/2010/main" val="2530371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Mediation Process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grpSp>
        <p:nvGrpSpPr>
          <p:cNvPr id="7" name="Group 6">
            <a:extLst>
              <a:ext uri="{FF2B5EF4-FFF2-40B4-BE49-F238E27FC236}">
                <a16:creationId xmlns:a16="http://schemas.microsoft.com/office/drawing/2014/main" id="{FBBA907A-A46F-42FC-89FA-9561B930D70E}"/>
              </a:ext>
            </a:extLst>
          </p:cNvPr>
          <p:cNvGrpSpPr/>
          <p:nvPr/>
        </p:nvGrpSpPr>
        <p:grpSpPr>
          <a:xfrm>
            <a:off x="97644" y="389830"/>
            <a:ext cx="4784236" cy="2248444"/>
            <a:chOff x="653666" y="1273057"/>
            <a:chExt cx="7997077" cy="5195029"/>
          </a:xfrm>
        </p:grpSpPr>
        <p:sp>
          <p:nvSpPr>
            <p:cNvPr id="8" name="Freeform 7">
              <a:extLst>
                <a:ext uri="{FF2B5EF4-FFF2-40B4-BE49-F238E27FC236}">
                  <a16:creationId xmlns:a16="http://schemas.microsoft.com/office/drawing/2014/main" id="{44C6DE8B-EF73-4D3C-9C09-215FC9B8AFC4}"/>
                </a:ext>
              </a:extLst>
            </p:cNvPr>
            <p:cNvSpPr/>
            <p:nvPr/>
          </p:nvSpPr>
          <p:spPr>
            <a:xfrm>
              <a:off x="1025806" y="1335866"/>
              <a:ext cx="7624937" cy="502469"/>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Explain process</a:t>
              </a:r>
            </a:p>
          </p:txBody>
        </p:sp>
        <p:sp>
          <p:nvSpPr>
            <p:cNvPr id="9" name="Oval 8">
              <a:extLst>
                <a:ext uri="{FF2B5EF4-FFF2-40B4-BE49-F238E27FC236}">
                  <a16:creationId xmlns:a16="http://schemas.microsoft.com/office/drawing/2014/main" id="{2524A058-2CD0-44FA-8C42-338AA3F32A20}"/>
                </a:ext>
              </a:extLst>
            </p:cNvPr>
            <p:cNvSpPr/>
            <p:nvPr/>
          </p:nvSpPr>
          <p:spPr>
            <a:xfrm>
              <a:off x="711763" y="1273057"/>
              <a:ext cx="628086" cy="628086"/>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a:extLst>
                <a:ext uri="{FF2B5EF4-FFF2-40B4-BE49-F238E27FC236}">
                  <a16:creationId xmlns:a16="http://schemas.microsoft.com/office/drawing/2014/main" id="{602D09FD-4DF3-438E-A5B1-16DE9A778449}"/>
                </a:ext>
              </a:extLst>
            </p:cNvPr>
            <p:cNvSpPr/>
            <p:nvPr/>
          </p:nvSpPr>
          <p:spPr>
            <a:xfrm>
              <a:off x="1480837" y="2090012"/>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2119005"/>
                <a:satOff val="1998"/>
                <a:lumOff val="-65"/>
                <a:alphaOff val="0"/>
              </a:schemeClr>
            </a:fillRef>
            <a:effectRef idx="0">
              <a:schemeClr val="accent2">
                <a:hueOff val="-2119005"/>
                <a:satOff val="1998"/>
                <a:lumOff val="-65"/>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Make statements</a:t>
              </a:r>
            </a:p>
          </p:txBody>
        </p:sp>
        <p:sp>
          <p:nvSpPr>
            <p:cNvPr id="11" name="Oval 10">
              <a:extLst>
                <a:ext uri="{FF2B5EF4-FFF2-40B4-BE49-F238E27FC236}">
                  <a16:creationId xmlns:a16="http://schemas.microsoft.com/office/drawing/2014/main" id="{CB03D57A-B035-4F2E-9547-743910D30E1E}"/>
                </a:ext>
              </a:extLst>
            </p:cNvPr>
            <p:cNvSpPr/>
            <p:nvPr/>
          </p:nvSpPr>
          <p:spPr>
            <a:xfrm>
              <a:off x="1166794" y="2027203"/>
              <a:ext cx="628086" cy="628086"/>
            </a:xfrm>
            <a:prstGeom prst="ellipse">
              <a:avLst/>
            </a:prstGeom>
          </p:spPr>
          <p:style>
            <a:lnRef idx="2">
              <a:schemeClr val="accent2">
                <a:hueOff val="-2119005"/>
                <a:satOff val="1998"/>
                <a:lumOff val="-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0B2E799C-236B-4150-B3A6-29DC7C259DD6}"/>
                </a:ext>
              </a:extLst>
            </p:cNvPr>
            <p:cNvSpPr/>
            <p:nvPr/>
          </p:nvSpPr>
          <p:spPr>
            <a:xfrm>
              <a:off x="1730192" y="2843605"/>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4238011"/>
                <a:satOff val="3995"/>
                <a:lumOff val="-131"/>
                <a:alphaOff val="0"/>
              </a:schemeClr>
            </a:fillRef>
            <a:effectRef idx="0">
              <a:schemeClr val="accent2">
                <a:hueOff val="-4238011"/>
                <a:satOff val="3995"/>
                <a:lumOff val="-131"/>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Identify issues</a:t>
              </a:r>
            </a:p>
          </p:txBody>
        </p:sp>
        <p:sp>
          <p:nvSpPr>
            <p:cNvPr id="13" name="Oval 12">
              <a:extLst>
                <a:ext uri="{FF2B5EF4-FFF2-40B4-BE49-F238E27FC236}">
                  <a16:creationId xmlns:a16="http://schemas.microsoft.com/office/drawing/2014/main" id="{0741E6FC-55B8-4B60-B8EA-7ACEF3170D02}"/>
                </a:ext>
              </a:extLst>
            </p:cNvPr>
            <p:cNvSpPr/>
            <p:nvPr/>
          </p:nvSpPr>
          <p:spPr>
            <a:xfrm>
              <a:off x="1416148" y="2780796"/>
              <a:ext cx="628086" cy="628086"/>
            </a:xfrm>
            <a:prstGeom prst="ellipse">
              <a:avLst/>
            </a:prstGeom>
          </p:spPr>
          <p:style>
            <a:lnRef idx="2">
              <a:schemeClr val="accent2">
                <a:hueOff val="-4238011"/>
                <a:satOff val="3995"/>
                <a:lumOff val="-131"/>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a:extLst>
                <a:ext uri="{FF2B5EF4-FFF2-40B4-BE49-F238E27FC236}">
                  <a16:creationId xmlns:a16="http://schemas.microsoft.com/office/drawing/2014/main" id="{D8CB800A-6CC0-46A8-9891-3A9758A35B67}"/>
                </a:ext>
              </a:extLst>
            </p:cNvPr>
            <p:cNvSpPr/>
            <p:nvPr/>
          </p:nvSpPr>
          <p:spPr>
            <a:xfrm>
              <a:off x="1809808" y="3597751"/>
              <a:ext cx="6840935" cy="502469"/>
            </a:xfrm>
            <a:custGeom>
              <a:avLst/>
              <a:gdLst>
                <a:gd name="connsiteX0" fmla="*/ 0 w 6840935"/>
                <a:gd name="connsiteY0" fmla="*/ 0 h 502469"/>
                <a:gd name="connsiteX1" fmla="*/ 6840935 w 6840935"/>
                <a:gd name="connsiteY1" fmla="*/ 0 h 502469"/>
                <a:gd name="connsiteX2" fmla="*/ 6840935 w 6840935"/>
                <a:gd name="connsiteY2" fmla="*/ 502469 h 502469"/>
                <a:gd name="connsiteX3" fmla="*/ 0 w 6840935"/>
                <a:gd name="connsiteY3" fmla="*/ 502469 h 502469"/>
                <a:gd name="connsiteX4" fmla="*/ 0 w 6840935"/>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935" h="502469">
                  <a:moveTo>
                    <a:pt x="0" y="0"/>
                  </a:moveTo>
                  <a:lnTo>
                    <a:pt x="6840935" y="0"/>
                  </a:lnTo>
                  <a:lnTo>
                    <a:pt x="6840935" y="502469"/>
                  </a:lnTo>
                  <a:lnTo>
                    <a:pt x="0" y="502469"/>
                  </a:lnTo>
                  <a:lnTo>
                    <a:pt x="0" y="0"/>
                  </a:lnTo>
                  <a:close/>
                </a:path>
              </a:pathLst>
            </a:custGeom>
          </p:spPr>
          <p:style>
            <a:lnRef idx="2">
              <a:schemeClr val="lt1">
                <a:hueOff val="0"/>
                <a:satOff val="0"/>
                <a:lumOff val="0"/>
                <a:alphaOff val="0"/>
              </a:schemeClr>
            </a:lnRef>
            <a:fillRef idx="1">
              <a:schemeClr val="accent2">
                <a:hueOff val="-6357016"/>
                <a:satOff val="5993"/>
                <a:lumOff val="-196"/>
                <a:alphaOff val="0"/>
              </a:schemeClr>
            </a:fillRef>
            <a:effectRef idx="0">
              <a:schemeClr val="accent2">
                <a:hueOff val="-6357016"/>
                <a:satOff val="5993"/>
                <a:lumOff val="-196"/>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Cross-talk</a:t>
              </a:r>
            </a:p>
          </p:txBody>
        </p:sp>
        <p:sp>
          <p:nvSpPr>
            <p:cNvPr id="15" name="Oval 14">
              <a:extLst>
                <a:ext uri="{FF2B5EF4-FFF2-40B4-BE49-F238E27FC236}">
                  <a16:creationId xmlns:a16="http://schemas.microsoft.com/office/drawing/2014/main" id="{145D5128-136A-4499-A0B4-D9F8737687AE}"/>
                </a:ext>
              </a:extLst>
            </p:cNvPr>
            <p:cNvSpPr/>
            <p:nvPr/>
          </p:nvSpPr>
          <p:spPr>
            <a:xfrm>
              <a:off x="1495765" y="3534942"/>
              <a:ext cx="628086" cy="628086"/>
            </a:xfrm>
            <a:prstGeom prst="ellipse">
              <a:avLst/>
            </a:prstGeom>
          </p:spPr>
          <p:style>
            <a:lnRef idx="2">
              <a:schemeClr val="accent2">
                <a:hueOff val="-6357016"/>
                <a:satOff val="5993"/>
                <a:lumOff val="-19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C4FA5DAF-FEF0-4700-88D2-2A951C9009A3}"/>
                </a:ext>
              </a:extLst>
            </p:cNvPr>
            <p:cNvSpPr/>
            <p:nvPr/>
          </p:nvSpPr>
          <p:spPr>
            <a:xfrm>
              <a:off x="1730192" y="4351897"/>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8476022"/>
                <a:satOff val="7991"/>
                <a:lumOff val="-262"/>
                <a:alphaOff val="0"/>
              </a:schemeClr>
            </a:fillRef>
            <a:effectRef idx="0">
              <a:schemeClr val="accent2">
                <a:hueOff val="-8476022"/>
                <a:satOff val="7991"/>
                <a:lumOff val="-262"/>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Caucus</a:t>
              </a:r>
            </a:p>
          </p:txBody>
        </p:sp>
        <p:sp>
          <p:nvSpPr>
            <p:cNvPr id="17" name="Oval 16">
              <a:extLst>
                <a:ext uri="{FF2B5EF4-FFF2-40B4-BE49-F238E27FC236}">
                  <a16:creationId xmlns:a16="http://schemas.microsoft.com/office/drawing/2014/main" id="{F565B6FB-1267-4BED-A4C0-73A04C62D130}"/>
                </a:ext>
              </a:extLst>
            </p:cNvPr>
            <p:cNvSpPr/>
            <p:nvPr/>
          </p:nvSpPr>
          <p:spPr>
            <a:xfrm>
              <a:off x="1416148" y="4289088"/>
              <a:ext cx="628086" cy="628086"/>
            </a:xfrm>
            <a:prstGeom prst="ellipse">
              <a:avLst/>
            </a:prstGeom>
          </p:spPr>
          <p:style>
            <a:lnRef idx="2">
              <a:schemeClr val="accent2">
                <a:hueOff val="-8476022"/>
                <a:satOff val="7991"/>
                <a:lumOff val="-26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a:extLst>
                <a:ext uri="{FF2B5EF4-FFF2-40B4-BE49-F238E27FC236}">
                  <a16:creationId xmlns:a16="http://schemas.microsoft.com/office/drawing/2014/main" id="{05FD6B38-9B81-4585-9DBA-B0887023FC01}"/>
                </a:ext>
              </a:extLst>
            </p:cNvPr>
            <p:cNvSpPr/>
            <p:nvPr/>
          </p:nvSpPr>
          <p:spPr>
            <a:xfrm>
              <a:off x="1480837" y="5105490"/>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10595027"/>
                <a:satOff val="9988"/>
                <a:lumOff val="-327"/>
                <a:alphaOff val="0"/>
              </a:schemeClr>
            </a:fillRef>
            <a:effectRef idx="0">
              <a:schemeClr val="accent2">
                <a:hueOff val="-10595027"/>
                <a:satOff val="9988"/>
                <a:lumOff val="-327"/>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Find solutions</a:t>
              </a:r>
            </a:p>
          </p:txBody>
        </p:sp>
        <p:sp>
          <p:nvSpPr>
            <p:cNvPr id="19" name="Oval 18">
              <a:extLst>
                <a:ext uri="{FF2B5EF4-FFF2-40B4-BE49-F238E27FC236}">
                  <a16:creationId xmlns:a16="http://schemas.microsoft.com/office/drawing/2014/main" id="{D9ACA20C-F89A-47C2-9BB8-8BEA450137F7}"/>
                </a:ext>
              </a:extLst>
            </p:cNvPr>
            <p:cNvSpPr/>
            <p:nvPr/>
          </p:nvSpPr>
          <p:spPr>
            <a:xfrm>
              <a:off x="1166794" y="5042681"/>
              <a:ext cx="628086" cy="628086"/>
            </a:xfrm>
            <a:prstGeom prst="ellipse">
              <a:avLst/>
            </a:prstGeom>
          </p:spPr>
          <p:style>
            <a:lnRef idx="2">
              <a:schemeClr val="accent2">
                <a:hueOff val="-10595027"/>
                <a:satOff val="9988"/>
                <a:lumOff val="-32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A80D5725-DAA8-4023-8D18-7C2679D33F44}"/>
                </a:ext>
              </a:extLst>
            </p:cNvPr>
            <p:cNvSpPr/>
            <p:nvPr/>
          </p:nvSpPr>
          <p:spPr>
            <a:xfrm>
              <a:off x="1025806" y="5859635"/>
              <a:ext cx="7624937" cy="502468"/>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12714033"/>
                <a:satOff val="11986"/>
                <a:lumOff val="-393"/>
                <a:alphaOff val="0"/>
              </a:schemeClr>
            </a:fillRef>
            <a:effectRef idx="0">
              <a:schemeClr val="accent2">
                <a:hueOff val="-12714033"/>
                <a:satOff val="11986"/>
                <a:lumOff val="-393"/>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Reach agreement</a:t>
              </a:r>
            </a:p>
          </p:txBody>
        </p:sp>
        <p:sp>
          <p:nvSpPr>
            <p:cNvPr id="21" name="Oval 20">
              <a:extLst>
                <a:ext uri="{FF2B5EF4-FFF2-40B4-BE49-F238E27FC236}">
                  <a16:creationId xmlns:a16="http://schemas.microsoft.com/office/drawing/2014/main" id="{3A45530E-E4BB-4671-B2B5-83BA71AD99DC}"/>
                </a:ext>
              </a:extLst>
            </p:cNvPr>
            <p:cNvSpPr/>
            <p:nvPr/>
          </p:nvSpPr>
          <p:spPr>
            <a:xfrm>
              <a:off x="711763" y="5796828"/>
              <a:ext cx="628086" cy="628086"/>
            </a:xfrm>
            <a:prstGeom prst="ellipse">
              <a:avLst/>
            </a:prstGeom>
          </p:spPr>
          <p:style>
            <a:lnRef idx="2">
              <a:schemeClr val="accent2">
                <a:hueOff val="-12714033"/>
                <a:satOff val="11986"/>
                <a:lumOff val="-39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TextBox 21">
              <a:extLst>
                <a:ext uri="{FF2B5EF4-FFF2-40B4-BE49-F238E27FC236}">
                  <a16:creationId xmlns:a16="http://schemas.microsoft.com/office/drawing/2014/main" id="{AE7278E1-02C1-4535-8ACC-9408217D6E8D}"/>
                </a:ext>
              </a:extLst>
            </p:cNvPr>
            <p:cNvSpPr txBox="1"/>
            <p:nvPr/>
          </p:nvSpPr>
          <p:spPr>
            <a:xfrm>
              <a:off x="653666" y="1338714"/>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1</a:t>
              </a:r>
            </a:p>
          </p:txBody>
        </p:sp>
        <p:sp>
          <p:nvSpPr>
            <p:cNvPr id="23" name="TextBox 22">
              <a:extLst>
                <a:ext uri="{FF2B5EF4-FFF2-40B4-BE49-F238E27FC236}">
                  <a16:creationId xmlns:a16="http://schemas.microsoft.com/office/drawing/2014/main" id="{788649FE-4B04-4A9E-B489-65AA8F6BCD49}"/>
                </a:ext>
              </a:extLst>
            </p:cNvPr>
            <p:cNvSpPr txBox="1"/>
            <p:nvPr/>
          </p:nvSpPr>
          <p:spPr>
            <a:xfrm>
              <a:off x="1112996" y="2072670"/>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2</a:t>
              </a:r>
            </a:p>
          </p:txBody>
        </p:sp>
        <p:sp>
          <p:nvSpPr>
            <p:cNvPr id="24" name="TextBox 23">
              <a:extLst>
                <a:ext uri="{FF2B5EF4-FFF2-40B4-BE49-F238E27FC236}">
                  <a16:creationId xmlns:a16="http://schemas.microsoft.com/office/drawing/2014/main" id="{49522A75-6771-4C89-8A9D-94715E220B3F}"/>
                </a:ext>
              </a:extLst>
            </p:cNvPr>
            <p:cNvSpPr txBox="1"/>
            <p:nvPr/>
          </p:nvSpPr>
          <p:spPr>
            <a:xfrm>
              <a:off x="674931" y="5881413"/>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7</a:t>
              </a:r>
            </a:p>
          </p:txBody>
        </p:sp>
        <p:sp>
          <p:nvSpPr>
            <p:cNvPr id="25" name="TextBox 24">
              <a:extLst>
                <a:ext uri="{FF2B5EF4-FFF2-40B4-BE49-F238E27FC236}">
                  <a16:creationId xmlns:a16="http://schemas.microsoft.com/office/drawing/2014/main" id="{11A43CEB-517A-4B44-AC91-ADABD54F3B70}"/>
                </a:ext>
              </a:extLst>
            </p:cNvPr>
            <p:cNvSpPr txBox="1"/>
            <p:nvPr/>
          </p:nvSpPr>
          <p:spPr>
            <a:xfrm>
              <a:off x="1446168" y="3594816"/>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4</a:t>
              </a:r>
            </a:p>
          </p:txBody>
        </p:sp>
        <p:sp>
          <p:nvSpPr>
            <p:cNvPr id="26" name="TextBox 25">
              <a:extLst>
                <a:ext uri="{FF2B5EF4-FFF2-40B4-BE49-F238E27FC236}">
                  <a16:creationId xmlns:a16="http://schemas.microsoft.com/office/drawing/2014/main" id="{10D52221-5227-4D4D-9476-70393792B49F}"/>
                </a:ext>
              </a:extLst>
            </p:cNvPr>
            <p:cNvSpPr txBox="1"/>
            <p:nvPr/>
          </p:nvSpPr>
          <p:spPr>
            <a:xfrm>
              <a:off x="1381478" y="4341521"/>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5</a:t>
              </a:r>
            </a:p>
          </p:txBody>
        </p:sp>
        <p:sp>
          <p:nvSpPr>
            <p:cNvPr id="27" name="TextBox 26">
              <a:extLst>
                <a:ext uri="{FF2B5EF4-FFF2-40B4-BE49-F238E27FC236}">
                  <a16:creationId xmlns:a16="http://schemas.microsoft.com/office/drawing/2014/main" id="{2382AD32-5557-47B8-ABBA-A10FC19A2FDB}"/>
                </a:ext>
              </a:extLst>
            </p:cNvPr>
            <p:cNvSpPr txBox="1"/>
            <p:nvPr/>
          </p:nvSpPr>
          <p:spPr>
            <a:xfrm>
              <a:off x="1123625" y="5102082"/>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6</a:t>
              </a:r>
            </a:p>
          </p:txBody>
        </p:sp>
        <p:sp>
          <p:nvSpPr>
            <p:cNvPr id="28" name="TextBox 27">
              <a:extLst>
                <a:ext uri="{FF2B5EF4-FFF2-40B4-BE49-F238E27FC236}">
                  <a16:creationId xmlns:a16="http://schemas.microsoft.com/office/drawing/2014/main" id="{756CA6DE-E271-46CA-ABE8-39BABC1641DE}"/>
                </a:ext>
              </a:extLst>
            </p:cNvPr>
            <p:cNvSpPr txBox="1"/>
            <p:nvPr/>
          </p:nvSpPr>
          <p:spPr>
            <a:xfrm>
              <a:off x="1376680" y="2829070"/>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3</a:t>
              </a:r>
            </a:p>
          </p:txBody>
        </p:sp>
      </p:grpSp>
    </p:spTree>
    <p:extLst>
      <p:ext uri="{BB962C8B-B14F-4D97-AF65-F5344CB8AC3E}">
        <p14:creationId xmlns:p14="http://schemas.microsoft.com/office/powerpoint/2010/main" val="397162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4" name="TextBox 4"/>
          <p:cNvSpPr txBox="1"/>
          <p:nvPr/>
        </p:nvSpPr>
        <p:spPr>
          <a:xfrm>
            <a:off x="1397000" y="895350"/>
            <a:ext cx="2012961" cy="192360"/>
          </a:xfrm>
          <a:prstGeom prst="rect">
            <a:avLst/>
          </a:prstGeom>
        </p:spPr>
        <p:txBody>
          <a:bodyPr lIns="0" tIns="0" rIns="0" bIns="0" rtlCol="0" anchor="t">
            <a:spAutoFit/>
          </a:bodyPr>
          <a:lstStyle/>
          <a:p>
            <a:pPr algn="ctr">
              <a:lnSpc>
                <a:spcPts val="1461"/>
              </a:lnSpc>
            </a:pPr>
            <a:r>
              <a:rPr lang="en-US" sz="1400" dirty="0">
                <a:solidFill>
                  <a:srgbClr val="243746"/>
                </a:solidFill>
                <a:latin typeface="Montserrat Semi-Bold"/>
              </a:rPr>
              <a:t>History of the Code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4" name="TextBox 4"/>
          <p:cNvSpPr txBox="1"/>
          <p:nvPr/>
        </p:nvSpPr>
        <p:spPr>
          <a:xfrm>
            <a:off x="1397000" y="971550"/>
            <a:ext cx="2057400" cy="192360"/>
          </a:xfrm>
          <a:prstGeom prst="rect">
            <a:avLst/>
          </a:prstGeom>
        </p:spPr>
        <p:txBody>
          <a:bodyPr wrap="square" lIns="0" tIns="0" rIns="0" bIns="0" rtlCol="0" anchor="t">
            <a:spAutoFit/>
          </a:bodyPr>
          <a:lstStyle/>
          <a:p>
            <a:pPr algn="ctr">
              <a:lnSpc>
                <a:spcPts val="1461"/>
              </a:lnSpc>
            </a:pPr>
            <a:r>
              <a:rPr lang="en-US" sz="1400" dirty="0">
                <a:solidFill>
                  <a:srgbClr val="243746"/>
                </a:solidFill>
                <a:latin typeface="Montserrat Semi-Bold"/>
              </a:rPr>
              <a:t>Ombudsman</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4144349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a:t>
            </a:r>
          </a:p>
        </p:txBody>
      </p:sp>
      <p:sp>
        <p:nvSpPr>
          <p:cNvPr id="4" name="TextBox 4"/>
          <p:cNvSpPr txBox="1"/>
          <p:nvPr/>
        </p:nvSpPr>
        <p:spPr>
          <a:xfrm>
            <a:off x="101600" y="506985"/>
            <a:ext cx="2362200" cy="192360"/>
          </a:xfrm>
          <a:prstGeom prst="rect">
            <a:avLst/>
          </a:prstGeom>
        </p:spPr>
        <p:txBody>
          <a:bodyPr wrap="square" lIns="0" tIns="0" rIns="0" bIns="0" rtlCol="0" anchor="t">
            <a:spAutoFit/>
          </a:bodyPr>
          <a:lstStyle/>
          <a:p>
            <a:pPr>
              <a:lnSpc>
                <a:spcPts val="1461"/>
              </a:lnSpc>
            </a:pPr>
            <a:r>
              <a:rPr lang="en-US" sz="1400" dirty="0">
                <a:solidFill>
                  <a:srgbClr val="243746"/>
                </a:solidFill>
                <a:latin typeface="Montserrat Semi-Bold"/>
              </a:rPr>
              <a:t>What is an Ombudsman?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TextBox 5">
            <a:extLst>
              <a:ext uri="{FF2B5EF4-FFF2-40B4-BE49-F238E27FC236}">
                <a16:creationId xmlns:a16="http://schemas.microsoft.com/office/drawing/2014/main" id="{6A21F308-A9AE-4A05-935F-FD6FF2EB6239}"/>
              </a:ext>
            </a:extLst>
          </p:cNvPr>
          <p:cNvSpPr txBox="1"/>
          <p:nvPr/>
        </p:nvSpPr>
        <p:spPr>
          <a:xfrm>
            <a:off x="1397000" y="742154"/>
            <a:ext cx="3717436" cy="1877437"/>
          </a:xfrm>
          <a:prstGeom prst="rect">
            <a:avLst/>
          </a:prstGeom>
          <a:noFill/>
        </p:spPr>
        <p:txBody>
          <a:bodyPr wrap="square" rtlCol="0">
            <a:spAutoFit/>
          </a:bodyPr>
          <a:lstStyle/>
          <a:p>
            <a:pPr algn="ctr"/>
            <a:r>
              <a:rPr lang="en-US" sz="1400" dirty="0">
                <a:solidFill>
                  <a:schemeClr val="tx2">
                    <a:lumMod val="50000"/>
                  </a:schemeClr>
                </a:solidFill>
                <a:latin typeface="Montserrat Semi-Bold" panose="020B0604020202020204" charset="0"/>
                <a:cs typeface="Arial" panose="020B0604020202020204" pitchFamily="34" charset="0"/>
              </a:rPr>
              <a:t>An Ombudsman </a:t>
            </a:r>
            <a:br>
              <a:rPr lang="en-US" sz="1400" dirty="0">
                <a:solidFill>
                  <a:schemeClr val="tx2">
                    <a:lumMod val="50000"/>
                  </a:schemeClr>
                </a:solidFill>
                <a:latin typeface="Montserrat Semi-Bold" panose="020B0604020202020204" charset="0"/>
                <a:cs typeface="Arial" panose="020B0604020202020204" pitchFamily="34" charset="0"/>
              </a:rPr>
            </a:br>
            <a:r>
              <a:rPr lang="en-US" sz="1400" dirty="0">
                <a:solidFill>
                  <a:schemeClr val="tx2">
                    <a:lumMod val="50000"/>
                  </a:schemeClr>
                </a:solidFill>
                <a:latin typeface="Montserrat Semi-Bold" panose="020B0604020202020204" charset="0"/>
                <a:cs typeface="Arial" panose="020B0604020202020204" pitchFamily="34" charset="0"/>
              </a:rPr>
              <a:t>is an individual appointed to </a:t>
            </a:r>
            <a:br>
              <a:rPr lang="en-US" sz="1400" dirty="0">
                <a:solidFill>
                  <a:schemeClr val="bg1">
                    <a:lumMod val="10000"/>
                  </a:schemeClr>
                </a:solidFill>
                <a:latin typeface="Montserrat Semi-Bold" panose="020B0604020202020204" charset="0"/>
                <a:cs typeface="Arial" panose="020B0604020202020204" pitchFamily="34" charset="0"/>
              </a:rPr>
            </a:br>
            <a:r>
              <a:rPr lang="en-US" sz="1400" b="1" dirty="0">
                <a:solidFill>
                  <a:srgbClr val="C00000"/>
                </a:solidFill>
                <a:latin typeface="Montserrat Semi-Bold" panose="020B0604020202020204" charset="0"/>
                <a:cs typeface="Arial" panose="020B0604020202020204" pitchFamily="34" charset="0"/>
              </a:rPr>
              <a:t>resolve disputes </a:t>
            </a:r>
            <a:br>
              <a:rPr lang="en-US" sz="1400" b="1" dirty="0">
                <a:solidFill>
                  <a:srgbClr val="C00000"/>
                </a:solidFill>
                <a:latin typeface="Montserrat Semi-Bold" panose="020B0604020202020204" charset="0"/>
                <a:cs typeface="Arial" panose="020B0604020202020204" pitchFamily="34" charset="0"/>
              </a:rPr>
            </a:br>
            <a:r>
              <a:rPr lang="en-US" sz="1400" dirty="0">
                <a:solidFill>
                  <a:schemeClr val="tx2">
                    <a:lumMod val="50000"/>
                  </a:schemeClr>
                </a:solidFill>
                <a:latin typeface="Montserrat Semi-Bold" panose="020B0604020202020204" charset="0"/>
                <a:cs typeface="Arial" panose="020B0604020202020204" pitchFamily="34" charset="0"/>
              </a:rPr>
              <a:t>through </a:t>
            </a:r>
            <a:br>
              <a:rPr lang="en-US" sz="1400" dirty="0">
                <a:solidFill>
                  <a:schemeClr val="tx2">
                    <a:lumMod val="50000"/>
                  </a:schemeClr>
                </a:solidFill>
                <a:latin typeface="Montserrat Semi-Bold" panose="020B0604020202020204" charset="0"/>
                <a:cs typeface="Arial" panose="020B0604020202020204" pitchFamily="34" charset="0"/>
              </a:rPr>
            </a:br>
            <a:r>
              <a:rPr lang="en-US" sz="1400" b="1" u="sng" dirty="0">
                <a:solidFill>
                  <a:schemeClr val="tx2">
                    <a:lumMod val="50000"/>
                  </a:schemeClr>
                </a:solidFill>
                <a:latin typeface="Montserrat Semi-Bold" panose="020B0604020202020204" charset="0"/>
                <a:cs typeface="Arial" panose="020B0604020202020204" pitchFamily="34" charset="0"/>
              </a:rPr>
              <a:t>constructive communication </a:t>
            </a:r>
            <a:br>
              <a:rPr lang="en-US" sz="1400" b="1" dirty="0">
                <a:solidFill>
                  <a:schemeClr val="tx2">
                    <a:lumMod val="50000"/>
                  </a:schemeClr>
                </a:solidFill>
                <a:latin typeface="Montserrat Semi-Bold" panose="020B0604020202020204" charset="0"/>
                <a:cs typeface="Arial" panose="020B0604020202020204" pitchFamily="34" charset="0"/>
              </a:rPr>
            </a:br>
            <a:r>
              <a:rPr lang="en-US" sz="1400" dirty="0">
                <a:solidFill>
                  <a:schemeClr val="tx2">
                    <a:lumMod val="50000"/>
                  </a:schemeClr>
                </a:solidFill>
                <a:latin typeface="Montserrat Semi-Bold" panose="020B0604020202020204" charset="0"/>
                <a:cs typeface="Arial" panose="020B0604020202020204" pitchFamily="34" charset="0"/>
              </a:rPr>
              <a:t>and advocating for </a:t>
            </a:r>
            <a:br>
              <a:rPr lang="en-US" sz="1400" dirty="0">
                <a:solidFill>
                  <a:schemeClr val="tx2">
                    <a:lumMod val="50000"/>
                  </a:schemeClr>
                </a:solidFill>
                <a:latin typeface="Montserrat Semi-Bold" panose="020B0604020202020204" charset="0"/>
                <a:cs typeface="Arial" panose="020B0604020202020204" pitchFamily="34" charset="0"/>
              </a:rPr>
            </a:br>
            <a:r>
              <a:rPr lang="en-US" sz="1400" b="1" u="sng" dirty="0">
                <a:solidFill>
                  <a:schemeClr val="tx2">
                    <a:lumMod val="50000"/>
                  </a:schemeClr>
                </a:solidFill>
                <a:latin typeface="Montserrat Semi-Bold" panose="020B0604020202020204" charset="0"/>
                <a:cs typeface="Arial" panose="020B0604020202020204" pitchFamily="34" charset="0"/>
              </a:rPr>
              <a:t>consensus and understanding</a:t>
            </a:r>
            <a:r>
              <a:rPr lang="en-US" sz="1400" dirty="0">
                <a:solidFill>
                  <a:schemeClr val="tx2">
                    <a:lumMod val="50000"/>
                  </a:schemeClr>
                </a:solidFill>
                <a:latin typeface="Montserrat Semi-Bold" panose="020B0604020202020204" charset="0"/>
                <a:cs typeface="Arial" panose="020B0604020202020204" pitchFamily="34" charset="0"/>
              </a:rPr>
              <a:t>.</a:t>
            </a:r>
          </a:p>
          <a:p>
            <a:endParaRPr lang="en-US" dirty="0"/>
          </a:p>
        </p:txBody>
      </p:sp>
      <p:pic>
        <p:nvPicPr>
          <p:cNvPr id="7" name="Picture 6">
            <a:extLst>
              <a:ext uri="{FF2B5EF4-FFF2-40B4-BE49-F238E27FC236}">
                <a16:creationId xmlns:a16="http://schemas.microsoft.com/office/drawing/2014/main" id="{529AF29D-73C2-44DA-B8C8-C226E1FBF2C2}"/>
              </a:ext>
            </a:extLst>
          </p:cNvPr>
          <p:cNvPicPr>
            <a:picLocks noChangeAspect="1"/>
          </p:cNvPicPr>
          <p:nvPr/>
        </p:nvPicPr>
        <p:blipFill>
          <a:blip r:embed="rId4"/>
          <a:stretch>
            <a:fillRect/>
          </a:stretch>
        </p:blipFill>
        <p:spPr>
          <a:xfrm>
            <a:off x="-19106" y="1354629"/>
            <a:ext cx="2254306" cy="1502871"/>
          </a:xfrm>
          <a:prstGeom prst="rect">
            <a:avLst/>
          </a:prstGeom>
        </p:spPr>
      </p:pic>
    </p:spTree>
    <p:extLst>
      <p:ext uri="{BB962C8B-B14F-4D97-AF65-F5344CB8AC3E}">
        <p14:creationId xmlns:p14="http://schemas.microsoft.com/office/powerpoint/2010/main" val="458711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a:t>
            </a:r>
          </a:p>
        </p:txBody>
      </p:sp>
      <p:sp>
        <p:nvSpPr>
          <p:cNvPr id="4" name="TextBox 4"/>
          <p:cNvSpPr txBox="1"/>
          <p:nvPr/>
        </p:nvSpPr>
        <p:spPr>
          <a:xfrm>
            <a:off x="254000" y="486471"/>
            <a:ext cx="3323180" cy="2423740"/>
          </a:xfrm>
          <a:prstGeom prst="rect">
            <a:avLst/>
          </a:prstGeom>
        </p:spPr>
        <p:txBody>
          <a:bodyPr wrap="square" lIns="0" tIns="0" rIns="0" bIns="0" rtlCol="0" anchor="t">
            <a:spAutoFit/>
          </a:bodyPr>
          <a:lstStyle/>
          <a:p>
            <a:pPr hangingPunct="0">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The ombudsman’s role is primarily </a:t>
            </a:r>
            <a:br>
              <a:rPr lang="en-US" sz="1050" dirty="0">
                <a:solidFill>
                  <a:schemeClr val="tx2">
                    <a:lumMod val="50000"/>
                  </a:schemeClr>
                </a:solidFill>
                <a:latin typeface="Montserrat Semi-Bold" panose="020B0604020202020204" charset="0"/>
                <a:ea typeface="Times New Roman" panose="02020603050405020304" pitchFamily="18" charset="0"/>
              </a:rPr>
            </a:br>
            <a:r>
              <a:rPr lang="en-US" sz="1050" dirty="0">
                <a:solidFill>
                  <a:schemeClr val="tx2">
                    <a:lumMod val="50000"/>
                  </a:schemeClr>
                </a:solidFill>
                <a:latin typeface="Montserrat Semi-Bold" panose="020B0604020202020204" charset="0"/>
                <a:ea typeface="Times New Roman" panose="02020603050405020304" pitchFamily="18" charset="0"/>
              </a:rPr>
              <a:t>communication and conciliation, not adjudication. </a:t>
            </a:r>
          </a:p>
          <a:p>
            <a:pPr hangingPunct="0">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 </a:t>
            </a:r>
          </a:p>
          <a:p>
            <a:pPr hangingPunct="0">
              <a:tabLst>
                <a:tab pos="228600" algn="l"/>
                <a:tab pos="457200" algn="l"/>
                <a:tab pos="685800" algn="l"/>
                <a:tab pos="914400" algn="l"/>
                <a:tab pos="1143000" algn="l"/>
                <a:tab pos="1371600" algn="l"/>
                <a:tab pos="1600200" algn="l"/>
                <a:tab pos="1828800" algn="l"/>
              </a:tabLst>
            </a:pPr>
            <a:r>
              <a:rPr lang="en-US" sz="1050" b="1" u="sng" dirty="0">
                <a:solidFill>
                  <a:schemeClr val="tx2">
                    <a:lumMod val="50000"/>
                  </a:schemeClr>
                </a:solidFill>
                <a:latin typeface="Montserrat Semi-Bold" panose="020B0604020202020204" charset="0"/>
                <a:ea typeface="Times New Roman" panose="02020603050405020304" pitchFamily="18" charset="0"/>
              </a:rPr>
              <a:t>Ombudsmen DO:</a:t>
            </a:r>
            <a:endParaRPr lang="en-US" sz="1050" u="sng" dirty="0">
              <a:solidFill>
                <a:schemeClr val="tx2">
                  <a:lumMod val="50000"/>
                </a:schemeClr>
              </a:solidFill>
              <a:latin typeface="Montserrat Semi-Bold" panose="020B0604020202020204"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Anticipate, identify, and resolve misunderstandings and disagreements before matters ripen into disputes and charges of unethical conduct.</a:t>
            </a:r>
          </a:p>
          <a:p>
            <a:pPr hangingPunct="0">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 </a:t>
            </a:r>
            <a:endParaRPr lang="en-US" sz="1050" u="sng" dirty="0">
              <a:solidFill>
                <a:schemeClr val="tx2">
                  <a:lumMod val="50000"/>
                </a:schemeClr>
              </a:solidFill>
              <a:latin typeface="Montserrat Semi-Bold" panose="020B0604020202020204"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1050" b="1" u="sng" dirty="0">
                <a:solidFill>
                  <a:schemeClr val="tx2">
                    <a:lumMod val="50000"/>
                  </a:schemeClr>
                </a:solidFill>
                <a:latin typeface="Montserrat Semi-Bold" panose="020B0604020202020204" charset="0"/>
                <a:ea typeface="Times New Roman" panose="02020603050405020304" pitchFamily="18" charset="0"/>
              </a:rPr>
              <a:t>Ombudsmen DO NOT:</a:t>
            </a:r>
            <a:endParaRPr lang="en-US" sz="1050" u="sng" dirty="0">
              <a:solidFill>
                <a:schemeClr val="tx2">
                  <a:lumMod val="50000"/>
                </a:schemeClr>
              </a:solidFill>
              <a:latin typeface="Montserrat Semi-Bold" panose="020B0604020202020204"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Determine whether ethics violations have occurred or who is entitled to what amount of money.</a:t>
            </a:r>
          </a:p>
          <a:p>
            <a:pPr hangingPunct="0">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Arial" panose="020B0604020202020204" pitchFamily="34" charset="0"/>
                <a:ea typeface="Times New Roman" panose="02020603050405020304" pitchFamily="18" charset="0"/>
              </a:rPr>
              <a:t> </a:t>
            </a: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FA6DF055-DB28-4B45-92F5-D44828F09A77}"/>
              </a:ext>
            </a:extLst>
          </p:cNvPr>
          <p:cNvPicPr>
            <a:picLocks noChangeAspect="1"/>
          </p:cNvPicPr>
          <p:nvPr/>
        </p:nvPicPr>
        <p:blipFill rotWithShape="1">
          <a:blip r:embed="rId4"/>
          <a:srcRect l="61597"/>
          <a:stretch/>
        </p:blipFill>
        <p:spPr>
          <a:xfrm flipH="1">
            <a:off x="3655362" y="117039"/>
            <a:ext cx="1306674" cy="2525311"/>
          </a:xfrm>
          <a:prstGeom prst="rect">
            <a:avLst/>
          </a:prstGeom>
        </p:spPr>
      </p:pic>
    </p:spTree>
    <p:extLst>
      <p:ext uri="{BB962C8B-B14F-4D97-AF65-F5344CB8AC3E}">
        <p14:creationId xmlns:p14="http://schemas.microsoft.com/office/powerpoint/2010/main" val="2905554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Freeform 3">
            <a:extLst>
              <a:ext uri="{FF2B5EF4-FFF2-40B4-BE49-F238E27FC236}">
                <a16:creationId xmlns:a16="http://schemas.microsoft.com/office/drawing/2014/main" id="{F68F986C-E375-444B-8CFA-57B6C1058EBF}"/>
              </a:ext>
            </a:extLst>
          </p:cNvPr>
          <p:cNvSpPr/>
          <p:nvPr/>
        </p:nvSpPr>
        <p:spPr>
          <a:xfrm flipH="1">
            <a:off x="25400" y="517220"/>
            <a:ext cx="4724400" cy="304180"/>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lvl="0" algn="ctr" defTabSz="1422400">
              <a:lnSpc>
                <a:spcPct val="90000"/>
              </a:lnSpc>
              <a:spcBef>
                <a:spcPct val="0"/>
              </a:spcBef>
              <a:spcAft>
                <a:spcPct val="35000"/>
              </a:spcAft>
            </a:pPr>
            <a:r>
              <a:rPr lang="en-US" sz="1050" dirty="0">
                <a:solidFill>
                  <a:schemeClr val="bg1"/>
                </a:solidFill>
                <a:latin typeface="Montserrat Semi-Bold" panose="020B0604020202020204" charset="0"/>
                <a:ea typeface="Times New Roman" panose="02020603050405020304" pitchFamily="18" charset="0"/>
                <a:cs typeface="Arial" panose="020B0604020202020204" pitchFamily="34" charset="0"/>
              </a:rPr>
              <a:t>General questions about real estate practice</a:t>
            </a:r>
          </a:p>
        </p:txBody>
      </p:sp>
      <p:sp>
        <p:nvSpPr>
          <p:cNvPr id="7" name="Freeform 4">
            <a:extLst>
              <a:ext uri="{FF2B5EF4-FFF2-40B4-BE49-F238E27FC236}">
                <a16:creationId xmlns:a16="http://schemas.microsoft.com/office/drawing/2014/main" id="{46D04875-5CA3-4B5B-95B8-6B535339CAB2}"/>
              </a:ext>
            </a:extLst>
          </p:cNvPr>
          <p:cNvSpPr/>
          <p:nvPr/>
        </p:nvSpPr>
        <p:spPr>
          <a:xfrm flipH="1">
            <a:off x="20320" y="869539"/>
            <a:ext cx="4724400" cy="3041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1050" dirty="0">
                <a:latin typeface="Montserrat Semi-Bold" panose="020B0604020202020204" charset="0"/>
                <a:cs typeface="Arial" panose="020B0604020202020204" pitchFamily="34" charset="0"/>
              </a:rPr>
              <a:t>Transaction details</a:t>
            </a:r>
          </a:p>
        </p:txBody>
      </p:sp>
      <p:sp>
        <p:nvSpPr>
          <p:cNvPr id="8" name="Freeform 5">
            <a:extLst>
              <a:ext uri="{FF2B5EF4-FFF2-40B4-BE49-F238E27FC236}">
                <a16:creationId xmlns:a16="http://schemas.microsoft.com/office/drawing/2014/main" id="{08ECF303-A0C6-4EF4-A2D4-5E370A895268}"/>
              </a:ext>
            </a:extLst>
          </p:cNvPr>
          <p:cNvSpPr/>
          <p:nvPr/>
        </p:nvSpPr>
        <p:spPr>
          <a:xfrm flipH="1">
            <a:off x="25400" y="1248036"/>
            <a:ext cx="4724400" cy="333110"/>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lvl="0" algn="ctr" defTabSz="844550">
              <a:lnSpc>
                <a:spcPct val="90000"/>
              </a:lnSpc>
              <a:spcBef>
                <a:spcPct val="0"/>
              </a:spcBef>
              <a:spcAft>
                <a:spcPct val="35000"/>
              </a:spcAft>
            </a:pPr>
            <a:r>
              <a:rPr lang="en-US" sz="1050" dirty="0">
                <a:solidFill>
                  <a:schemeClr val="bg1"/>
                </a:solidFill>
                <a:latin typeface="Montserrat Semi-Bold" panose="020B0604020202020204" charset="0"/>
                <a:ea typeface="Times New Roman" panose="02020603050405020304" pitchFamily="18" charset="0"/>
                <a:cs typeface="Arial" panose="020B0604020202020204" pitchFamily="34" charset="0"/>
              </a:rPr>
              <a:t>Ethical practices</a:t>
            </a:r>
          </a:p>
        </p:txBody>
      </p:sp>
      <p:sp>
        <p:nvSpPr>
          <p:cNvPr id="9" name="Freeform 6">
            <a:extLst>
              <a:ext uri="{FF2B5EF4-FFF2-40B4-BE49-F238E27FC236}">
                <a16:creationId xmlns:a16="http://schemas.microsoft.com/office/drawing/2014/main" id="{A8BD63D3-AF87-4195-9BF6-B82666CA3B1E}"/>
              </a:ext>
            </a:extLst>
          </p:cNvPr>
          <p:cNvSpPr/>
          <p:nvPr/>
        </p:nvSpPr>
        <p:spPr>
          <a:xfrm flipH="1">
            <a:off x="20320" y="1602976"/>
            <a:ext cx="4724400" cy="333110"/>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1050" kern="1200" dirty="0">
                <a:solidFill>
                  <a:schemeClr val="bg1"/>
                </a:solidFill>
                <a:latin typeface="Montserrat Semi-Bold" panose="020B0604020202020204" charset="0"/>
                <a:ea typeface="Times New Roman" panose="02020603050405020304" pitchFamily="18" charset="0"/>
                <a:cs typeface="Arial" panose="020B0604020202020204" pitchFamily="34" charset="0"/>
              </a:rPr>
              <a:t>Enforcement issues</a:t>
            </a:r>
          </a:p>
        </p:txBody>
      </p:sp>
      <p:sp>
        <p:nvSpPr>
          <p:cNvPr id="10" name="Freeform 7">
            <a:extLst>
              <a:ext uri="{FF2B5EF4-FFF2-40B4-BE49-F238E27FC236}">
                <a16:creationId xmlns:a16="http://schemas.microsoft.com/office/drawing/2014/main" id="{56AC5E4F-291A-43E4-AC70-629932A29E41}"/>
              </a:ext>
            </a:extLst>
          </p:cNvPr>
          <p:cNvSpPr/>
          <p:nvPr/>
        </p:nvSpPr>
        <p:spPr>
          <a:xfrm flipH="1">
            <a:off x="25400" y="2005881"/>
            <a:ext cx="4724400" cy="359467"/>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1050" kern="1200" dirty="0">
                <a:solidFill>
                  <a:schemeClr val="bg1"/>
                </a:solidFill>
                <a:latin typeface="Montserrat Semi-Bold" panose="020B0604020202020204" charset="0"/>
                <a:ea typeface="Times New Roman" panose="02020603050405020304" pitchFamily="18" charset="0"/>
                <a:cs typeface="Arial" panose="020B0604020202020204" pitchFamily="34" charset="0"/>
              </a:rPr>
              <a:t>Questions and complaints about members</a:t>
            </a:r>
          </a:p>
        </p:txBody>
      </p:sp>
    </p:spTree>
    <p:extLst>
      <p:ext uri="{BB962C8B-B14F-4D97-AF65-F5344CB8AC3E}">
        <p14:creationId xmlns:p14="http://schemas.microsoft.com/office/powerpoint/2010/main" val="273288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a:t>
            </a:r>
          </a:p>
        </p:txBody>
      </p:sp>
      <p:sp>
        <p:nvSpPr>
          <p:cNvPr id="4" name="TextBox 4"/>
          <p:cNvSpPr txBox="1"/>
          <p:nvPr/>
        </p:nvSpPr>
        <p:spPr>
          <a:xfrm>
            <a:off x="254000" y="666750"/>
            <a:ext cx="3657600" cy="1331518"/>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Will not: </a:t>
            </a:r>
          </a:p>
          <a:p>
            <a:pPr marL="228600" indent="-228600">
              <a:lnSpc>
                <a:spcPts val="1461"/>
              </a:lnSpc>
              <a:buFont typeface="+mj-lt"/>
              <a:buAutoNum type="arabicPeriod"/>
            </a:pPr>
            <a:r>
              <a:rPr lang="en-US" sz="1043" dirty="0">
                <a:solidFill>
                  <a:srgbClr val="243746"/>
                </a:solidFill>
                <a:latin typeface="Montserrat Semi-Bold"/>
              </a:rPr>
              <a:t>Adjudicate the issues presented; or </a:t>
            </a:r>
          </a:p>
          <a:p>
            <a:pPr marL="228600" indent="-228600">
              <a:lnSpc>
                <a:spcPts val="1461"/>
              </a:lnSpc>
              <a:buFont typeface="+mj-lt"/>
              <a:buAutoNum type="arabicPeriod"/>
            </a:pPr>
            <a:r>
              <a:rPr lang="en-US" sz="1043" dirty="0">
                <a:solidFill>
                  <a:srgbClr val="243746"/>
                </a:solidFill>
                <a:latin typeface="Montserrat Semi-Bold"/>
              </a:rPr>
              <a:t>Address complaints alleging violations of the </a:t>
            </a:r>
            <a:r>
              <a:rPr lang="en-US" sz="1043" u="sng" dirty="0">
                <a:solidFill>
                  <a:srgbClr val="243746"/>
                </a:solidFill>
                <a:latin typeface="Montserrat Semi-Bold"/>
              </a:rPr>
              <a:t>public trust </a:t>
            </a:r>
            <a:r>
              <a:rPr lang="en-US" sz="1043" dirty="0">
                <a:solidFill>
                  <a:srgbClr val="243746"/>
                </a:solidFill>
                <a:latin typeface="Montserrat Semi-Bold"/>
              </a:rPr>
              <a:t>(newly defined in 2020; Article IV).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The Ombudsman may refer cases involving the violation of public trust to the Grievance Committee.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289695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a:t>
            </a:r>
          </a:p>
        </p:txBody>
      </p:sp>
      <p:sp>
        <p:nvSpPr>
          <p:cNvPr id="4" name="TextBox 4"/>
          <p:cNvSpPr txBox="1"/>
          <p:nvPr/>
        </p:nvSpPr>
        <p:spPr>
          <a:xfrm>
            <a:off x="254000" y="666750"/>
            <a:ext cx="3200400" cy="1915909"/>
          </a:xfrm>
          <a:prstGeom prst="rect">
            <a:avLst/>
          </a:prstGeom>
        </p:spPr>
        <p:txBody>
          <a:bodyPr wrap="square" lIns="0" tIns="0" rIns="0" bIns="0" rtlCol="0" anchor="t">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Complainants do not have to accept the services of an ombudsman</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The formal ethics complaint will continue to be processed until withdrawn by the complainant</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The complainant may resubmit the original complaint if they refuse to comply with the terms of a mutually agreed on resolution</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307F25EC-0112-497D-89EF-51BE4ECFE1A4}"/>
              </a:ext>
            </a:extLst>
          </p:cNvPr>
          <p:cNvPicPr>
            <a:picLocks noChangeAspect="1"/>
          </p:cNvPicPr>
          <p:nvPr/>
        </p:nvPicPr>
        <p:blipFill>
          <a:blip r:embed="rId3"/>
          <a:stretch>
            <a:fillRect/>
          </a:stretch>
        </p:blipFill>
        <p:spPr>
          <a:xfrm>
            <a:off x="3545936" y="661246"/>
            <a:ext cx="1150852" cy="1732033"/>
          </a:xfrm>
          <a:prstGeom prst="rect">
            <a:avLst/>
          </a:prstGeom>
        </p:spPr>
      </p:pic>
    </p:spTree>
    <p:extLst>
      <p:ext uri="{BB962C8B-B14F-4D97-AF65-F5344CB8AC3E}">
        <p14:creationId xmlns:p14="http://schemas.microsoft.com/office/powerpoint/2010/main" val="1329324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–Referrals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7" name="Picture 6">
            <a:extLst>
              <a:ext uri="{FF2B5EF4-FFF2-40B4-BE49-F238E27FC236}">
                <a16:creationId xmlns:a16="http://schemas.microsoft.com/office/drawing/2014/main" id="{E97DC24C-BE90-4720-AB7E-5F0D2EB2553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63" b="94710" l="10521" r="46354">
                        <a14:foregroundMark x1="24635" y1="9664" x2="30000" y2="9868"/>
                        <a14:foregroundMark x1="45938" y1="70092" x2="46406" y2="76297"/>
                        <a14:foregroundMark x1="21302" y1="95626" x2="27500" y2="95829"/>
                        <a14:foregroundMark x1="27500" y1="95829" x2="38906" y2="94710"/>
                        <a14:foregroundMark x1="38906" y1="94710" x2="39635" y2="94710"/>
                      </a14:backgroundRemoval>
                    </a14:imgEffect>
                  </a14:imgLayer>
                </a14:imgProps>
              </a:ext>
            </a:extLst>
          </a:blip>
          <a:srcRect l="6163" r="50000"/>
          <a:stretch/>
        </p:blipFill>
        <p:spPr>
          <a:xfrm>
            <a:off x="-263928" y="438150"/>
            <a:ext cx="2341146" cy="2731467"/>
          </a:xfrm>
          <a:prstGeom prst="rect">
            <a:avLst/>
          </a:prstGeom>
        </p:spPr>
      </p:pic>
      <p:sp>
        <p:nvSpPr>
          <p:cNvPr id="6" name="TextBox 5">
            <a:extLst>
              <a:ext uri="{FF2B5EF4-FFF2-40B4-BE49-F238E27FC236}">
                <a16:creationId xmlns:a16="http://schemas.microsoft.com/office/drawing/2014/main" id="{40D80523-0A20-469A-A9FE-7DC2F4FD811A}"/>
              </a:ext>
            </a:extLst>
          </p:cNvPr>
          <p:cNvSpPr txBox="1"/>
          <p:nvPr/>
        </p:nvSpPr>
        <p:spPr>
          <a:xfrm>
            <a:off x="2010694" y="719123"/>
            <a:ext cx="3084546" cy="1869743"/>
          </a:xfrm>
          <a:prstGeom prst="rect">
            <a:avLst/>
          </a:prstGeom>
          <a:noFill/>
        </p:spPr>
        <p:txBody>
          <a:bodyPr wrap="square" rtlCol="0">
            <a:spAutoFit/>
          </a:bodyPr>
          <a:lstStyle/>
          <a:p>
            <a:pPr hangingPunct="0">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Montserrat Semi-Bold" panose="020B0604020202020204" charset="0"/>
                <a:cs typeface="Arial" panose="020B0604020202020204" pitchFamily="34" charset="0"/>
              </a:rPr>
              <a:t>Ombudsmen </a:t>
            </a:r>
            <a:r>
              <a:rPr lang="en-US" sz="1050" b="1" dirty="0">
                <a:solidFill>
                  <a:schemeClr val="bg1">
                    <a:lumMod val="10000"/>
                  </a:schemeClr>
                </a:solidFill>
                <a:latin typeface="Montserrat Semi-Bold" panose="020B0604020202020204" charset="0"/>
                <a:cs typeface="Arial" panose="020B0604020202020204" pitchFamily="34" charset="0"/>
              </a:rPr>
              <a:t>CANNOT</a:t>
            </a:r>
            <a:r>
              <a:rPr lang="en-US" sz="1050" dirty="0">
                <a:solidFill>
                  <a:schemeClr val="bg1">
                    <a:lumMod val="10000"/>
                  </a:schemeClr>
                </a:solidFill>
                <a:latin typeface="Montserrat Semi-Bold" panose="020B0604020202020204" charset="0"/>
                <a:cs typeface="Arial" panose="020B0604020202020204" pitchFamily="34" charset="0"/>
              </a:rPr>
              <a:t> </a:t>
            </a:r>
            <a:br>
              <a:rPr lang="en-US" sz="1050" dirty="0">
                <a:solidFill>
                  <a:schemeClr val="bg1">
                    <a:lumMod val="10000"/>
                  </a:schemeClr>
                </a:solidFill>
                <a:latin typeface="Montserrat Semi-Bold" panose="020B0604020202020204" charset="0"/>
                <a:cs typeface="Arial" panose="020B0604020202020204" pitchFamily="34" charset="0"/>
              </a:rPr>
            </a:br>
            <a:r>
              <a:rPr lang="en-US" sz="1050" dirty="0">
                <a:solidFill>
                  <a:schemeClr val="bg1">
                    <a:lumMod val="10000"/>
                  </a:schemeClr>
                </a:solidFill>
                <a:latin typeface="Montserrat Semi-Bold" panose="020B0604020202020204" charset="0"/>
                <a:cs typeface="Arial" panose="020B0604020202020204" pitchFamily="34" charset="0"/>
              </a:rPr>
              <a:t>refer concerns about</a:t>
            </a:r>
            <a:br>
              <a:rPr lang="en-US" sz="1050" dirty="0">
                <a:solidFill>
                  <a:schemeClr val="bg1">
                    <a:lumMod val="10000"/>
                  </a:schemeClr>
                </a:solidFill>
                <a:latin typeface="Montserrat Semi-Bold" panose="020B0604020202020204" charset="0"/>
                <a:cs typeface="Arial" panose="020B0604020202020204" pitchFamily="34" charset="0"/>
              </a:rPr>
            </a:br>
            <a:r>
              <a:rPr lang="en-US" sz="1050" b="1" dirty="0">
                <a:solidFill>
                  <a:srgbClr val="C00000"/>
                </a:solidFill>
                <a:latin typeface="Montserrat Semi-Bold" panose="020B0604020202020204" charset="0"/>
                <a:cs typeface="Arial" panose="020B0604020202020204" pitchFamily="34" charset="0"/>
              </a:rPr>
              <a:t>conduct of parties</a:t>
            </a:r>
            <a:r>
              <a:rPr lang="en-US" sz="1050" dirty="0">
                <a:solidFill>
                  <a:schemeClr val="bg1">
                    <a:lumMod val="10000"/>
                  </a:schemeClr>
                </a:solidFill>
                <a:latin typeface="Montserrat Semi-Bold" panose="020B0604020202020204" charset="0"/>
                <a:cs typeface="Arial" panose="020B0604020202020204" pitchFamily="34" charset="0"/>
              </a:rPr>
              <a:t> to:</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Montserrat Semi-Bold" panose="020B0604020202020204" charset="0"/>
                <a:cs typeface="Arial" panose="020B0604020202020204" pitchFamily="34" charset="0"/>
              </a:rPr>
              <a:t>the Grievance Committee</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Montserrat Semi-Bold" panose="020B0604020202020204" charset="0"/>
                <a:cs typeface="Arial" panose="020B0604020202020204" pitchFamily="34" charset="0"/>
              </a:rPr>
              <a:t>the state real estate licensing authority</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Montserrat Semi-Bold" panose="020B0604020202020204" charset="0"/>
                <a:cs typeface="Arial" panose="020B0604020202020204" pitchFamily="34" charset="0"/>
              </a:rPr>
              <a:t>any other regulatory body </a:t>
            </a:r>
          </a:p>
          <a:p>
            <a:pPr hangingPunct="0">
              <a:tabLst>
                <a:tab pos="228600" algn="l"/>
                <a:tab pos="457200" algn="l"/>
                <a:tab pos="685800" algn="l"/>
                <a:tab pos="914400" algn="l"/>
                <a:tab pos="1143000" algn="l"/>
                <a:tab pos="1371600" algn="l"/>
                <a:tab pos="1600200" algn="l"/>
                <a:tab pos="1828800" algn="l"/>
              </a:tabLst>
            </a:pPr>
            <a:endParaRPr lang="en-US" sz="1050" dirty="0">
              <a:solidFill>
                <a:schemeClr val="bg1">
                  <a:lumMod val="10000"/>
                </a:schemeClr>
              </a:solidFill>
              <a:latin typeface="Montserrat Semi-Bold" panose="020B0604020202020204" charset="0"/>
              <a:cs typeface="Arial" panose="020B0604020202020204" pitchFamily="34" charset="0"/>
            </a:endParaRPr>
          </a:p>
          <a:p>
            <a:pPr hangingPunct="0">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Montserrat Semi-Bold" panose="020B0604020202020204" charset="0"/>
                <a:cs typeface="Arial" panose="020B0604020202020204" pitchFamily="34" charset="0"/>
              </a:rPr>
              <a:t>The prohibition is intended to </a:t>
            </a:r>
            <a:r>
              <a:rPr lang="en-US" sz="1050" b="1" dirty="0">
                <a:solidFill>
                  <a:srgbClr val="C00000"/>
                </a:solidFill>
                <a:latin typeface="Montserrat Semi-Bold" panose="020B0604020202020204" charset="0"/>
                <a:cs typeface="Arial" panose="020B0604020202020204" pitchFamily="34" charset="0"/>
              </a:rPr>
              <a:t>ensure impartiality and confidentiality,</a:t>
            </a:r>
            <a:r>
              <a:rPr lang="en-US" sz="1050" dirty="0">
                <a:solidFill>
                  <a:schemeClr val="bg1">
                    <a:lumMod val="10000"/>
                  </a:schemeClr>
                </a:solidFill>
                <a:latin typeface="Montserrat Semi-Bold" panose="020B0604020202020204" charset="0"/>
                <a:cs typeface="Arial" panose="020B0604020202020204" pitchFamily="34" charset="0"/>
              </a:rPr>
              <a:t> and avoid the possible appearance of </a:t>
            </a:r>
            <a:r>
              <a:rPr lang="en-US" sz="1050" b="1" dirty="0">
                <a:solidFill>
                  <a:srgbClr val="C00000"/>
                </a:solidFill>
                <a:latin typeface="Montserrat Semi-Bold" panose="020B0604020202020204" charset="0"/>
                <a:cs typeface="Arial" panose="020B0604020202020204" pitchFamily="34" charset="0"/>
              </a:rPr>
              <a:t>bias</a:t>
            </a:r>
            <a:r>
              <a:rPr lang="en-US" sz="1050" dirty="0">
                <a:solidFill>
                  <a:schemeClr val="bg1">
                    <a:lumMod val="10000"/>
                  </a:schemeClr>
                </a:solidFill>
                <a:latin typeface="Montserrat Semi-Bold" panose="020B0604020202020204" charset="0"/>
                <a:cs typeface="Arial" panose="020B0604020202020204" pitchFamily="34" charset="0"/>
              </a:rPr>
              <a:t>. </a:t>
            </a:r>
          </a:p>
        </p:txBody>
      </p:sp>
    </p:spTree>
    <p:extLst>
      <p:ext uri="{BB962C8B-B14F-4D97-AF65-F5344CB8AC3E}">
        <p14:creationId xmlns:p14="http://schemas.microsoft.com/office/powerpoint/2010/main" val="3989961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 </a:t>
            </a:r>
          </a:p>
        </p:txBody>
      </p:sp>
      <p:sp>
        <p:nvSpPr>
          <p:cNvPr id="4" name="TextBox 4"/>
          <p:cNvSpPr txBox="1"/>
          <p:nvPr/>
        </p:nvSpPr>
        <p:spPr>
          <a:xfrm>
            <a:off x="1533519" y="971550"/>
            <a:ext cx="2012961" cy="192360"/>
          </a:xfrm>
          <a:prstGeom prst="rect">
            <a:avLst/>
          </a:prstGeom>
        </p:spPr>
        <p:txBody>
          <a:bodyPr lIns="0" tIns="0" rIns="0" bIns="0" rtlCol="0" anchor="t">
            <a:spAutoFit/>
          </a:bodyPr>
          <a:lstStyle/>
          <a:p>
            <a:pPr algn="ctr">
              <a:lnSpc>
                <a:spcPts val="1461"/>
              </a:lnSpc>
            </a:pPr>
            <a:r>
              <a:rPr lang="en-US" sz="1400" dirty="0">
                <a:solidFill>
                  <a:srgbClr val="243746"/>
                </a:solidFill>
                <a:latin typeface="Montserrat Semi-Bold"/>
              </a:rPr>
              <a:t>Real Estate License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11543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Real Estate License  </a:t>
            </a:r>
          </a:p>
        </p:txBody>
      </p:sp>
      <p:sp>
        <p:nvSpPr>
          <p:cNvPr id="4" name="TextBox 4"/>
          <p:cNvSpPr txBox="1"/>
          <p:nvPr/>
        </p:nvSpPr>
        <p:spPr>
          <a:xfrm>
            <a:off x="150602" y="551488"/>
            <a:ext cx="3048000" cy="1954766"/>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Requirements to Obtain Your Georgia Salesperson License:</a:t>
            </a:r>
          </a:p>
          <a:p>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Must be 18 years old</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Have a high school or equivalent diploma</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Complete the required education</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Complete a background check and lawful presence verification</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Pass the Georgia salesperson licensing exam.</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7" name="Picture 6">
            <a:extLst>
              <a:ext uri="{FF2B5EF4-FFF2-40B4-BE49-F238E27FC236}">
                <a16:creationId xmlns:a16="http://schemas.microsoft.com/office/drawing/2014/main" id="{BDE935FB-33E3-4846-970D-2210E417271D}"/>
              </a:ext>
            </a:extLst>
          </p:cNvPr>
          <p:cNvPicPr>
            <a:picLocks noChangeAspect="1"/>
          </p:cNvPicPr>
          <p:nvPr/>
        </p:nvPicPr>
        <p:blipFill>
          <a:blip r:embed="rId3"/>
          <a:stretch>
            <a:fillRect/>
          </a:stretch>
        </p:blipFill>
        <p:spPr>
          <a:xfrm>
            <a:off x="3454400" y="849267"/>
            <a:ext cx="1307353" cy="1307353"/>
          </a:xfrm>
          <a:prstGeom prst="rect">
            <a:avLst/>
          </a:prstGeom>
        </p:spPr>
      </p:pic>
    </p:spTree>
    <p:extLst>
      <p:ext uri="{BB962C8B-B14F-4D97-AF65-F5344CB8AC3E}">
        <p14:creationId xmlns:p14="http://schemas.microsoft.com/office/powerpoint/2010/main" val="3703437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Real Estate License  </a:t>
            </a:r>
          </a:p>
        </p:txBody>
      </p:sp>
      <p:sp>
        <p:nvSpPr>
          <p:cNvPr id="4" name="TextBox 4"/>
          <p:cNvSpPr txBox="1"/>
          <p:nvPr/>
        </p:nvSpPr>
        <p:spPr>
          <a:xfrm>
            <a:off x="247706" y="502654"/>
            <a:ext cx="4495800" cy="1254574"/>
          </a:xfrm>
          <a:prstGeom prst="rect">
            <a:avLst/>
          </a:prstGeom>
        </p:spPr>
        <p:txBody>
          <a:bodyPr wrap="square" lIns="0" tIns="0" rIns="0" bIns="0" rtlCol="0" anchor="t">
            <a:spAutoFit/>
          </a:bodyPr>
          <a:lstStyle/>
          <a:p>
            <a:r>
              <a:rPr lang="en-US" sz="1000" dirty="0">
                <a:solidFill>
                  <a:schemeClr val="tx2">
                    <a:lumMod val="50000"/>
                  </a:schemeClr>
                </a:solidFill>
                <a:latin typeface="Montserrat Semi-Bold" panose="020B0604020202020204" charset="0"/>
              </a:rPr>
              <a:t>The law provides that the Commission/Board shall grant licenses:</a:t>
            </a:r>
          </a:p>
          <a:p>
            <a:endParaRPr lang="en-US" sz="1000" dirty="0">
              <a:solidFill>
                <a:schemeClr val="tx2">
                  <a:lumMod val="50000"/>
                </a:schemeClr>
              </a:solidFill>
              <a:latin typeface="Montserrat Semi-Bold" panose="020B0604020202020204" charset="0"/>
            </a:endParaRPr>
          </a:p>
          <a:p>
            <a:r>
              <a:rPr lang="en-US" sz="1000" dirty="0">
                <a:solidFill>
                  <a:schemeClr val="tx2">
                    <a:lumMod val="50000"/>
                  </a:schemeClr>
                </a:solidFill>
                <a:latin typeface="Montserrat Semi-Bold" panose="020B0604020202020204" charset="0"/>
              </a:rPr>
              <a:t>“. . . only to persons who bear a good reputation for honesty, trustworthiness, integrity, and competence to transact the business of a licensee in such manner as to safeguard the interest of the public and only after satisfactory proof of such qualifications has been presented to the Commission/Board.” OCGA 43-40-15</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78429B36-B7E1-4C02-B148-D18590E28DF5}"/>
              </a:ext>
            </a:extLst>
          </p:cNvPr>
          <p:cNvPicPr>
            <a:picLocks noChangeAspect="1"/>
          </p:cNvPicPr>
          <p:nvPr/>
        </p:nvPicPr>
        <p:blipFill>
          <a:blip r:embed="rId4"/>
          <a:stretch>
            <a:fillRect/>
          </a:stretch>
        </p:blipFill>
        <p:spPr>
          <a:xfrm>
            <a:off x="1818058" y="1754025"/>
            <a:ext cx="1563556" cy="1047582"/>
          </a:xfrm>
          <a:prstGeom prst="rect">
            <a:avLst/>
          </a:prstGeom>
        </p:spPr>
      </p:pic>
    </p:spTree>
    <p:extLst>
      <p:ext uri="{BB962C8B-B14F-4D97-AF65-F5344CB8AC3E}">
        <p14:creationId xmlns:p14="http://schemas.microsoft.com/office/powerpoint/2010/main" val="766338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History</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10" name="Picture 9" descr="A picture containing chart&#10;&#10;Description automatically generated">
            <a:extLst>
              <a:ext uri="{FF2B5EF4-FFF2-40B4-BE49-F238E27FC236}">
                <a16:creationId xmlns:a16="http://schemas.microsoft.com/office/drawing/2014/main" id="{55017A32-A5D0-4FB6-831D-2E5610C3A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715767"/>
            <a:ext cx="4936636" cy="1425965"/>
          </a:xfrm>
          <a:prstGeom prst="rect">
            <a:avLst/>
          </a:prstGeom>
        </p:spPr>
      </p:pic>
    </p:spTree>
    <p:extLst>
      <p:ext uri="{BB962C8B-B14F-4D97-AF65-F5344CB8AC3E}">
        <p14:creationId xmlns:p14="http://schemas.microsoft.com/office/powerpoint/2010/main" val="1972687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Real Estate License  </a:t>
            </a:r>
          </a:p>
        </p:txBody>
      </p:sp>
      <p:sp>
        <p:nvSpPr>
          <p:cNvPr id="4" name="TextBox 4"/>
          <p:cNvSpPr txBox="1"/>
          <p:nvPr/>
        </p:nvSpPr>
        <p:spPr>
          <a:xfrm>
            <a:off x="254000" y="523301"/>
            <a:ext cx="4343400" cy="2439514"/>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The absence of any prior criminal conviction or prior disciplinary action on another professional license gives the applicant a presumption of a good reputation for honesty, trustworthiness, and integrity.</a:t>
            </a:r>
          </a:p>
          <a:p>
            <a:endParaRPr lang="en-US" sz="1050" dirty="0">
              <a:solidFill>
                <a:schemeClr val="tx2">
                  <a:lumMod val="50000"/>
                </a:schemeClr>
              </a:solidFill>
              <a:latin typeface="Montserrat Semi-Bold" panose="020B0604020202020204" charset="0"/>
            </a:endParaRPr>
          </a:p>
          <a:p>
            <a:r>
              <a:rPr lang="en-US" sz="1050" dirty="0">
                <a:solidFill>
                  <a:schemeClr val="tx2">
                    <a:lumMod val="50000"/>
                  </a:schemeClr>
                </a:solidFill>
                <a:latin typeface="Montserrat Semi-Bold" panose="020B0604020202020204" charset="0"/>
              </a:rPr>
              <a:t>When an applicant has a prior record, they must provide additional proof that he or she currently possesses the requisite good reputation since the prior record is proof that at least at one time the applicant lacked that good reputation. </a:t>
            </a:r>
          </a:p>
          <a:p>
            <a:endParaRPr lang="en-US" sz="1050" dirty="0">
              <a:solidFill>
                <a:schemeClr val="tx2">
                  <a:lumMod val="50000"/>
                </a:schemeClr>
              </a:solidFill>
              <a:latin typeface="Montserrat Semi-Bold" panose="020B0604020202020204" charset="0"/>
            </a:endParaRPr>
          </a:p>
          <a:p>
            <a:r>
              <a:rPr lang="en-US" sz="1050" dirty="0">
                <a:solidFill>
                  <a:schemeClr val="tx2">
                    <a:lumMod val="50000"/>
                  </a:schemeClr>
                </a:solidFill>
                <a:latin typeface="Montserrat Semi-Bold" panose="020B0604020202020204" charset="0"/>
              </a:rPr>
              <a:t>The Commission's/Board's completion and review of its background investigations lead it to deny issuing a license to about 15% of applicants who report a prior record. </a:t>
            </a:r>
          </a:p>
          <a:p>
            <a:endParaRPr lang="en-US" sz="1050" dirty="0">
              <a:latin typeface="Montserrat Semi-Bold" panose="020B0604020202020204" charset="0"/>
            </a:endParaRP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4669830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Real Estate License - Denial  </a:t>
            </a:r>
          </a:p>
        </p:txBody>
      </p:sp>
      <p:sp>
        <p:nvSpPr>
          <p:cNvPr id="4" name="TextBox 4"/>
          <p:cNvSpPr txBox="1"/>
          <p:nvPr/>
        </p:nvSpPr>
        <p:spPr>
          <a:xfrm>
            <a:off x="254000" y="623389"/>
            <a:ext cx="4419600" cy="1938992"/>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The reasons for denial/suspension include, but are not limited to:</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Felony Convictions</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Misdemeanor convictions that are crimes of moral turpitude </a:t>
            </a:r>
          </a:p>
          <a:p>
            <a:pPr lvl="2"/>
            <a:r>
              <a:rPr lang="en-US" sz="1050" dirty="0">
                <a:solidFill>
                  <a:schemeClr val="tx2">
                    <a:lumMod val="50000"/>
                  </a:schemeClr>
                </a:solidFill>
                <a:latin typeface="Montserrat Semi-Bold" panose="020B0604020202020204" charset="0"/>
              </a:rPr>
              <a:t>Examples: forgery, embezzlement, obtaining money under false pretenses, theft, extortion, or conspiracy to defraud</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Lack of passage of time since previous ethical violation</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Failure to disclose all criminal offenses on the application</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Inadequate character reference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903340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Real Estate License - Denial  </a:t>
            </a:r>
          </a:p>
        </p:txBody>
      </p:sp>
      <p:sp>
        <p:nvSpPr>
          <p:cNvPr id="4" name="TextBox 4"/>
          <p:cNvSpPr txBox="1"/>
          <p:nvPr/>
        </p:nvSpPr>
        <p:spPr>
          <a:xfrm>
            <a:off x="254000" y="666750"/>
            <a:ext cx="4572000" cy="1308435"/>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If an individual has multiple convictions, then at least 5 years must pass since the individual satisfied all terms and conditions of any sentence before making application for licensure or approval.</a:t>
            </a:r>
          </a:p>
          <a:p>
            <a:endParaRPr lang="en-US" sz="1050" dirty="0">
              <a:solidFill>
                <a:schemeClr val="tx2">
                  <a:lumMod val="50000"/>
                </a:schemeClr>
              </a:solidFill>
              <a:latin typeface="Montserrat Semi-Bold" panose="020B0604020202020204" charset="0"/>
            </a:endParaRPr>
          </a:p>
          <a:p>
            <a:r>
              <a:rPr lang="en-US" sz="1050" dirty="0">
                <a:solidFill>
                  <a:schemeClr val="tx2">
                    <a:lumMod val="50000"/>
                  </a:schemeClr>
                </a:solidFill>
                <a:latin typeface="Montserrat Semi-Bold" panose="020B0604020202020204" charset="0"/>
              </a:rPr>
              <a:t>If an individual has a single conviction, at least 2 years shall have passed since the individual satisfied all terms and conditions of any sentence before making application for licensure or approval.</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4286879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Real Estate License - Denial  </a:t>
            </a:r>
          </a:p>
        </p:txBody>
      </p:sp>
      <p:sp>
        <p:nvSpPr>
          <p:cNvPr id="4" name="TextBox 4"/>
          <p:cNvSpPr txBox="1"/>
          <p:nvPr/>
        </p:nvSpPr>
        <p:spPr>
          <a:xfrm>
            <a:off x="-203200" y="691481"/>
            <a:ext cx="3372602" cy="1793183"/>
          </a:xfrm>
          <a:prstGeom prst="rect">
            <a:avLst/>
          </a:prstGeom>
        </p:spPr>
        <p:txBody>
          <a:bodyPr wrap="square" lIns="0" tIns="0" rIns="0" bIns="0" rtlCol="0" anchor="t">
            <a:spAutoFit/>
          </a:bodyPr>
          <a:lstStyle/>
          <a:p>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Noncompliance with an order for child support</a:t>
            </a:r>
          </a:p>
          <a:p>
            <a:pPr marL="628650" lvl="1" indent="-171450">
              <a:buFont typeface="Arial" panose="020B0604020202020204" pitchFamily="34" charset="0"/>
              <a:buChar char="•"/>
            </a:pPr>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Borrower in default, who is not in satisfactory repayment status</a:t>
            </a:r>
          </a:p>
          <a:p>
            <a:pPr marL="628650" lvl="1" indent="-171450">
              <a:buFont typeface="Arial" panose="020B0604020202020204" pitchFamily="34" charset="0"/>
              <a:buChar char="•"/>
            </a:pPr>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Failure to notify (within 60 days)of felony conviction or misdemeanor of moral turpitude</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5FE2D50D-54CF-4825-B755-CFE8BC9275D1}"/>
              </a:ext>
            </a:extLst>
          </p:cNvPr>
          <p:cNvPicPr>
            <a:picLocks noChangeAspect="1"/>
          </p:cNvPicPr>
          <p:nvPr/>
        </p:nvPicPr>
        <p:blipFill>
          <a:blip r:embed="rId3"/>
          <a:stretch>
            <a:fillRect/>
          </a:stretch>
        </p:blipFill>
        <p:spPr>
          <a:xfrm>
            <a:off x="3225800" y="1003809"/>
            <a:ext cx="1467602" cy="1027321"/>
          </a:xfrm>
          <a:prstGeom prst="rect">
            <a:avLst/>
          </a:prstGeom>
        </p:spPr>
      </p:pic>
      <p:sp>
        <p:nvSpPr>
          <p:cNvPr id="7" name="TextBox 6">
            <a:extLst>
              <a:ext uri="{FF2B5EF4-FFF2-40B4-BE49-F238E27FC236}">
                <a16:creationId xmlns:a16="http://schemas.microsoft.com/office/drawing/2014/main" id="{6CDAF8B6-3D49-4E02-A8A0-A9037E51C3D3}"/>
              </a:ext>
            </a:extLst>
          </p:cNvPr>
          <p:cNvSpPr txBox="1"/>
          <p:nvPr/>
        </p:nvSpPr>
        <p:spPr>
          <a:xfrm>
            <a:off x="177800" y="415348"/>
            <a:ext cx="4572000" cy="692497"/>
          </a:xfrm>
          <a:prstGeom prst="rect">
            <a:avLst/>
          </a:prstGeom>
          <a:noFill/>
        </p:spPr>
        <p:txBody>
          <a:bodyPr wrap="square" rtlCol="0">
            <a:spAutoFit/>
          </a:bodyPr>
          <a:lstStyle/>
          <a:p>
            <a:r>
              <a:rPr lang="en-US" sz="1050" dirty="0">
                <a:solidFill>
                  <a:schemeClr val="tx2">
                    <a:lumMod val="50000"/>
                  </a:schemeClr>
                </a:solidFill>
                <a:latin typeface="Montserrat Semi-Bold" panose="020B0604020202020204" charset="0"/>
              </a:rPr>
              <a:t>An applicant or licensee may be denied or lose their license based on:</a:t>
            </a:r>
          </a:p>
          <a:p>
            <a:endParaRPr lang="en-US" dirty="0"/>
          </a:p>
        </p:txBody>
      </p:sp>
    </p:spTree>
    <p:extLst>
      <p:ext uri="{BB962C8B-B14F-4D97-AF65-F5344CB8AC3E}">
        <p14:creationId xmlns:p14="http://schemas.microsoft.com/office/powerpoint/2010/main" val="3006710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4" name="TextBox 4"/>
          <p:cNvSpPr txBox="1"/>
          <p:nvPr/>
        </p:nvSpPr>
        <p:spPr>
          <a:xfrm>
            <a:off x="1320800" y="971550"/>
            <a:ext cx="2438400" cy="192360"/>
          </a:xfrm>
          <a:prstGeom prst="rect">
            <a:avLst/>
          </a:prstGeom>
        </p:spPr>
        <p:txBody>
          <a:bodyPr wrap="square" lIns="0" tIns="0" rIns="0" bIns="0" rtlCol="0" anchor="t">
            <a:spAutoFit/>
          </a:bodyPr>
          <a:lstStyle/>
          <a:p>
            <a:pPr algn="ctr">
              <a:lnSpc>
                <a:spcPts val="1461"/>
              </a:lnSpc>
            </a:pPr>
            <a:r>
              <a:rPr lang="en-US" sz="1400" dirty="0">
                <a:solidFill>
                  <a:srgbClr val="243746"/>
                </a:solidFill>
                <a:latin typeface="Montserrat Semi-Bold"/>
              </a:rPr>
              <a:t>Recent Code Revisions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989030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Code Revisions</a:t>
            </a:r>
          </a:p>
        </p:txBody>
      </p:sp>
      <p:sp>
        <p:nvSpPr>
          <p:cNvPr id="4" name="TextBox 4"/>
          <p:cNvSpPr txBox="1"/>
          <p:nvPr/>
        </p:nvSpPr>
        <p:spPr>
          <a:xfrm>
            <a:off x="254000" y="597753"/>
            <a:ext cx="4572000" cy="1292662"/>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On November 13, 2020 NAR Board of Directors approved new and amended policies</a:t>
            </a:r>
          </a:p>
          <a:p>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Policy Statement 29 was amended and expanded </a:t>
            </a:r>
          </a:p>
          <a:p>
            <a:pPr marL="628650" lvl="1" indent="-171450">
              <a:buFont typeface="Arial" panose="020B0604020202020204" pitchFamily="34" charset="0"/>
              <a:buChar char="•"/>
            </a:pPr>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NEW standard of practice 10-5 </a:t>
            </a:r>
          </a:p>
          <a:p>
            <a:pPr marL="628650" lvl="1" indent="-171450">
              <a:buFont typeface="Arial" panose="020B0604020202020204" pitchFamily="34" charset="0"/>
              <a:buChar char="•"/>
            </a:pPr>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Revised definition of “Public Trust”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516069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800600"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Code Revisions- Policy Statement 29</a:t>
            </a:r>
          </a:p>
        </p:txBody>
      </p:sp>
      <p:sp>
        <p:nvSpPr>
          <p:cNvPr id="4" name="TextBox 4"/>
          <p:cNvSpPr txBox="1"/>
          <p:nvPr/>
        </p:nvSpPr>
        <p:spPr>
          <a:xfrm>
            <a:off x="187960" y="504198"/>
            <a:ext cx="4561840" cy="1470018"/>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Amended and expanded the applicability of the code to ALL REALTOR® activities </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Previously Article 10 did not apply to discriminatory and abhorrent conduct and speech unless it was related to a real estate activity or transaction </a:t>
            </a:r>
          </a:p>
          <a:p>
            <a:pPr lvl="1"/>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Updated Policy Statement 29 now applies Article 10 to ALL activities </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9" name="Picture 8" descr="A picture containing text&#10;&#10;Description automatically generated">
            <a:extLst>
              <a:ext uri="{FF2B5EF4-FFF2-40B4-BE49-F238E27FC236}">
                <a16:creationId xmlns:a16="http://schemas.microsoft.com/office/drawing/2014/main" id="{0D7F3E23-CAFF-43E9-B5E3-911CE2545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0" y="1813166"/>
            <a:ext cx="3233737" cy="781306"/>
          </a:xfrm>
          <a:prstGeom prst="rect">
            <a:avLst/>
          </a:prstGeom>
        </p:spPr>
      </p:pic>
    </p:spTree>
    <p:extLst>
      <p:ext uri="{BB962C8B-B14F-4D97-AF65-F5344CB8AC3E}">
        <p14:creationId xmlns:p14="http://schemas.microsoft.com/office/powerpoint/2010/main" val="493281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6482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Code Revisions – Standard of Practice 10-5</a:t>
            </a:r>
          </a:p>
        </p:txBody>
      </p:sp>
      <p:sp>
        <p:nvSpPr>
          <p:cNvPr id="4" name="TextBox 4"/>
          <p:cNvSpPr txBox="1"/>
          <p:nvPr/>
        </p:nvSpPr>
        <p:spPr>
          <a:xfrm>
            <a:off x="1830597" y="680599"/>
            <a:ext cx="3048000" cy="1938992"/>
          </a:xfrm>
          <a:prstGeom prst="rect">
            <a:avLst/>
          </a:prstGeom>
        </p:spPr>
        <p:txBody>
          <a:bodyPr wrap="square" lIns="0" tIns="0" rIns="0" bIns="0" rtlCol="0" anchor="t">
            <a:spAutoFit/>
          </a:bodyPr>
          <a:lstStyle/>
          <a:p>
            <a:pPr marL="0" indent="0" algn="ctr">
              <a:buNone/>
            </a:pPr>
            <a:r>
              <a:rPr lang="en-US" sz="1050" dirty="0">
                <a:solidFill>
                  <a:schemeClr val="tx2">
                    <a:lumMod val="50000"/>
                  </a:schemeClr>
                </a:solidFill>
                <a:latin typeface="Montserrat Semi-Bold" panose="020B0604020202020204" charset="0"/>
              </a:rPr>
              <a:t>“REALTORS® must not use harassing speech, hate speech, epithets, or slurs based on race, color, religion, sex, handicap, familial status, national origin, sexual orientation, or gender identity.”</a:t>
            </a:r>
          </a:p>
          <a:p>
            <a:endParaRPr lang="en-US" sz="1050" dirty="0">
              <a:solidFill>
                <a:schemeClr val="tx2">
                  <a:lumMod val="50000"/>
                </a:schemeClr>
              </a:solidFill>
              <a:latin typeface="Montserrat Semi-Bold" panose="020B0604020202020204" charset="0"/>
            </a:endParaRPr>
          </a:p>
          <a:p>
            <a:endParaRPr lang="en-US" sz="1050" dirty="0">
              <a:solidFill>
                <a:schemeClr val="tx2">
                  <a:lumMod val="50000"/>
                </a:schemeClr>
              </a:solidFill>
              <a:latin typeface="Montserrat Semi-Bold" panose="020B0604020202020204" charset="0"/>
            </a:endParaRPr>
          </a:p>
          <a:p>
            <a:r>
              <a:rPr lang="en-US" sz="1050" dirty="0">
                <a:solidFill>
                  <a:schemeClr val="tx2">
                    <a:lumMod val="50000"/>
                  </a:schemeClr>
                </a:solidFill>
                <a:latin typeface="Montserrat Semi-Bold" panose="020B0604020202020204" charset="0"/>
              </a:rPr>
              <a:t>Rationale: Bias against protected classes posted publicly could result in REALTORS® not taking clients from a protected class or treat them equally – this violates Fair Housing </a:t>
            </a:r>
          </a:p>
        </p:txBody>
      </p:sp>
      <p:pic>
        <p:nvPicPr>
          <p:cNvPr id="7" name="Picture 6" descr="Text&#10;&#10;Description automatically generated">
            <a:extLst>
              <a:ext uri="{FF2B5EF4-FFF2-40B4-BE49-F238E27FC236}">
                <a16:creationId xmlns:a16="http://schemas.microsoft.com/office/drawing/2014/main" id="{FD37DAF7-8924-4057-80E9-E32B74932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0" y="723232"/>
            <a:ext cx="1547605" cy="1602608"/>
          </a:xfrm>
          <a:prstGeom prst="rect">
            <a:avLst/>
          </a:prstGeom>
        </p:spPr>
      </p:pic>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273272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Code Revisions- Public Trust</a:t>
            </a:r>
          </a:p>
        </p:txBody>
      </p:sp>
      <p:sp>
        <p:nvSpPr>
          <p:cNvPr id="4" name="TextBox 4"/>
          <p:cNvSpPr txBox="1"/>
          <p:nvPr/>
        </p:nvSpPr>
        <p:spPr>
          <a:xfrm>
            <a:off x="139700" y="486471"/>
            <a:ext cx="4800600" cy="2092881"/>
          </a:xfrm>
          <a:prstGeom prst="rect">
            <a:avLst/>
          </a:prstGeom>
        </p:spPr>
        <p:txBody>
          <a:bodyPr wrap="square" lIns="0" tIns="0" rIns="0" bIns="0" rtlCol="0" anchor="t">
            <a:spAutoFit/>
          </a:bodyPr>
          <a:lstStyle/>
          <a:p>
            <a:r>
              <a:rPr lang="en-US" sz="800" dirty="0">
                <a:solidFill>
                  <a:schemeClr val="tx2">
                    <a:lumMod val="50000"/>
                  </a:schemeClr>
                </a:solidFill>
                <a:latin typeface="Montserrat Semi-Bold" panose="020B0604020202020204" charset="0"/>
              </a:rPr>
              <a:t>The definition of “public trust” expanded to include: 1)</a:t>
            </a:r>
            <a:r>
              <a:rPr lang="en-US" sz="800" b="1" dirty="0">
                <a:solidFill>
                  <a:schemeClr val="tx2">
                    <a:lumMod val="50000"/>
                  </a:schemeClr>
                </a:solidFill>
                <a:latin typeface="Montserrat Semi-Bold" panose="020B0604020202020204" charset="0"/>
              </a:rPr>
              <a:t> </a:t>
            </a:r>
            <a:r>
              <a:rPr lang="en-US" sz="800" dirty="0">
                <a:solidFill>
                  <a:schemeClr val="tx2">
                    <a:lumMod val="50000"/>
                  </a:schemeClr>
                </a:solidFill>
                <a:latin typeface="Montserrat Semi-Bold" panose="020B0604020202020204" charset="0"/>
              </a:rPr>
              <a:t>ALL discrimination against protected classes under Article 10; 2) ALL fraud; and 3) limits on the reporting requirement to final ethics decisions involving real estate activities and transactions. </a:t>
            </a:r>
          </a:p>
          <a:p>
            <a:endParaRPr lang="en-US" sz="80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800" dirty="0">
                <a:solidFill>
                  <a:schemeClr val="tx2">
                    <a:lumMod val="50000"/>
                  </a:schemeClr>
                </a:solidFill>
                <a:latin typeface="Montserrat Semi-Bold" panose="020B0604020202020204" charset="0"/>
              </a:rPr>
              <a:t>As a result, real estate related discrimination is left actionable under the Code and license law. However, the regulatory agency is not being asked to act on personal, ethical matters outside of the scope of license law.  </a:t>
            </a:r>
          </a:p>
          <a:p>
            <a:pPr marL="628650" lvl="1" indent="-171450">
              <a:buFont typeface="Arial" panose="020B0604020202020204" pitchFamily="34" charset="0"/>
              <a:buChar char="•"/>
            </a:pPr>
            <a:endParaRPr lang="en-US" sz="80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800" dirty="0">
                <a:solidFill>
                  <a:schemeClr val="tx2">
                    <a:lumMod val="50000"/>
                  </a:schemeClr>
                </a:solidFill>
                <a:latin typeface="Montserrat Semi-Bold" panose="020B0604020202020204" charset="0"/>
              </a:rPr>
              <a:t>The Code requires boards to share with the regulatory agency final ethics decisions where the REALTOR® is found in violation of the Code when the violation is related to </a:t>
            </a:r>
            <a:r>
              <a:rPr lang="en-US" sz="800" u="sng" dirty="0">
                <a:solidFill>
                  <a:schemeClr val="tx2">
                    <a:lumMod val="50000"/>
                  </a:schemeClr>
                </a:solidFill>
                <a:latin typeface="Montserrat Semi-Bold" panose="020B0604020202020204" charset="0"/>
              </a:rPr>
              <a:t>real estate related activities and transactions. </a:t>
            </a:r>
          </a:p>
          <a:p>
            <a:pPr marL="628650" lvl="1" indent="-171450">
              <a:buFont typeface="Arial" panose="020B0604020202020204" pitchFamily="34" charset="0"/>
              <a:buChar char="•"/>
            </a:pPr>
            <a:endParaRPr lang="en-US" sz="800" u="sng"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800" dirty="0">
                <a:solidFill>
                  <a:schemeClr val="tx2">
                    <a:lumMod val="50000"/>
                  </a:schemeClr>
                </a:solidFill>
                <a:latin typeface="Montserrat Semi-Bold" panose="020B0604020202020204" charset="0"/>
              </a:rPr>
              <a:t>NAR sanctioning guidelines state: “Cases in which there is reason to believe that violations of the public trust, including demonstrated misappropriation of client or customer funds or property, discrimination against the protected classes under the Code of Ethics, or fraud have occurred are considered particularly egregious.”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448143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4" name="TextBox 4"/>
          <p:cNvSpPr txBox="1"/>
          <p:nvPr/>
        </p:nvSpPr>
        <p:spPr>
          <a:xfrm>
            <a:off x="1397000" y="895350"/>
            <a:ext cx="2012961" cy="194925"/>
          </a:xfrm>
          <a:prstGeom prst="rect">
            <a:avLst/>
          </a:prstGeom>
        </p:spPr>
        <p:txBody>
          <a:bodyPr lIns="0" tIns="0" rIns="0" bIns="0" rtlCol="0" anchor="t">
            <a:spAutoFit/>
          </a:bodyPr>
          <a:lstStyle/>
          <a:p>
            <a:pPr algn="ctr">
              <a:lnSpc>
                <a:spcPts val="1461"/>
              </a:lnSpc>
            </a:pPr>
            <a:r>
              <a:rPr lang="en-US" sz="1400" dirty="0">
                <a:solidFill>
                  <a:srgbClr val="243746"/>
                </a:solidFill>
                <a:latin typeface="Montserrat Semi-Bold"/>
              </a:rPr>
              <a:t>Case Studies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742614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History – What is the Code?</a:t>
            </a:r>
          </a:p>
        </p:txBody>
      </p:sp>
      <p:sp>
        <p:nvSpPr>
          <p:cNvPr id="4" name="TextBox 4"/>
          <p:cNvSpPr txBox="1"/>
          <p:nvPr/>
        </p:nvSpPr>
        <p:spPr>
          <a:xfrm>
            <a:off x="254000" y="492821"/>
            <a:ext cx="2895600" cy="2215991"/>
          </a:xfrm>
          <a:prstGeom prst="rect">
            <a:avLst/>
          </a:prstGeom>
        </p:spPr>
        <p:txBody>
          <a:bodyPr wrap="square" lIns="0" tIns="0" rIns="0" bIns="0" rtlCol="0" anchor="t">
            <a:spAutoFit/>
          </a:bodyPr>
          <a:lstStyle/>
          <a:p>
            <a:r>
              <a:rPr lang="en-US" sz="1200" dirty="0">
                <a:solidFill>
                  <a:schemeClr val="tx2">
                    <a:lumMod val="50000"/>
                  </a:schemeClr>
                </a:solidFill>
                <a:latin typeface="Montserrat Semi-Bold" panose="020B0604020202020204" charset="0"/>
              </a:rPr>
              <a:t>The Code is an ever-changing document that evolves over time to maintain the high standards in real estate.</a:t>
            </a:r>
          </a:p>
          <a:p>
            <a:endParaRPr lang="en-US" sz="1200" dirty="0">
              <a:solidFill>
                <a:schemeClr val="tx2">
                  <a:lumMod val="50000"/>
                </a:schemeClr>
              </a:solidFill>
              <a:latin typeface="Montserrat Semi-Bold" panose="020B0604020202020204" charset="0"/>
            </a:endParaRPr>
          </a:p>
          <a:p>
            <a:r>
              <a:rPr lang="en-US" sz="1200" dirty="0">
                <a:solidFill>
                  <a:schemeClr val="tx2">
                    <a:lumMod val="50000"/>
                  </a:schemeClr>
                </a:solidFill>
                <a:latin typeface="Montserrat Semi-Bold" panose="020B0604020202020204" charset="0"/>
              </a:rPr>
              <a:t>It is a REALTORS® commitment to professionalism. </a:t>
            </a:r>
          </a:p>
          <a:p>
            <a:endParaRPr lang="en-US" sz="1200" dirty="0">
              <a:solidFill>
                <a:schemeClr val="tx2">
                  <a:lumMod val="50000"/>
                </a:schemeClr>
              </a:solidFill>
              <a:latin typeface="Montserrat Semi-Bold" panose="020B0604020202020204" charset="0"/>
            </a:endParaRPr>
          </a:p>
          <a:p>
            <a:r>
              <a:rPr lang="en-US" sz="1200" dirty="0">
                <a:solidFill>
                  <a:schemeClr val="tx2">
                    <a:lumMod val="50000"/>
                  </a:schemeClr>
                </a:solidFill>
                <a:latin typeface="Montserrat Semi-Bold" panose="020B0604020202020204" charset="0"/>
              </a:rPr>
              <a:t>Regardless of what broker or what specialty a real estate agent practices, </a:t>
            </a:r>
            <a:r>
              <a:rPr lang="en-US" sz="1200" b="1" dirty="0">
                <a:solidFill>
                  <a:schemeClr val="tx2">
                    <a:lumMod val="50000"/>
                  </a:schemeClr>
                </a:solidFill>
                <a:latin typeface="Montserrat Semi-Bold" panose="020B0604020202020204" charset="0"/>
              </a:rPr>
              <a:t>all </a:t>
            </a:r>
            <a:r>
              <a:rPr lang="en-US" sz="1200" dirty="0">
                <a:solidFill>
                  <a:schemeClr val="tx2">
                    <a:lumMod val="50000"/>
                  </a:schemeClr>
                </a:solidFill>
                <a:latin typeface="Montserrat Semi-Bold" panose="020B0604020202020204" charset="0"/>
              </a:rPr>
              <a:t>REALTORS® are bound by the Code of Ethics.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descr="Blue-Business-City-Building-Architecture-22231-Max Pixel.jpg">
            <a:extLst>
              <a:ext uri="{FF2B5EF4-FFF2-40B4-BE49-F238E27FC236}">
                <a16:creationId xmlns:a16="http://schemas.microsoft.com/office/drawing/2014/main" id="{7E0C92E9-9D18-44E6-86DF-ADC1867CD9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000" y="500171"/>
            <a:ext cx="1371064" cy="2057400"/>
          </a:xfrm>
          <a:prstGeom prst="rect">
            <a:avLst/>
          </a:prstGeom>
        </p:spPr>
      </p:pic>
    </p:spTree>
    <p:extLst>
      <p:ext uri="{BB962C8B-B14F-4D97-AF65-F5344CB8AC3E}">
        <p14:creationId xmlns:p14="http://schemas.microsoft.com/office/powerpoint/2010/main" val="3122512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Case Study-Article 1</a:t>
            </a:r>
          </a:p>
        </p:txBody>
      </p:sp>
      <p:sp>
        <p:nvSpPr>
          <p:cNvPr id="4" name="TextBox 4"/>
          <p:cNvSpPr txBox="1"/>
          <p:nvPr/>
        </p:nvSpPr>
        <p:spPr>
          <a:xfrm>
            <a:off x="177800" y="666750"/>
            <a:ext cx="4572000" cy="1454244"/>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cs typeface="Arial" panose="020B0604020202020204" pitchFamily="34" charset="0"/>
              </a:rPr>
              <a:t>When representing a buyer, seller, landlord, tenant, or other client as an agent, REALTORS® pledge themselves to protect and promote the interests of their client. </a:t>
            </a:r>
          </a:p>
          <a:p>
            <a:endParaRPr lang="en-US" sz="1050" dirty="0">
              <a:solidFill>
                <a:schemeClr val="tx2">
                  <a:lumMod val="50000"/>
                </a:schemeClr>
              </a:solidFill>
              <a:latin typeface="Montserrat Semi-Bold" panose="020B0604020202020204" charset="0"/>
              <a:cs typeface="Arial" panose="020B0604020202020204" pitchFamily="34" charset="0"/>
            </a:endParaRPr>
          </a:p>
          <a:p>
            <a:r>
              <a:rPr lang="en-US" sz="1050" dirty="0">
                <a:solidFill>
                  <a:schemeClr val="tx2">
                    <a:lumMod val="50000"/>
                  </a:schemeClr>
                </a:solidFill>
                <a:latin typeface="Montserrat Semi-Bold" panose="020B0604020202020204" charset="0"/>
                <a:cs typeface="Arial" panose="020B0604020202020204" pitchFamily="34" charset="0"/>
              </a:rPr>
              <a:t>This obligation to the client is primary, but it does not relieve REALTORS® of their obligation to treat all parties honestly. When serving a buyer, seller, landlord, tenant or other party in a non-agency capacity, REALTORS® remain obligated to treat all parties honestly.</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726985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2C4ABBE-0439-48B7-84F4-1ACDAC87C04E}"/>
              </a:ext>
            </a:extLst>
          </p:cNvPr>
          <p:cNvGrpSpPr/>
          <p:nvPr/>
        </p:nvGrpSpPr>
        <p:grpSpPr>
          <a:xfrm>
            <a:off x="0" y="438150"/>
            <a:ext cx="5181600" cy="2133116"/>
            <a:chOff x="89647" y="43269"/>
            <a:chExt cx="9144000" cy="6858000"/>
          </a:xfrm>
        </p:grpSpPr>
        <p:pic>
          <p:nvPicPr>
            <p:cNvPr id="7" name="Picture 6">
              <a:extLst>
                <a:ext uri="{FF2B5EF4-FFF2-40B4-BE49-F238E27FC236}">
                  <a16:creationId xmlns:a16="http://schemas.microsoft.com/office/drawing/2014/main" id="{1833B88C-B6B5-4492-8E3E-C6B911791C0A}"/>
                </a:ext>
              </a:extLst>
            </p:cNvPr>
            <p:cNvPicPr>
              <a:picLocks noChangeAspect="1"/>
            </p:cNvPicPr>
            <p:nvPr/>
          </p:nvPicPr>
          <p:blipFill rotWithShape="1">
            <a:blip r:embed="rId3"/>
            <a:srcRect l="11401"/>
            <a:stretch/>
          </p:blipFill>
          <p:spPr>
            <a:xfrm>
              <a:off x="89647" y="43269"/>
              <a:ext cx="9144000" cy="6858000"/>
            </a:xfrm>
            <a:prstGeom prst="rect">
              <a:avLst/>
            </a:prstGeom>
          </p:spPr>
        </p:pic>
        <p:sp>
          <p:nvSpPr>
            <p:cNvPr id="8" name="Rectangle 7">
              <a:extLst>
                <a:ext uri="{FF2B5EF4-FFF2-40B4-BE49-F238E27FC236}">
                  <a16:creationId xmlns:a16="http://schemas.microsoft.com/office/drawing/2014/main" id="{2A837C9B-2413-4DB7-B5A8-30239988F0E6}"/>
                </a:ext>
              </a:extLst>
            </p:cNvPr>
            <p:cNvSpPr/>
            <p:nvPr/>
          </p:nvSpPr>
          <p:spPr>
            <a:xfrm rot="211687">
              <a:off x="4982575" y="2733146"/>
              <a:ext cx="1341318" cy="482139"/>
            </a:xfrm>
            <a:prstGeom prst="rect">
              <a:avLst/>
            </a:prstGeom>
            <a:solidFill>
              <a:srgbClr val="A9A59F">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4"/>
                  <a:tile tx="0" ty="0" sx="100000" sy="100000" flip="none" algn="tl"/>
                </a:blipFill>
              </a:endParaRPr>
            </a:p>
          </p:txBody>
        </p:sp>
      </p:grpSp>
      <p:pic>
        <p:nvPicPr>
          <p:cNvPr id="2" name="Picture 2"/>
          <p:cNvPicPr>
            <a:picLocks noChangeAspect="1"/>
          </p:cNvPicPr>
          <p:nvPr/>
        </p:nvPicPr>
        <p:blipFill>
          <a:blip r:embed="rId5"/>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 Case Study 1</a:t>
            </a:r>
          </a:p>
        </p:txBody>
      </p:sp>
      <p:sp>
        <p:nvSpPr>
          <p:cNvPr id="4" name="TextBox 4"/>
          <p:cNvSpPr txBox="1"/>
          <p:nvPr/>
        </p:nvSpPr>
        <p:spPr>
          <a:xfrm>
            <a:off x="1" y="1816829"/>
            <a:ext cx="1777999" cy="754437"/>
          </a:xfrm>
          <a:prstGeom prst="rect">
            <a:avLst/>
          </a:prstGeom>
          <a:solidFill>
            <a:schemeClr val="bg1"/>
          </a:solidFill>
        </p:spPr>
        <p:txBody>
          <a:bodyPr wrap="square" lIns="0" tIns="0" rIns="0" bIns="0" rtlCol="0" anchor="t">
            <a:spAutoFit/>
          </a:bodyPr>
          <a:lstStyle/>
          <a:p>
            <a:pPr marL="228600" indent="-228600">
              <a:lnSpc>
                <a:spcPts val="1461"/>
              </a:lnSpc>
              <a:buAutoNum type="arabicPeriod"/>
            </a:pPr>
            <a:r>
              <a:rPr lang="en-US" sz="1043" dirty="0">
                <a:solidFill>
                  <a:srgbClr val="243746"/>
                </a:solidFill>
                <a:latin typeface="Montserrat Semi-Bold"/>
              </a:rPr>
              <a:t>Do you think Bob is in violation of the Code? </a:t>
            </a:r>
          </a:p>
          <a:p>
            <a:pPr marL="228600" indent="-228600">
              <a:lnSpc>
                <a:spcPts val="1461"/>
              </a:lnSpc>
              <a:buAutoNum type="arabicPeriod"/>
            </a:pPr>
            <a:r>
              <a:rPr lang="en-US" sz="1043" dirty="0">
                <a:solidFill>
                  <a:srgbClr val="243746"/>
                </a:solidFill>
                <a:latin typeface="Montserrat Semi-Bold"/>
              </a:rPr>
              <a:t>What was Bob’s obligation to Grant?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476235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AF3D37-0EAC-41E7-9E0C-B01C20812BD6}"/>
              </a:ext>
            </a:extLst>
          </p:cNvPr>
          <p:cNvPicPr>
            <a:picLocks noChangeAspect="1"/>
          </p:cNvPicPr>
          <p:nvPr/>
        </p:nvPicPr>
        <p:blipFill rotWithShape="1">
          <a:blip r:embed="rId3"/>
          <a:srcRect r="7387" b="12474"/>
          <a:stretch/>
        </p:blipFill>
        <p:spPr>
          <a:xfrm>
            <a:off x="0" y="438151"/>
            <a:ext cx="5080000" cy="2152948"/>
          </a:xfrm>
          <a:prstGeom prst="rect">
            <a:avLst/>
          </a:prstGeom>
          <a:solidFill>
            <a:srgbClr val="4B94E0"/>
          </a:solidFill>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 Case Study 2</a:t>
            </a:r>
          </a:p>
        </p:txBody>
      </p:sp>
      <p:sp>
        <p:nvSpPr>
          <p:cNvPr id="4" name="TextBox 4"/>
          <p:cNvSpPr txBox="1"/>
          <p:nvPr/>
        </p:nvSpPr>
        <p:spPr>
          <a:xfrm>
            <a:off x="2984162" y="438150"/>
            <a:ext cx="2095837" cy="1600438"/>
          </a:xfrm>
          <a:prstGeom prst="rect">
            <a:avLst/>
          </a:prstGeom>
          <a:solidFill>
            <a:schemeClr val="bg1"/>
          </a:solidFill>
        </p:spPr>
        <p:txBody>
          <a:bodyPr wrap="square" lIns="0" tIns="0" rIns="0" bIns="0" rtlCol="0" anchor="t">
            <a:spAutoFit/>
          </a:bodyPr>
          <a:lstStyle/>
          <a:p>
            <a:pPr marL="228600" indent="-228600" hangingPunct="0">
              <a:buAutoNum type="arabicPeriod"/>
            </a:pPr>
            <a:r>
              <a:rPr lang="en-US" sz="800" dirty="0">
                <a:solidFill>
                  <a:schemeClr val="tx2">
                    <a:lumMod val="50000"/>
                  </a:schemeClr>
                </a:solidFill>
                <a:latin typeface="Montserrat Semi-Bold" panose="020B0604020202020204" charset="0"/>
                <a:cs typeface="Calibri" panose="020F0502020204030204" pitchFamily="34" charset="0"/>
              </a:rPr>
              <a:t>Can John renegotiate his listing commission at the time he presents the two offers?</a:t>
            </a:r>
          </a:p>
          <a:p>
            <a:pPr marL="228600" indent="-228600" hangingPunct="0">
              <a:buAutoNum type="arabicPeriod"/>
            </a:pPr>
            <a:r>
              <a:rPr lang="en-US" sz="800" dirty="0">
                <a:solidFill>
                  <a:schemeClr val="tx2">
                    <a:lumMod val="50000"/>
                  </a:schemeClr>
                </a:solidFill>
                <a:latin typeface="Montserrat Semi-Bold" panose="020B0604020202020204" charset="0"/>
                <a:cs typeface="Calibri" panose="020F0502020204030204" pitchFamily="34" charset="0"/>
              </a:rPr>
              <a:t>By reducing the listing commission, can John present both offers in an objective manner, as required by Standard of Practice 1-6?</a:t>
            </a:r>
          </a:p>
          <a:p>
            <a:pPr marL="228600" indent="-228600" hangingPunct="0">
              <a:buAutoNum type="arabicPeriod"/>
            </a:pPr>
            <a:r>
              <a:rPr lang="en-US" sz="800" dirty="0">
                <a:solidFill>
                  <a:schemeClr val="tx2">
                    <a:lumMod val="50000"/>
                  </a:schemeClr>
                </a:solidFill>
                <a:latin typeface="Montserrat Semi-Bold" panose="020B0604020202020204" charset="0"/>
                <a:cs typeface="Calibri" panose="020F0502020204030204" pitchFamily="34" charset="0"/>
              </a:rPr>
              <a:t>Under Article 3, as established in Standard of Practice 3-4, is John obligated to inform Bob that he modified the listing commission prior to the offer being accepted?</a:t>
            </a:r>
          </a:p>
        </p:txBody>
      </p:sp>
      <p:sp>
        <p:nvSpPr>
          <p:cNvPr id="5" name="AutoShape 5"/>
          <p:cNvSpPr/>
          <p:nvPr/>
        </p:nvSpPr>
        <p:spPr>
          <a:xfrm>
            <a:off x="4826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268779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Case Study – Article 2</a:t>
            </a:r>
          </a:p>
        </p:txBody>
      </p:sp>
      <p:sp>
        <p:nvSpPr>
          <p:cNvPr id="4" name="TextBox 4"/>
          <p:cNvSpPr txBox="1"/>
          <p:nvPr/>
        </p:nvSpPr>
        <p:spPr>
          <a:xfrm>
            <a:off x="177800" y="666750"/>
            <a:ext cx="4572000" cy="1131079"/>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cs typeface="Arial" panose="020B0604020202020204" pitchFamily="34" charset="0"/>
              </a:rPr>
              <a:t>REALTORS® shall avoid exaggeration, misrepresentation, or concealment of pertinent facts relating to the property or the transaction. REALTORS® shall not, however, be obligated to discover latent defects in the property, to advise on matters outside the scope of their real estate license, or to disclose facts which are confidential under the scope of agency or non-agency relationships as defined by state law. </a:t>
            </a:r>
            <a:endParaRPr lang="en-US" sz="1050" b="0" i="0" dirty="0">
              <a:solidFill>
                <a:schemeClr val="tx2">
                  <a:lumMod val="50000"/>
                </a:schemeClr>
              </a:solidFill>
              <a:effectLst/>
              <a:latin typeface="Montserrat Semi-Bold" panose="020B0604020202020204" charset="0"/>
              <a:cs typeface="Arial" panose="020B0604020202020204" pitchFamily="34" charset="0"/>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484773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E097D55-F2E3-4663-AF40-ECFB2553DA05}"/>
              </a:ext>
            </a:extLst>
          </p:cNvPr>
          <p:cNvGrpSpPr/>
          <p:nvPr/>
        </p:nvGrpSpPr>
        <p:grpSpPr>
          <a:xfrm>
            <a:off x="0" y="438150"/>
            <a:ext cx="5080000" cy="2181440"/>
            <a:chOff x="-1914036" y="1239"/>
            <a:chExt cx="9144000" cy="4787578"/>
          </a:xfrm>
        </p:grpSpPr>
        <p:pic>
          <p:nvPicPr>
            <p:cNvPr id="7" name="Picture 6">
              <a:extLst>
                <a:ext uri="{FF2B5EF4-FFF2-40B4-BE49-F238E27FC236}">
                  <a16:creationId xmlns:a16="http://schemas.microsoft.com/office/drawing/2014/main" id="{E15A7D8A-BF45-4B44-8D9A-43D7E590990B}"/>
                </a:ext>
              </a:extLst>
            </p:cNvPr>
            <p:cNvPicPr>
              <a:picLocks noChangeAspect="1"/>
            </p:cNvPicPr>
            <p:nvPr/>
          </p:nvPicPr>
          <p:blipFill>
            <a:blip r:embed="rId3"/>
            <a:stretch>
              <a:fillRect/>
            </a:stretch>
          </p:blipFill>
          <p:spPr>
            <a:xfrm>
              <a:off x="-1914036" y="1239"/>
              <a:ext cx="9144000" cy="4787578"/>
            </a:xfrm>
            <a:prstGeom prst="rect">
              <a:avLst/>
            </a:prstGeom>
            <a:solidFill>
              <a:srgbClr val="4B94E0"/>
            </a:solidFill>
          </p:spPr>
        </p:pic>
        <p:sp>
          <p:nvSpPr>
            <p:cNvPr id="8" name="Rectangle 7">
              <a:extLst>
                <a:ext uri="{FF2B5EF4-FFF2-40B4-BE49-F238E27FC236}">
                  <a16:creationId xmlns:a16="http://schemas.microsoft.com/office/drawing/2014/main" id="{32C307BB-AD10-4B00-94B1-4EE7EB9F8CFF}"/>
                </a:ext>
              </a:extLst>
            </p:cNvPr>
            <p:cNvSpPr/>
            <p:nvPr/>
          </p:nvSpPr>
          <p:spPr>
            <a:xfrm rot="304725">
              <a:off x="-1322300" y="944619"/>
              <a:ext cx="1377369" cy="572129"/>
            </a:xfrm>
            <a:prstGeom prst="rect">
              <a:avLst/>
            </a:prstGeom>
            <a:solidFill>
              <a:srgbClr val="D9C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2, Case Study 1</a:t>
            </a:r>
          </a:p>
        </p:txBody>
      </p:sp>
      <p:sp>
        <p:nvSpPr>
          <p:cNvPr id="4" name="TextBox 4"/>
          <p:cNvSpPr txBox="1"/>
          <p:nvPr/>
        </p:nvSpPr>
        <p:spPr>
          <a:xfrm>
            <a:off x="1625600" y="2114550"/>
            <a:ext cx="3302000" cy="369717"/>
          </a:xfrm>
          <a:prstGeom prst="rect">
            <a:avLst/>
          </a:prstGeom>
          <a:solidFill>
            <a:schemeClr val="bg1"/>
          </a:solidFill>
        </p:spPr>
        <p:txBody>
          <a:bodyPr wrap="square" lIns="0" tIns="0" rIns="0" bIns="0" rtlCol="0" anchor="t">
            <a:spAutoFit/>
          </a:bodyPr>
          <a:lstStyle/>
          <a:p>
            <a:pPr marL="228600" indent="-228600">
              <a:lnSpc>
                <a:spcPts val="1461"/>
              </a:lnSpc>
              <a:buAutoNum type="arabicPeriod"/>
            </a:pPr>
            <a:r>
              <a:rPr lang="en-US" sz="1043" dirty="0">
                <a:solidFill>
                  <a:srgbClr val="243746"/>
                </a:solidFill>
                <a:latin typeface="Montserrat Semi-Bold"/>
              </a:rPr>
              <a:t>Do you think Ron is in violation of the Code? </a:t>
            </a:r>
          </a:p>
          <a:p>
            <a:pPr marL="228600" indent="-228600">
              <a:lnSpc>
                <a:spcPts val="1461"/>
              </a:lnSpc>
              <a:buAutoNum type="arabicPeriod"/>
            </a:pPr>
            <a:r>
              <a:rPr lang="en-US" sz="1043" dirty="0">
                <a:solidFill>
                  <a:srgbClr val="243746"/>
                </a:solidFill>
                <a:latin typeface="Montserrat Semi-Bold"/>
              </a:rPr>
              <a:t>What was Ron’s obligation to Jeff?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608923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496F3B-AFAC-4E71-8E0D-6DFDEB15560B}"/>
              </a:ext>
            </a:extLst>
          </p:cNvPr>
          <p:cNvPicPr>
            <a:picLocks noChangeAspect="1"/>
          </p:cNvPicPr>
          <p:nvPr/>
        </p:nvPicPr>
        <p:blipFill rotWithShape="1">
          <a:blip r:embed="rId3"/>
          <a:srcRect r="5391" b="5391"/>
          <a:stretch/>
        </p:blipFill>
        <p:spPr>
          <a:xfrm flipH="1">
            <a:off x="0" y="438149"/>
            <a:ext cx="5080000" cy="2138973"/>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2, Case Study 2</a:t>
            </a:r>
          </a:p>
        </p:txBody>
      </p:sp>
      <p:sp>
        <p:nvSpPr>
          <p:cNvPr id="4" name="TextBox 4"/>
          <p:cNvSpPr txBox="1"/>
          <p:nvPr/>
        </p:nvSpPr>
        <p:spPr>
          <a:xfrm>
            <a:off x="0" y="438148"/>
            <a:ext cx="2158999" cy="754437"/>
          </a:xfrm>
          <a:prstGeom prst="rect">
            <a:avLst/>
          </a:prstGeom>
          <a:solidFill>
            <a:schemeClr val="bg1"/>
          </a:solidFill>
        </p:spPr>
        <p:txBody>
          <a:bodyPr wrap="square" lIns="0" tIns="0" rIns="0" bIns="0" rtlCol="0" anchor="t">
            <a:spAutoFit/>
          </a:bodyPr>
          <a:lstStyle/>
          <a:p>
            <a:pPr marL="228600" indent="-228600">
              <a:lnSpc>
                <a:spcPts val="1461"/>
              </a:lnSpc>
              <a:buAutoNum type="arabicPeriod"/>
            </a:pPr>
            <a:r>
              <a:rPr lang="en-US" sz="900" dirty="0">
                <a:solidFill>
                  <a:srgbClr val="243746"/>
                </a:solidFill>
                <a:latin typeface="Montserrat Semi-Bold"/>
              </a:rPr>
              <a:t>Did Tom violate Article 2? </a:t>
            </a:r>
          </a:p>
          <a:p>
            <a:pPr marL="228600" indent="-228600">
              <a:lnSpc>
                <a:spcPts val="1461"/>
              </a:lnSpc>
              <a:buAutoNum type="arabicPeriod"/>
            </a:pPr>
            <a:r>
              <a:rPr lang="en-US" sz="900" dirty="0">
                <a:solidFill>
                  <a:srgbClr val="243746"/>
                </a:solidFill>
                <a:latin typeface="Montserrat Semi-Bold"/>
              </a:rPr>
              <a:t>Should Tom have identified the building as having a revenue generating apartment?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981077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3</a:t>
            </a:r>
          </a:p>
        </p:txBody>
      </p:sp>
      <p:sp>
        <p:nvSpPr>
          <p:cNvPr id="4" name="TextBox 4"/>
          <p:cNvSpPr txBox="1"/>
          <p:nvPr/>
        </p:nvSpPr>
        <p:spPr>
          <a:xfrm>
            <a:off x="177800" y="666750"/>
            <a:ext cx="4572000" cy="1146852"/>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cs typeface="Arial" panose="020B0604020202020204" pitchFamily="34" charset="0"/>
              </a:rPr>
              <a:t>REALTORS® shall cooperate with other brokers except when cooperation is not in the client’s best interest. </a:t>
            </a:r>
          </a:p>
          <a:p>
            <a:endParaRPr lang="en-US" sz="1050" dirty="0">
              <a:solidFill>
                <a:schemeClr val="tx2">
                  <a:lumMod val="50000"/>
                </a:schemeClr>
              </a:solidFill>
              <a:latin typeface="Montserrat Semi-Bold" panose="020B0604020202020204" charset="0"/>
              <a:cs typeface="Arial" panose="020B0604020202020204" pitchFamily="34" charset="0"/>
            </a:endParaRPr>
          </a:p>
          <a:p>
            <a:r>
              <a:rPr lang="en-US" sz="1050" dirty="0">
                <a:solidFill>
                  <a:schemeClr val="tx2">
                    <a:lumMod val="50000"/>
                  </a:schemeClr>
                </a:solidFill>
                <a:latin typeface="Montserrat Semi-Bold" panose="020B0604020202020204" charset="0"/>
                <a:cs typeface="Arial" panose="020B0604020202020204" pitchFamily="34" charset="0"/>
              </a:rPr>
              <a:t>The obligation to cooperate does not include the obligation to share commissions, fees, or to otherwise compensate another broker. </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532088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3C762F-C01D-4B39-8786-B9F817E85BF5}"/>
              </a:ext>
            </a:extLst>
          </p:cNvPr>
          <p:cNvPicPr>
            <a:picLocks noChangeAspect="1"/>
          </p:cNvPicPr>
          <p:nvPr/>
        </p:nvPicPr>
        <p:blipFill rotWithShape="1">
          <a:blip r:embed="rId3"/>
          <a:srcRect r="10881"/>
          <a:stretch/>
        </p:blipFill>
        <p:spPr>
          <a:xfrm>
            <a:off x="0" y="407767"/>
            <a:ext cx="5080000" cy="2162257"/>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3, Case Study 1</a:t>
            </a:r>
          </a:p>
        </p:txBody>
      </p:sp>
      <p:sp>
        <p:nvSpPr>
          <p:cNvPr id="4" name="TextBox 4"/>
          <p:cNvSpPr txBox="1"/>
          <p:nvPr/>
        </p:nvSpPr>
        <p:spPr>
          <a:xfrm>
            <a:off x="0" y="1888004"/>
            <a:ext cx="2550695" cy="969496"/>
          </a:xfrm>
          <a:prstGeom prst="rect">
            <a:avLst/>
          </a:prstGeom>
          <a:solidFill>
            <a:schemeClr val="bg1"/>
          </a:solidFill>
        </p:spPr>
        <p:txBody>
          <a:bodyPr wrap="square" lIns="0" tIns="0" rIns="0" bIns="0" rtlCol="0" anchor="t">
            <a:spAutoFit/>
          </a:bodyPr>
          <a:lstStyle/>
          <a:p>
            <a:pPr marL="228600" indent="-228600">
              <a:buAutoNum type="arabicPeriod"/>
            </a:pPr>
            <a:r>
              <a:rPr lang="en-US" sz="900" dirty="0">
                <a:solidFill>
                  <a:schemeClr val="tx2">
                    <a:lumMod val="50000"/>
                  </a:schemeClr>
                </a:solidFill>
                <a:latin typeface="Montserrat Semi-Bold" panose="020B0604020202020204" charset="0"/>
                <a:cs typeface="Calibri" panose="020F0502020204030204" pitchFamily="34" charset="0"/>
              </a:rPr>
              <a:t>What Standard of Practice under Article 3 applies to this case?</a:t>
            </a:r>
          </a:p>
          <a:p>
            <a:pPr marL="228600" indent="-228600">
              <a:buAutoNum type="arabicPeriod"/>
            </a:pPr>
            <a:r>
              <a:rPr lang="en-US" sz="900" dirty="0">
                <a:solidFill>
                  <a:schemeClr val="tx2">
                    <a:lumMod val="50000"/>
                  </a:schemeClr>
                </a:solidFill>
                <a:latin typeface="Montserrat Semi-Bold" panose="020B0604020202020204" charset="0"/>
                <a:cs typeface="Calibri" panose="020F0502020204030204" pitchFamily="34" charset="0"/>
              </a:rPr>
              <a:t>Is Lucy in violation of the Code?</a:t>
            </a:r>
          </a:p>
          <a:p>
            <a:pPr marL="228600" indent="-228600">
              <a:buAutoNum type="arabicPeriod"/>
            </a:pPr>
            <a:r>
              <a:rPr lang="en-US" sz="900" dirty="0">
                <a:solidFill>
                  <a:schemeClr val="tx2">
                    <a:lumMod val="50000"/>
                  </a:schemeClr>
                </a:solidFill>
                <a:latin typeface="Montserrat Semi-Bold" panose="020B0604020202020204" charset="0"/>
                <a:cs typeface="Calibri" panose="020F0502020204030204" pitchFamily="34" charset="0"/>
              </a:rPr>
              <a:t>If Sam files an arbitration claim </a:t>
            </a:r>
            <a:br>
              <a:rPr lang="en-US" sz="900" dirty="0">
                <a:solidFill>
                  <a:schemeClr val="tx2">
                    <a:lumMod val="50000"/>
                  </a:schemeClr>
                </a:solidFill>
                <a:latin typeface="Montserrat Semi-Bold" panose="020B0604020202020204" charset="0"/>
                <a:cs typeface="Calibri" panose="020F0502020204030204" pitchFamily="34" charset="0"/>
              </a:rPr>
            </a:br>
            <a:r>
              <a:rPr lang="en-US" sz="900" dirty="0">
                <a:solidFill>
                  <a:schemeClr val="tx2">
                    <a:lumMod val="50000"/>
                  </a:schemeClr>
                </a:solidFill>
                <a:latin typeface="Montserrat Semi-Bold" panose="020B0604020202020204" charset="0"/>
                <a:cs typeface="Calibri" panose="020F0502020204030204" pitchFamily="34" charset="0"/>
              </a:rPr>
              <a:t>against Lucy for the compensation offered through the MLS, should Sam prevail?</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250623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1C3CA5-49FC-412F-ADF6-31C40AA20F39}"/>
              </a:ext>
            </a:extLst>
          </p:cNvPr>
          <p:cNvPicPr>
            <a:picLocks noChangeAspect="1"/>
          </p:cNvPicPr>
          <p:nvPr/>
        </p:nvPicPr>
        <p:blipFill rotWithShape="1">
          <a:blip r:embed="rId3"/>
          <a:srcRect t="13405" r="7274"/>
          <a:stretch/>
        </p:blipFill>
        <p:spPr>
          <a:xfrm>
            <a:off x="0" y="405711"/>
            <a:ext cx="5080000" cy="2159631"/>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3, Case Study 2</a:t>
            </a:r>
          </a:p>
        </p:txBody>
      </p:sp>
      <p:sp>
        <p:nvSpPr>
          <p:cNvPr id="4" name="TextBox 4"/>
          <p:cNvSpPr txBox="1"/>
          <p:nvPr/>
        </p:nvSpPr>
        <p:spPr>
          <a:xfrm>
            <a:off x="0" y="2074653"/>
            <a:ext cx="3669632" cy="807913"/>
          </a:xfrm>
          <a:prstGeom prst="rect">
            <a:avLst/>
          </a:prstGeom>
          <a:solidFill>
            <a:schemeClr val="bg1"/>
          </a:solidFill>
        </p:spPr>
        <p:txBody>
          <a:bodyPr wrap="square" lIns="0" tIns="0" rIns="0" bIns="0" rtlCol="0" anchor="t">
            <a:spAutoFit/>
          </a:bodyPr>
          <a:lstStyle/>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Is Bill obligated to disclose the accepted offer to other cooperating brokers?</a:t>
            </a:r>
          </a:p>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Does Bill’s obligation under Article 1 to protect and promote his seller client’s interests mean that he should not reveal the accepted offer?</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125188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11</a:t>
            </a:r>
          </a:p>
        </p:txBody>
      </p:sp>
      <p:sp>
        <p:nvSpPr>
          <p:cNvPr id="4" name="TextBox 4"/>
          <p:cNvSpPr txBox="1"/>
          <p:nvPr/>
        </p:nvSpPr>
        <p:spPr>
          <a:xfrm>
            <a:off x="177800" y="487475"/>
            <a:ext cx="4572000" cy="1938992"/>
          </a:xfrm>
          <a:prstGeom prst="rect">
            <a:avLst/>
          </a:prstGeom>
        </p:spPr>
        <p:txBody>
          <a:bodyPr wrap="square" lIns="0" tIns="0" rIns="0" bIns="0" rtlCol="0" anchor="t">
            <a:spAutoFit/>
          </a:bodyPr>
          <a:lstStyle/>
          <a:p>
            <a:r>
              <a:rPr lang="en-US" sz="900" dirty="0">
                <a:solidFill>
                  <a:schemeClr val="tx2">
                    <a:lumMod val="50000"/>
                  </a:schemeClr>
                </a:solidFill>
                <a:latin typeface="Montserrat Semi-Bold" panose="020B0604020202020204" charset="0"/>
                <a:cs typeface="Arial" panose="020B0604020202020204" pitchFamily="34" charset="0"/>
              </a:rPr>
              <a:t>The services which REALTORS® provide to their clients and customers shall conform to the standards of practice and competence which are reasonably expected in the specific real estate disciplines in which they engage; specifically, residential real estate brokerage, real property management, commercial and industrial real estate brokerage, land brokerage, real estate appraisal, real estate counseling, real estate syndication, real estate auction, and international real estate.</a:t>
            </a:r>
          </a:p>
          <a:p>
            <a:endParaRPr lang="en-US" sz="900" dirty="0">
              <a:solidFill>
                <a:schemeClr val="tx2">
                  <a:lumMod val="50000"/>
                </a:schemeClr>
              </a:solidFill>
              <a:latin typeface="Montserrat Semi-Bold" panose="020B0604020202020204" charset="0"/>
              <a:cs typeface="Arial" panose="020B0604020202020204" pitchFamily="34" charset="0"/>
            </a:endParaRPr>
          </a:p>
          <a:p>
            <a:r>
              <a:rPr lang="en-US" sz="900" dirty="0">
                <a:solidFill>
                  <a:schemeClr val="tx2">
                    <a:lumMod val="50000"/>
                  </a:schemeClr>
                </a:solidFill>
                <a:latin typeface="Montserrat Semi-Bold" panose="020B0604020202020204" charset="0"/>
                <a:cs typeface="Arial" panose="020B0604020202020204" pitchFamily="34" charset="0"/>
              </a:rPr>
              <a:t>REALTORS® shall not undertake to provide specialized professional services concerning a type of property or service that is outside their field of competence unless they engage the assistance of one who is competent on such types of property or service, or unless the facts are fully disclosed to the client. Any persons engaged to provide such assistance shall be so identified to the client and their contribution to the assignment should be set forth.</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61682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History – Embracing Change</a:t>
            </a:r>
          </a:p>
        </p:txBody>
      </p:sp>
      <p:sp>
        <p:nvSpPr>
          <p:cNvPr id="4" name="TextBox 4"/>
          <p:cNvSpPr txBox="1"/>
          <p:nvPr/>
        </p:nvSpPr>
        <p:spPr>
          <a:xfrm>
            <a:off x="185982" y="465816"/>
            <a:ext cx="4640018" cy="2000548"/>
          </a:xfrm>
          <a:prstGeom prst="rect">
            <a:avLst/>
          </a:prstGeom>
        </p:spPr>
        <p:txBody>
          <a:bodyPr wrap="square" lIns="0" tIns="0" rIns="0" bIns="0" rtlCol="0" anchor="t">
            <a:spAutoFit/>
          </a:bodyPr>
          <a:lstStyle/>
          <a:p>
            <a:pPr>
              <a:lnSpc>
                <a:spcPct val="100000"/>
              </a:lnSpc>
              <a:spcAft>
                <a:spcPts val="1200"/>
              </a:spcAft>
            </a:pPr>
            <a:r>
              <a:rPr lang="en-US" sz="1000" dirty="0">
                <a:solidFill>
                  <a:schemeClr val="tx2">
                    <a:lumMod val="50000"/>
                  </a:schemeClr>
                </a:solidFill>
                <a:latin typeface="Montserrat Semi-Bold" panose="020B0604020202020204" charset="0"/>
              </a:rPr>
              <a:t>Code of Ethics serves as a reminder of how our words and actions reflect on the industry as a whole</a:t>
            </a:r>
          </a:p>
          <a:p>
            <a:pPr>
              <a:lnSpc>
                <a:spcPct val="100000"/>
              </a:lnSpc>
              <a:spcAft>
                <a:spcPts val="1200"/>
              </a:spcAft>
            </a:pPr>
            <a:r>
              <a:rPr lang="en-US" sz="1000" dirty="0">
                <a:solidFill>
                  <a:schemeClr val="tx2">
                    <a:lumMod val="50000"/>
                  </a:schemeClr>
                </a:solidFill>
                <a:latin typeface="Montserrat Semi-Bold" panose="020B0604020202020204" charset="0"/>
              </a:rPr>
              <a:t>By embracing change, REALTORS® demonstrate respect for clients, peers, and the public</a:t>
            </a:r>
          </a:p>
          <a:p>
            <a:pPr>
              <a:lnSpc>
                <a:spcPct val="100000"/>
              </a:lnSpc>
              <a:spcAft>
                <a:spcPts val="1200"/>
              </a:spcAft>
            </a:pPr>
            <a:r>
              <a:rPr lang="en-US" sz="1000" dirty="0">
                <a:solidFill>
                  <a:schemeClr val="tx2">
                    <a:lumMod val="50000"/>
                  </a:schemeClr>
                </a:solidFill>
                <a:latin typeface="Montserrat Semi-Bold" panose="020B0604020202020204" charset="0"/>
              </a:rPr>
              <a:t>Code has evolved throughout its existence to prohibit discrimination </a:t>
            </a:r>
          </a:p>
          <a:p>
            <a:pPr>
              <a:lnSpc>
                <a:spcPct val="100000"/>
              </a:lnSpc>
              <a:spcAft>
                <a:spcPts val="1200"/>
              </a:spcAft>
            </a:pPr>
            <a:r>
              <a:rPr lang="en-US" sz="1000" dirty="0">
                <a:solidFill>
                  <a:schemeClr val="tx2">
                    <a:lumMod val="50000"/>
                  </a:schemeClr>
                </a:solidFill>
                <a:latin typeface="Montserrat Semi-Bold" panose="020B0604020202020204" charset="0"/>
              </a:rPr>
              <a:t>Standard of Practice 10-5 introduced in 2020</a:t>
            </a:r>
          </a:p>
          <a:p>
            <a:pPr>
              <a:lnSpc>
                <a:spcPct val="100000"/>
              </a:lnSpc>
              <a:spcAft>
                <a:spcPts val="1200"/>
              </a:spcAft>
            </a:pPr>
            <a:r>
              <a:rPr lang="en-US" sz="1000" dirty="0">
                <a:solidFill>
                  <a:schemeClr val="tx2">
                    <a:lumMod val="50000"/>
                  </a:schemeClr>
                </a:solidFill>
                <a:latin typeface="Montserrat Semi-Bold" panose="020B0604020202020204" charset="0"/>
              </a:rPr>
              <a:t>Protected classes face many barriers to homeownership</a:t>
            </a:r>
          </a:p>
          <a:p>
            <a:pPr>
              <a:lnSpc>
                <a:spcPct val="100000"/>
              </a:lnSpc>
              <a:spcAft>
                <a:spcPts val="1200"/>
              </a:spcAft>
            </a:pPr>
            <a:r>
              <a:rPr lang="en-US" sz="1000" dirty="0">
                <a:solidFill>
                  <a:schemeClr val="tx2">
                    <a:lumMod val="50000"/>
                  </a:schemeClr>
                </a:solidFill>
                <a:latin typeface="Montserrat Semi-Bold" panose="020B0604020202020204" charset="0"/>
              </a:rPr>
              <a:t>Understand basic definitions of hate speech, epithets, slurs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717763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319265-3C6B-432E-BC4C-7806CC48810A}"/>
              </a:ext>
            </a:extLst>
          </p:cNvPr>
          <p:cNvPicPr>
            <a:picLocks noChangeAspect="1"/>
          </p:cNvPicPr>
          <p:nvPr/>
        </p:nvPicPr>
        <p:blipFill>
          <a:blip r:embed="rId3"/>
          <a:stretch>
            <a:fillRect/>
          </a:stretch>
        </p:blipFill>
        <p:spPr>
          <a:xfrm>
            <a:off x="0" y="438150"/>
            <a:ext cx="5080000" cy="2149001"/>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11, Case Study 1</a:t>
            </a:r>
          </a:p>
        </p:txBody>
      </p:sp>
      <p:sp>
        <p:nvSpPr>
          <p:cNvPr id="4" name="TextBox 4"/>
          <p:cNvSpPr txBox="1"/>
          <p:nvPr/>
        </p:nvSpPr>
        <p:spPr>
          <a:xfrm>
            <a:off x="0" y="2049587"/>
            <a:ext cx="2012961" cy="807913"/>
          </a:xfrm>
          <a:prstGeom prst="rect">
            <a:avLst/>
          </a:prstGeom>
          <a:solidFill>
            <a:schemeClr val="bg1"/>
          </a:solidFill>
        </p:spPr>
        <p:txBody>
          <a:bodyPr lIns="0" tIns="0" rIns="0" bIns="0" rtlCol="0" anchor="t">
            <a:spAutoFit/>
          </a:bodyPr>
          <a:lstStyle/>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In addition to Article 11, which other Article might apply to this case?</a:t>
            </a:r>
          </a:p>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Is Leo in violation of the Code?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117413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A047B9-E293-4EE1-8B84-CDC6A05BC394}"/>
              </a:ext>
            </a:extLst>
          </p:cNvPr>
          <p:cNvPicPr>
            <a:picLocks noChangeAspect="1"/>
          </p:cNvPicPr>
          <p:nvPr/>
        </p:nvPicPr>
        <p:blipFill>
          <a:blip r:embed="rId3"/>
          <a:stretch>
            <a:fillRect/>
          </a:stretch>
        </p:blipFill>
        <p:spPr>
          <a:xfrm>
            <a:off x="0" y="438152"/>
            <a:ext cx="5125454" cy="2181439"/>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11, Case Study 2</a:t>
            </a:r>
          </a:p>
        </p:txBody>
      </p:sp>
      <p:sp>
        <p:nvSpPr>
          <p:cNvPr id="4" name="TextBox 4"/>
          <p:cNvSpPr txBox="1"/>
          <p:nvPr/>
        </p:nvSpPr>
        <p:spPr>
          <a:xfrm>
            <a:off x="0" y="2190750"/>
            <a:ext cx="3835400" cy="646331"/>
          </a:xfrm>
          <a:prstGeom prst="rect">
            <a:avLst/>
          </a:prstGeom>
          <a:solidFill>
            <a:schemeClr val="bg1"/>
          </a:solidFill>
        </p:spPr>
        <p:txBody>
          <a:bodyPr wrap="square" lIns="0" tIns="0" rIns="0" bIns="0" rtlCol="0" anchor="t">
            <a:spAutoFit/>
          </a:bodyPr>
          <a:lstStyle/>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As used in Standard of Practice 11-1, does Paul have a “present or contemplated interest” in the property when he does the appraisal?</a:t>
            </a:r>
          </a:p>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Is Paul in Violation of Article 11?</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563426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16</a:t>
            </a:r>
          </a:p>
        </p:txBody>
      </p:sp>
      <p:sp>
        <p:nvSpPr>
          <p:cNvPr id="4" name="TextBox 4"/>
          <p:cNvSpPr txBox="1"/>
          <p:nvPr/>
        </p:nvSpPr>
        <p:spPr>
          <a:xfrm>
            <a:off x="177800" y="666750"/>
            <a:ext cx="4572000" cy="562270"/>
          </a:xfrm>
          <a:prstGeom prst="rect">
            <a:avLst/>
          </a:prstGeom>
        </p:spPr>
        <p:txBody>
          <a:bodyPr wrap="square" lIns="0" tIns="0" rIns="0" bIns="0" rtlCol="0" anchor="t">
            <a:spAutoFit/>
          </a:bodyPr>
          <a:lstStyle/>
          <a:p>
            <a:pPr>
              <a:lnSpc>
                <a:spcPts val="1461"/>
              </a:lnSpc>
            </a:pPr>
            <a:r>
              <a:rPr lang="en-US" sz="1050" dirty="0">
                <a:solidFill>
                  <a:schemeClr val="tx2">
                    <a:lumMod val="50000"/>
                  </a:schemeClr>
                </a:solidFill>
                <a:latin typeface="Montserrat Semi-Bold" panose="020B0604020202020204" charset="0"/>
                <a:cs typeface="Arial" panose="020B0604020202020204" pitchFamily="34" charset="0"/>
              </a:rPr>
              <a:t>REALTORS® shall not engage in any practice or take any action inconsistent with exclusive representation or exclusive brokerage relationship agreements that other REALTORS® have with clients.</a:t>
            </a:r>
            <a:endParaRPr lang="en-US" sz="1043" dirty="0">
              <a:solidFill>
                <a:schemeClr val="tx2">
                  <a:lumMod val="50000"/>
                </a:schemeClr>
              </a:solidFill>
              <a:latin typeface="Montserrat Semi-Bold" panose="020B0604020202020204" charset="0"/>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8356482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340395-42C9-4E6F-A3B4-6BE5C6FF13B3}"/>
              </a:ext>
            </a:extLst>
          </p:cNvPr>
          <p:cNvPicPr>
            <a:picLocks noChangeAspect="1"/>
          </p:cNvPicPr>
          <p:nvPr/>
        </p:nvPicPr>
        <p:blipFill rotWithShape="1">
          <a:blip r:embed="rId3"/>
          <a:srcRect l="25440" b="25432"/>
          <a:stretch/>
        </p:blipFill>
        <p:spPr>
          <a:xfrm>
            <a:off x="0" y="438151"/>
            <a:ext cx="5080000" cy="2143069"/>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16, Case Study 1</a:t>
            </a:r>
          </a:p>
        </p:txBody>
      </p:sp>
      <p:sp>
        <p:nvSpPr>
          <p:cNvPr id="4" name="TextBox 4"/>
          <p:cNvSpPr txBox="1"/>
          <p:nvPr/>
        </p:nvSpPr>
        <p:spPr>
          <a:xfrm>
            <a:off x="0" y="1909143"/>
            <a:ext cx="3835400" cy="946798"/>
          </a:xfrm>
          <a:prstGeom prst="rect">
            <a:avLst/>
          </a:prstGeom>
          <a:solidFill>
            <a:schemeClr val="bg1"/>
          </a:solidFill>
        </p:spPr>
        <p:txBody>
          <a:bodyPr wrap="square" lIns="0" tIns="0" rIns="0" bIns="0" rtlCol="0" anchor="t">
            <a:spAutoFit/>
          </a:bodyPr>
          <a:lstStyle/>
          <a:p>
            <a:pPr marL="228600" indent="-228600">
              <a:lnSpc>
                <a:spcPts val="1461"/>
              </a:lnSpc>
              <a:buAutoNum type="arabicPeriod"/>
            </a:pPr>
            <a:r>
              <a:rPr lang="en-US" sz="1043" dirty="0">
                <a:solidFill>
                  <a:srgbClr val="243746"/>
                </a:solidFill>
                <a:latin typeface="Montserrat Semi-Bold"/>
              </a:rPr>
              <a:t>What Standard of Practice under Article 16 applies to this situation?</a:t>
            </a:r>
          </a:p>
          <a:p>
            <a:pPr marL="228600" indent="-228600">
              <a:lnSpc>
                <a:spcPts val="1461"/>
              </a:lnSpc>
              <a:buAutoNum type="arabicPeriod"/>
            </a:pPr>
            <a:r>
              <a:rPr lang="en-US" sz="1043" dirty="0">
                <a:solidFill>
                  <a:srgbClr val="243746"/>
                </a:solidFill>
                <a:latin typeface="Montserrat Semi-Bold"/>
              </a:rPr>
              <a:t>Is Laura in violation of Article 16? </a:t>
            </a:r>
          </a:p>
          <a:p>
            <a:pPr marL="228600" indent="-228600">
              <a:lnSpc>
                <a:spcPts val="1461"/>
              </a:lnSpc>
              <a:buAutoNum type="arabicPeriod"/>
            </a:pPr>
            <a:r>
              <a:rPr lang="en-US" sz="1043" dirty="0">
                <a:solidFill>
                  <a:srgbClr val="243746"/>
                </a:solidFill>
                <a:latin typeface="Montserrat Semi-Bold"/>
              </a:rPr>
              <a:t>What was Laura’s obligation?</a:t>
            </a:r>
          </a:p>
          <a:p>
            <a:pPr marL="228600" indent="-228600">
              <a:lnSpc>
                <a:spcPts val="1461"/>
              </a:lnSpc>
              <a:buAutoNum type="arabicPeriod"/>
            </a:pPr>
            <a:r>
              <a:rPr lang="en-US" sz="1043" dirty="0">
                <a:solidFill>
                  <a:srgbClr val="243746"/>
                </a:solidFill>
                <a:latin typeface="Montserrat Semi-Bold"/>
              </a:rPr>
              <a:t>Is Sue in violation of Article 16?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291668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451965-F41D-4EE8-8FFD-9489E397DC10}"/>
              </a:ext>
            </a:extLst>
          </p:cNvPr>
          <p:cNvPicPr>
            <a:picLocks noChangeAspect="1"/>
          </p:cNvPicPr>
          <p:nvPr/>
        </p:nvPicPr>
        <p:blipFill rotWithShape="1">
          <a:blip r:embed="rId3"/>
          <a:srcRect r="44756"/>
          <a:stretch/>
        </p:blipFill>
        <p:spPr>
          <a:xfrm>
            <a:off x="-1337" y="447174"/>
            <a:ext cx="5080000" cy="2003781"/>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7338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Article 16, Case Study 2</a:t>
            </a:r>
          </a:p>
        </p:txBody>
      </p:sp>
      <p:sp>
        <p:nvSpPr>
          <p:cNvPr id="4" name="TextBox 4"/>
          <p:cNvSpPr txBox="1"/>
          <p:nvPr/>
        </p:nvSpPr>
        <p:spPr>
          <a:xfrm>
            <a:off x="1337" y="2103063"/>
            <a:ext cx="3657600" cy="754437"/>
          </a:xfrm>
          <a:prstGeom prst="rect">
            <a:avLst/>
          </a:prstGeom>
          <a:solidFill>
            <a:schemeClr val="bg1"/>
          </a:solidFill>
        </p:spPr>
        <p:txBody>
          <a:bodyPr wrap="square" lIns="0" tIns="0" rIns="0" bIns="0" rtlCol="0" anchor="t">
            <a:spAutoFit/>
          </a:bodyPr>
          <a:lstStyle/>
          <a:p>
            <a:pPr marL="228600" indent="-228600">
              <a:lnSpc>
                <a:spcPts val="1461"/>
              </a:lnSpc>
              <a:buAutoNum type="arabicPeriod"/>
            </a:pPr>
            <a:r>
              <a:rPr lang="en-US" sz="1043" dirty="0">
                <a:solidFill>
                  <a:srgbClr val="243746"/>
                </a:solidFill>
                <a:latin typeface="Montserrat Semi-Bold"/>
              </a:rPr>
              <a:t>Identify the Standard of Practice that applies to this situation?</a:t>
            </a:r>
          </a:p>
          <a:p>
            <a:pPr marL="228600" indent="-228600">
              <a:lnSpc>
                <a:spcPts val="1461"/>
              </a:lnSpc>
              <a:buAutoNum type="arabicPeriod"/>
            </a:pPr>
            <a:r>
              <a:rPr lang="en-US" sz="1043" dirty="0">
                <a:solidFill>
                  <a:srgbClr val="243746"/>
                </a:solidFill>
                <a:latin typeface="Montserrat Semi-Bold"/>
              </a:rPr>
              <a:t>Is there an obligation on Mike’s part to work through Barbara?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634140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4" name="TextBox 4"/>
          <p:cNvSpPr txBox="1"/>
          <p:nvPr/>
        </p:nvSpPr>
        <p:spPr>
          <a:xfrm>
            <a:off x="1549400" y="1047750"/>
            <a:ext cx="2012961" cy="192360"/>
          </a:xfrm>
          <a:prstGeom prst="rect">
            <a:avLst/>
          </a:prstGeom>
        </p:spPr>
        <p:txBody>
          <a:bodyPr lIns="0" tIns="0" rIns="0" bIns="0" rtlCol="0" anchor="t">
            <a:spAutoFit/>
          </a:bodyPr>
          <a:lstStyle/>
          <a:p>
            <a:pPr algn="ctr">
              <a:lnSpc>
                <a:spcPts val="1461"/>
              </a:lnSpc>
            </a:pPr>
            <a:r>
              <a:rPr lang="en-US" sz="1400" dirty="0">
                <a:solidFill>
                  <a:srgbClr val="243746"/>
                </a:solidFill>
                <a:latin typeface="Montserrat Semi-Bold"/>
              </a:rPr>
              <a:t>Questions?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56208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History – Ethics &amp; the Code</a:t>
            </a:r>
          </a:p>
        </p:txBody>
      </p:sp>
      <p:sp>
        <p:nvSpPr>
          <p:cNvPr id="4" name="TextBox 4"/>
          <p:cNvSpPr txBox="1"/>
          <p:nvPr/>
        </p:nvSpPr>
        <p:spPr>
          <a:xfrm>
            <a:off x="254000" y="666750"/>
            <a:ext cx="2012961" cy="1823576"/>
          </a:xfrm>
          <a:prstGeom prst="rect">
            <a:avLst/>
          </a:prstGeom>
        </p:spPr>
        <p:txBody>
          <a:bodyPr lIns="0" tIns="0" rIns="0" bIns="0" rtlCol="0" anchor="t">
            <a:spAutoFit/>
          </a:bodyPr>
          <a:lstStyle/>
          <a:p>
            <a:r>
              <a:rPr lang="en-US" sz="1050" dirty="0">
                <a:solidFill>
                  <a:schemeClr val="tx2">
                    <a:lumMod val="50000"/>
                  </a:schemeClr>
                </a:solidFill>
                <a:latin typeface="Montserrat Semi-Bold" panose="020B0604020202020204" charset="0"/>
              </a:rPr>
              <a:t>The Code of Ethics includes: </a:t>
            </a:r>
          </a:p>
          <a:p>
            <a:pPr marL="171450"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Industry-wide standards </a:t>
            </a:r>
          </a:p>
          <a:p>
            <a:pPr marL="171450"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Company policy</a:t>
            </a:r>
          </a:p>
          <a:p>
            <a:pPr marL="171450"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Individual moral values </a:t>
            </a:r>
          </a:p>
          <a:p>
            <a:pPr marL="171450" indent="-171450">
              <a:buFont typeface="Arial" panose="020B0604020202020204" pitchFamily="34" charset="0"/>
              <a:buChar char="•"/>
            </a:pPr>
            <a:endParaRPr lang="en-US" sz="1050" dirty="0">
              <a:solidFill>
                <a:schemeClr val="tx2">
                  <a:lumMod val="50000"/>
                </a:schemeClr>
              </a:solidFill>
              <a:latin typeface="Montserrat Semi-Bold" panose="020B0604020202020204" charset="0"/>
            </a:endParaRPr>
          </a:p>
          <a:p>
            <a:pPr algn="ctr"/>
            <a:r>
              <a:rPr lang="en-US" sz="1050" dirty="0">
                <a:solidFill>
                  <a:schemeClr val="tx2">
                    <a:lumMod val="50000"/>
                  </a:schemeClr>
                </a:solidFill>
                <a:latin typeface="Montserrat Semi-Bold" panose="020B0604020202020204" charset="0"/>
              </a:rPr>
              <a:t>Regardless of real estate business specialty, </a:t>
            </a:r>
            <a:r>
              <a:rPr lang="en-US" sz="1050" b="1" dirty="0">
                <a:solidFill>
                  <a:schemeClr val="tx2">
                    <a:lumMod val="50000"/>
                  </a:schemeClr>
                </a:solidFill>
                <a:latin typeface="Montserrat Semi-Bold" panose="020B0604020202020204" charset="0"/>
              </a:rPr>
              <a:t>all </a:t>
            </a:r>
            <a:r>
              <a:rPr lang="en-US" sz="1050" dirty="0">
                <a:solidFill>
                  <a:schemeClr val="tx2">
                    <a:lumMod val="50000"/>
                  </a:schemeClr>
                </a:solidFill>
                <a:latin typeface="Montserrat Semi-Bold" panose="020B0604020202020204" charset="0"/>
              </a:rPr>
              <a:t>REALTORS® are bound </a:t>
            </a:r>
            <a:br>
              <a:rPr lang="en-US" sz="1050" dirty="0">
                <a:solidFill>
                  <a:schemeClr val="tx2">
                    <a:lumMod val="50000"/>
                  </a:schemeClr>
                </a:solidFill>
                <a:latin typeface="Montserrat Semi-Bold" panose="020B0604020202020204" charset="0"/>
              </a:rPr>
            </a:br>
            <a:r>
              <a:rPr lang="en-US" sz="1050" dirty="0">
                <a:solidFill>
                  <a:schemeClr val="tx2">
                    <a:lumMod val="50000"/>
                  </a:schemeClr>
                </a:solidFill>
                <a:latin typeface="Montserrat Semi-Bold" panose="020B0604020202020204" charset="0"/>
              </a:rPr>
              <a:t>by the Code of Ethics.</a:t>
            </a:r>
          </a:p>
          <a:p>
            <a:pPr marL="171450" indent="-171450">
              <a:buFont typeface="Arial" panose="020B0604020202020204" pitchFamily="34" charset="0"/>
              <a:buChar char="•"/>
            </a:pPr>
            <a:endParaRPr lang="en-US" sz="1200" dirty="0">
              <a:latin typeface="+mj-lt"/>
            </a:endParaRPr>
          </a:p>
          <a:p>
            <a:pPr marL="171450" indent="-171450">
              <a:buFont typeface="Arial" panose="020B0604020202020204" pitchFamily="34" charset="0"/>
              <a:buChar char="•"/>
            </a:pPr>
            <a:endParaRPr lang="en-US" sz="1200" dirty="0">
              <a:latin typeface="+mj-lt"/>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descr="business-people-group.jpg">
            <a:extLst>
              <a:ext uri="{FF2B5EF4-FFF2-40B4-BE49-F238E27FC236}">
                <a16:creationId xmlns:a16="http://schemas.microsoft.com/office/drawing/2014/main" id="{712B1AE9-0044-49EC-AD34-6B47E7040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3367" y="510249"/>
            <a:ext cx="2356264" cy="2023687"/>
          </a:xfrm>
          <a:prstGeom prst="rect">
            <a:avLst/>
          </a:prstGeom>
        </p:spPr>
      </p:pic>
    </p:spTree>
    <p:extLst>
      <p:ext uri="{BB962C8B-B14F-4D97-AF65-F5344CB8AC3E}">
        <p14:creationId xmlns:p14="http://schemas.microsoft.com/office/powerpoint/2010/main" val="4038109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4" name="TextBox 4"/>
          <p:cNvSpPr txBox="1"/>
          <p:nvPr/>
        </p:nvSpPr>
        <p:spPr>
          <a:xfrm>
            <a:off x="1397000" y="819150"/>
            <a:ext cx="2012961" cy="192360"/>
          </a:xfrm>
          <a:prstGeom prst="rect">
            <a:avLst/>
          </a:prstGeom>
        </p:spPr>
        <p:txBody>
          <a:bodyPr lIns="0" tIns="0" rIns="0" bIns="0" rtlCol="0" anchor="t">
            <a:spAutoFit/>
          </a:bodyPr>
          <a:lstStyle/>
          <a:p>
            <a:pPr algn="ctr">
              <a:lnSpc>
                <a:spcPts val="1461"/>
              </a:lnSpc>
            </a:pPr>
            <a:r>
              <a:rPr lang="en-US" sz="1400" dirty="0">
                <a:solidFill>
                  <a:srgbClr val="243746"/>
                </a:solidFill>
                <a:latin typeface="Montserrat Semi-Bold"/>
              </a:rPr>
              <a:t>Code Structure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759406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Structure- Preamble </a:t>
            </a:r>
          </a:p>
        </p:txBody>
      </p:sp>
      <p:sp>
        <p:nvSpPr>
          <p:cNvPr id="4" name="TextBox 4"/>
          <p:cNvSpPr txBox="1"/>
          <p:nvPr/>
        </p:nvSpPr>
        <p:spPr>
          <a:xfrm>
            <a:off x="174155" y="440628"/>
            <a:ext cx="4651845" cy="2277547"/>
          </a:xfrm>
          <a:prstGeom prst="rect">
            <a:avLst/>
          </a:prstGeom>
        </p:spPr>
        <p:txBody>
          <a:bodyPr wrap="square" lIns="0" tIns="0" rIns="0" bIns="0" rtlCol="0" anchor="t">
            <a:spAutoFit/>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600" dirty="0">
                <a:solidFill>
                  <a:schemeClr val="tx2">
                    <a:lumMod val="50000"/>
                  </a:schemeClr>
                </a:solidFill>
                <a:latin typeface="Montserrat Semi-Bold" panose="020B0604020202020204" charset="0"/>
                <a:ea typeface="Times New Roman" panose="02020603050405020304" pitchFamily="18" charset="0"/>
              </a:rPr>
              <a:t>Aspirational Concepts of the Preamble </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600" dirty="0">
              <a:solidFill>
                <a:schemeClr val="tx2">
                  <a:lumMod val="50000"/>
                </a:schemeClr>
              </a:solidFill>
              <a:effectLst/>
              <a:latin typeface="Montserrat Semi-Bold" panose="020B0604020202020204" charset="0"/>
              <a:ea typeface="Times New Roman" panose="02020603050405020304" pitchFamily="18" charset="0"/>
            </a:endParaRP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The Golden Rule</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“Widely allocated ownership” and “widest distribution of land ownership”</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Maintain and improve the standards of our calling.</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Share our common responsibility for the integrity and honor of the real estate profession.</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Become and remain informed about issues affecting real estate.</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Share your experience and expertise with others.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Identify and eliminate practices that damage the public or might discredit or bring dishonor to the real estate profession.</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Urge exclusive representation of clients.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Refrain from taking unfair advantage of your competitors.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Don’t make unsolicited comments about other practitioners.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If your opinion is sought about a competitor (or if you believe a comment is necessary), offer it in an objective, professional manner.</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Remember, the term “REALTOR®” stands for competency, fairness, high integrity, moral conduct in business relations.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Keep in mind that no inducement of profit or instruction from clients can justify departure from the Code’s duties.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600" dirty="0">
              <a:effectLst/>
              <a:latin typeface="Montserrat Semi-Bold" panose="020B0604020202020204" charset="0"/>
              <a:ea typeface="Times New Roman" panose="02020603050405020304" pitchFamily="18" charset="0"/>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579363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TotalTime>
  <Words>7125</Words>
  <Application>Microsoft Office PowerPoint</Application>
  <PresentationFormat>Custom</PresentationFormat>
  <Paragraphs>557</Paragraphs>
  <Slides>65</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Times New Roman</vt:lpstr>
      <vt:lpstr>Montserrat Semi-Bold</vt:lpstr>
      <vt:lpstr>Symbol</vt:lpstr>
      <vt:lpstr>Calibri</vt:lpstr>
      <vt:lpstr>Wingdings</vt:lpstr>
      <vt:lpstr>Montserrat Extra-Bold Bold</vt:lpstr>
      <vt:lpstr>Holiday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GAR Changes CE Presentation Template</dc:title>
  <dc:creator>Laurel Poplin</dc:creator>
  <cp:lastModifiedBy>Lindsey Rogers</cp:lastModifiedBy>
  <cp:revision>59</cp:revision>
  <dcterms:created xsi:type="dcterms:W3CDTF">2006-08-16T00:00:00Z</dcterms:created>
  <dcterms:modified xsi:type="dcterms:W3CDTF">2022-04-07T20:43:01Z</dcterms:modified>
  <dc:identifier>DAExaLYlbCA</dc:identifier>
</cp:coreProperties>
</file>