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302" r:id="rId19"/>
    <p:sldId id="300" r:id="rId20"/>
    <p:sldId id="299" r:id="rId21"/>
    <p:sldId id="298" r:id="rId22"/>
    <p:sldId id="297" r:id="rId23"/>
    <p:sldId id="301" r:id="rId24"/>
    <p:sldId id="303" r:id="rId25"/>
    <p:sldId id="304" r:id="rId26"/>
    <p:sldId id="305" r:id="rId27"/>
    <p:sldId id="274" r:id="rId28"/>
    <p:sldId id="275" r:id="rId29"/>
    <p:sldId id="276" r:id="rId30"/>
    <p:sldId id="277" r:id="rId31"/>
    <p:sldId id="278" r:id="rId32"/>
    <p:sldId id="279" r:id="rId33"/>
    <p:sldId id="280" r:id="rId34"/>
    <p:sldId id="281" r:id="rId35"/>
    <p:sldId id="282" r:id="rId36"/>
    <p:sldId id="296" r:id="rId37"/>
    <p:sldId id="295" r:id="rId38"/>
    <p:sldId id="294" r:id="rId39"/>
    <p:sldId id="293" r:id="rId40"/>
    <p:sldId id="292" r:id="rId41"/>
    <p:sldId id="306" r:id="rId42"/>
    <p:sldId id="291" r:id="rId43"/>
    <p:sldId id="290" r:id="rId44"/>
    <p:sldId id="289" r:id="rId45"/>
    <p:sldId id="288" r:id="rId46"/>
    <p:sldId id="265" r:id="rId47"/>
    <p:sldId id="287" r:id="rId48"/>
    <p:sldId id="286" r:id="rId49"/>
  </p:sldIdLst>
  <p:sldSz cx="5080000" cy="2857500"/>
  <p:notesSz cx="6858000" cy="9144000"/>
  <p:embeddedFontLst>
    <p:embeddedFont>
      <p:font typeface="Bernard MT Condensed" panose="02050806060905020404" pitchFamily="18" charset="0"/>
      <p:regular r:id="rId51"/>
    </p:embeddedFont>
    <p:embeddedFont>
      <p:font typeface="Bradley Hand ITC" panose="03070402050302030203" pitchFamily="66" charset="0"/>
      <p:regular r:id="rId52"/>
    </p:embeddedFont>
    <p:embeddedFont>
      <p:font typeface="Calibri" panose="020F0502020204030204" pitchFamily="34" charset="0"/>
      <p:regular r:id="rId53"/>
      <p:bold r:id="rId54"/>
      <p:italic r:id="rId55"/>
      <p:boldItalic r:id="rId56"/>
    </p:embeddedFont>
    <p:embeddedFont>
      <p:font typeface="Castellar" panose="020A0402060406010301" pitchFamily="18" charset="0"/>
      <p:regular r:id="rId57"/>
    </p:embeddedFont>
    <p:embeddedFont>
      <p:font typeface="Holiday" panose="020B0604020202020204" charset="0"/>
      <p:regular r:id="rId58"/>
    </p:embeddedFont>
    <p:embeddedFont>
      <p:font typeface="Maiandra GD" panose="020E0502030308020204" pitchFamily="34" charset="0"/>
      <p:regular r:id="rId59"/>
    </p:embeddedFont>
    <p:embeddedFont>
      <p:font typeface="Montserrat Extra-Bold Bold" panose="020B0604020202020204" charset="0"/>
      <p:regular r:id="rId60"/>
    </p:embeddedFont>
    <p:embeddedFont>
      <p:font typeface="Montserrat Semi-Bold" panose="020B0604020202020204" charset="0"/>
      <p:regular r:id="rId61"/>
    </p:embeddedFont>
    <p:embeddedFont>
      <p:font typeface="Poor Richard" panose="02080502050505020702" pitchFamily="18" charset="0"/>
      <p:regular r:id="rId62"/>
    </p:embeddedFont>
    <p:embeddedFont>
      <p:font typeface="Rockwell Condensed" panose="02060603050405020104" pitchFamily="18" charset="0"/>
      <p:regular r:id="rId63"/>
      <p:bold r:id="rId64"/>
    </p:embeddedFont>
    <p:embeddedFont>
      <p:font typeface="Rockwell Extra Bold" panose="02060903040505020403" pitchFamily="18" charset="0"/>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48" d="100"/>
          <a:sy n="248" d="100"/>
        </p:scale>
        <p:origin x="906" y="186"/>
      </p:cViewPr>
      <p:guideLst>
        <p:guide orient="horz" pos="2160"/>
        <p:guide pos="4267"/>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E4E30-E236-4A84-8178-B31D8FAB7817}"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8BE25-2EDA-46B0-A902-C7E431A4F5EB}" type="slidenum">
              <a:rPr lang="en-US" smtClean="0"/>
              <a:t>‹#›</a:t>
            </a:fld>
            <a:endParaRPr lang="en-US"/>
          </a:p>
        </p:txBody>
      </p:sp>
    </p:spTree>
    <p:extLst>
      <p:ext uri="{BB962C8B-B14F-4D97-AF65-F5344CB8AC3E}">
        <p14:creationId xmlns:p14="http://schemas.microsoft.com/office/powerpoint/2010/main" val="46194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8BE25-2EDA-46B0-A902-C7E431A4F5EB}" type="slidenum">
              <a:rPr lang="en-US" smtClean="0"/>
              <a:t>5</a:t>
            </a:fld>
            <a:endParaRPr lang="en-US"/>
          </a:p>
        </p:txBody>
      </p:sp>
    </p:spTree>
    <p:extLst>
      <p:ext uri="{BB962C8B-B14F-4D97-AF65-F5344CB8AC3E}">
        <p14:creationId xmlns:p14="http://schemas.microsoft.com/office/powerpoint/2010/main" val="2494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2130430"/>
            <a:ext cx="11514667" cy="1470025"/>
          </a:xfrm>
        </p:spPr>
        <p:txBody>
          <a:bodyPr/>
          <a:lstStyle/>
          <a:p>
            <a:r>
              <a:rPr lang="en-US"/>
              <a:t>Click to edit Master title style</a:t>
            </a:r>
          </a:p>
        </p:txBody>
      </p:sp>
      <p:sp>
        <p:nvSpPr>
          <p:cNvPr id="3" name="Subtitle 2"/>
          <p:cNvSpPr>
            <a:spLocks noGrp="1"/>
          </p:cNvSpPr>
          <p:nvPr>
            <p:ph type="subTitle" idx="1"/>
          </p:nvPr>
        </p:nvSpPr>
        <p:spPr>
          <a:xfrm>
            <a:off x="2032001" y="3886200"/>
            <a:ext cx="9482667"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2"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1333" y="274641"/>
            <a:ext cx="3048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5" y="274641"/>
            <a:ext cx="891822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093" y="4406905"/>
            <a:ext cx="1151466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093" y="2906713"/>
            <a:ext cx="11514667"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2"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5"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6224"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33" y="1535113"/>
            <a:ext cx="5985464"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174875"/>
            <a:ext cx="59854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522" y="1535113"/>
            <a:ext cx="5987815"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81522" y="2174875"/>
            <a:ext cx="59878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273050"/>
            <a:ext cx="44567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6372" y="273052"/>
            <a:ext cx="75729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6" y="1435105"/>
            <a:ext cx="4456760" cy="4691063"/>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5241" y="4800600"/>
            <a:ext cx="8128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5241" y="612775"/>
            <a:ext cx="8128000" cy="4114800"/>
          </a:xfrm>
        </p:spPr>
        <p:txBody>
          <a:bodyPr/>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endParaRPr lang="en-US"/>
          </a:p>
        </p:txBody>
      </p:sp>
      <p:sp>
        <p:nvSpPr>
          <p:cNvPr id="4" name="Text Placeholder 3"/>
          <p:cNvSpPr>
            <a:spLocks noGrp="1"/>
          </p:cNvSpPr>
          <p:nvPr>
            <p:ph type="body" sz="half" idx="2"/>
          </p:nvPr>
        </p:nvSpPr>
        <p:spPr>
          <a:xfrm>
            <a:off x="2655241" y="5367338"/>
            <a:ext cx="8128000" cy="804862"/>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274638"/>
            <a:ext cx="12192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7333" y="1600204"/>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335" y="6356354"/>
            <a:ext cx="3160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8/19/2022</a:t>
            </a:fld>
            <a:endParaRPr lang="en-US"/>
          </a:p>
        </p:txBody>
      </p:sp>
      <p:sp>
        <p:nvSpPr>
          <p:cNvPr id="5" name="Footer Placeholder 4"/>
          <p:cNvSpPr>
            <a:spLocks noGrp="1"/>
          </p:cNvSpPr>
          <p:nvPr>
            <p:ph type="ftr" sz="quarter" idx="3"/>
          </p:nvPr>
        </p:nvSpPr>
        <p:spPr>
          <a:xfrm>
            <a:off x="4628445" y="6356354"/>
            <a:ext cx="42897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8446" y="6356354"/>
            <a:ext cx="3160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2"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9" indent="-285754" algn="l" defTabSz="9144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5" indent="-228603" algn="l" defTabSz="9144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woodorders@cb.law" TargetMode="External"/><Relationship Id="rId3" Type="http://schemas.openxmlformats.org/officeDocument/2006/relationships/hyperlink" Target="mailto:buckorders@cb.law" TargetMode="External"/><Relationship Id="rId7" Type="http://schemas.openxmlformats.org/officeDocument/2006/relationships/hyperlink" Target="mailto:glenorders@cb.law" TargetMode="External"/><Relationship Id="rId12" Type="http://schemas.openxmlformats.org/officeDocument/2006/relationships/hyperlink" Target="mailto:oconeeorders@cb.law"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intownorders@cb.law" TargetMode="External"/><Relationship Id="rId11" Type="http://schemas.openxmlformats.org/officeDocument/2006/relationships/hyperlink" Target="mailto:northgaorders@cb.law" TargetMode="External"/><Relationship Id="rId5" Type="http://schemas.openxmlformats.org/officeDocument/2006/relationships/hyperlink" Target="mailto:cobborders@cb.law" TargetMode="External"/><Relationship Id="rId10" Type="http://schemas.openxmlformats.org/officeDocument/2006/relationships/hyperlink" Target="mailto:braseltonorders@cb.law" TargetMode="External"/><Relationship Id="rId4" Type="http://schemas.openxmlformats.org/officeDocument/2006/relationships/hyperlink" Target="mailto:alphorders@cb.law" TargetMode="External"/><Relationship Id="rId9" Type="http://schemas.openxmlformats.org/officeDocument/2006/relationships/hyperlink" Target="mailto:sugarloaforders@cb.la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59199"/>
            <a:ext cx="5080000" cy="192333"/>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a:off x="254000" y="1962150"/>
            <a:ext cx="464820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170372" y="133246"/>
            <a:ext cx="2739256" cy="362445"/>
          </a:xfrm>
          <a:prstGeom prst="rect">
            <a:avLst/>
          </a:prstGeom>
        </p:spPr>
      </p:pic>
      <p:sp>
        <p:nvSpPr>
          <p:cNvPr id="13" name="TextBox 13"/>
          <p:cNvSpPr txBox="1"/>
          <p:nvPr/>
        </p:nvSpPr>
        <p:spPr>
          <a:xfrm>
            <a:off x="840310" y="1112097"/>
            <a:ext cx="3399380" cy="268407"/>
          </a:xfrm>
          <a:prstGeom prst="rect">
            <a:avLst/>
          </a:prstGeom>
        </p:spPr>
        <p:txBody>
          <a:bodyPr lIns="0" tIns="0" rIns="0" bIns="0" rtlCol="0" anchor="t">
            <a:spAutoFit/>
          </a:bodyPr>
          <a:lstStyle/>
          <a:p>
            <a:pPr algn="ctr">
              <a:lnSpc>
                <a:spcPts val="1969"/>
              </a:lnSpc>
            </a:pPr>
            <a:r>
              <a:rPr lang="en-US" sz="2400" spc="180" dirty="0">
                <a:solidFill>
                  <a:srgbClr val="926A52"/>
                </a:solidFill>
                <a:latin typeface="Montserrat Extra-Bold Bold"/>
              </a:rPr>
              <a:t>Contract to Close</a:t>
            </a:r>
          </a:p>
        </p:txBody>
      </p:sp>
      <p:sp>
        <p:nvSpPr>
          <p:cNvPr id="14" name="TextBox 14"/>
          <p:cNvSpPr txBox="1"/>
          <p:nvPr/>
        </p:nvSpPr>
        <p:spPr>
          <a:xfrm>
            <a:off x="330200" y="1617163"/>
            <a:ext cx="4343399" cy="261610"/>
          </a:xfrm>
          <a:prstGeom prst="rect">
            <a:avLst/>
          </a:prstGeom>
        </p:spPr>
        <p:txBody>
          <a:bodyPr wrap="square" lIns="0" tIns="0" rIns="0" bIns="0" rtlCol="0" anchor="t">
            <a:spAutoFit/>
          </a:bodyPr>
          <a:lstStyle/>
          <a:p>
            <a:pPr algn="ctr">
              <a:lnSpc>
                <a:spcPts val="1571"/>
              </a:lnSpc>
            </a:pPr>
            <a:r>
              <a:rPr lang="en-US" sz="2800" dirty="0">
                <a:solidFill>
                  <a:srgbClr val="243746"/>
                </a:solidFill>
                <a:latin typeface="Holiday"/>
              </a:rPr>
              <a:t>Continuing Education Class</a:t>
            </a:r>
          </a:p>
        </p:txBody>
      </p:sp>
      <p:sp>
        <p:nvSpPr>
          <p:cNvPr id="16" name="TextBox 16"/>
          <p:cNvSpPr txBox="1"/>
          <p:nvPr/>
        </p:nvSpPr>
        <p:spPr>
          <a:xfrm>
            <a:off x="997788" y="2713816"/>
            <a:ext cx="3119743" cy="89768"/>
          </a:xfrm>
          <a:prstGeom prst="rect">
            <a:avLst/>
          </a:prstGeom>
        </p:spPr>
        <p:txBody>
          <a:bodyPr lIns="0" tIns="0" rIns="0" bIns="0" rtlCol="0" anchor="t">
            <a:spAutoFit/>
          </a:bodyPr>
          <a:lstStyle/>
          <a:p>
            <a:pPr algn="ctr">
              <a:lnSpc>
                <a:spcPts val="698"/>
              </a:lnSpc>
            </a:pPr>
            <a:r>
              <a:rPr lang="en-US" sz="600" spc="94" dirty="0">
                <a:solidFill>
                  <a:srgbClr val="FFFFFF"/>
                </a:solidFill>
                <a:latin typeface="Montserrat Semi-Bold"/>
              </a:rPr>
              <a:t>WWW.CAMPBELLANDBRANNON.COM/CONTRACTTOCLOSE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Exam</a:t>
            </a:r>
          </a:p>
        </p:txBody>
      </p:sp>
      <p:sp>
        <p:nvSpPr>
          <p:cNvPr id="4" name="TextBox 4"/>
          <p:cNvSpPr txBox="1"/>
          <p:nvPr/>
        </p:nvSpPr>
        <p:spPr>
          <a:xfrm>
            <a:off x="240980" y="438150"/>
            <a:ext cx="4708036" cy="2447208"/>
          </a:xfrm>
          <a:prstGeom prst="rect">
            <a:avLst/>
          </a:prstGeom>
        </p:spPr>
        <p:txBody>
          <a:bodyPr wrap="square" lIns="0" tIns="0" rIns="0" bIns="0" rtlCol="0" anchor="t">
            <a:spAutoFit/>
          </a:bodyPr>
          <a:lstStyle/>
          <a:p>
            <a:r>
              <a:rPr lang="en-US" sz="900" dirty="0">
                <a:solidFill>
                  <a:srgbClr val="243746"/>
                </a:solidFill>
                <a:latin typeface="Montserrat Semi-Bold"/>
              </a:rPr>
              <a:t>A title exam will show: </a:t>
            </a:r>
          </a:p>
          <a:p>
            <a:pPr marL="171450" indent="-171450">
              <a:buFont typeface="Arial" panose="020B0604020202020204" pitchFamily="34" charset="0"/>
              <a:buChar char="•"/>
            </a:pPr>
            <a:r>
              <a:rPr lang="en-US" sz="900" dirty="0">
                <a:solidFill>
                  <a:srgbClr val="243746"/>
                </a:solidFill>
                <a:latin typeface="Montserrat Semi-Bold"/>
              </a:rPr>
              <a:t>Ownership</a:t>
            </a:r>
          </a:p>
          <a:p>
            <a:pPr marL="171450" indent="-171450">
              <a:buFont typeface="Arial" panose="020B0604020202020204" pitchFamily="34" charset="0"/>
              <a:buChar char="•"/>
            </a:pPr>
            <a:r>
              <a:rPr lang="en-US" sz="900" dirty="0">
                <a:solidFill>
                  <a:srgbClr val="243746"/>
                </a:solidFill>
                <a:latin typeface="Montserrat Semi-Bold"/>
              </a:rPr>
              <a:t>Open loans</a:t>
            </a:r>
          </a:p>
          <a:p>
            <a:pPr marL="171450" indent="-171450">
              <a:buFont typeface="Arial" panose="020B0604020202020204" pitchFamily="34" charset="0"/>
              <a:buChar char="•"/>
            </a:pPr>
            <a:r>
              <a:rPr lang="en-US" sz="900" dirty="0">
                <a:solidFill>
                  <a:srgbClr val="243746"/>
                </a:solidFill>
                <a:latin typeface="Montserrat Semi-Bold"/>
              </a:rPr>
              <a:t>Boundary agreements</a:t>
            </a:r>
          </a:p>
          <a:p>
            <a:pPr marL="171450" indent="-171450">
              <a:buFont typeface="Arial" panose="020B0604020202020204" pitchFamily="34" charset="0"/>
              <a:buChar char="•"/>
            </a:pPr>
            <a:r>
              <a:rPr lang="en-US" sz="900" dirty="0">
                <a:solidFill>
                  <a:srgbClr val="243746"/>
                </a:solidFill>
                <a:latin typeface="Montserrat Semi-Bold"/>
              </a:rPr>
              <a:t>Driveway agreements </a:t>
            </a:r>
          </a:p>
          <a:p>
            <a:pPr marL="171450" indent="-171450">
              <a:buFont typeface="Arial" panose="020B0604020202020204" pitchFamily="34" charset="0"/>
              <a:buChar char="•"/>
            </a:pPr>
            <a:r>
              <a:rPr lang="en-US" sz="900" dirty="0">
                <a:solidFill>
                  <a:srgbClr val="243746"/>
                </a:solidFill>
                <a:latin typeface="Montserrat Semi-Bold"/>
              </a:rPr>
              <a:t>Encroachment agreements</a:t>
            </a:r>
          </a:p>
          <a:p>
            <a:pPr marL="171450" indent="-171450">
              <a:buFont typeface="Arial" panose="020B0604020202020204" pitchFamily="34" charset="0"/>
              <a:buChar char="•"/>
            </a:pPr>
            <a:r>
              <a:rPr lang="en-US" sz="900" dirty="0">
                <a:solidFill>
                  <a:srgbClr val="243746"/>
                </a:solidFill>
                <a:latin typeface="Montserrat Semi-Bold"/>
              </a:rPr>
              <a:t>Easements</a:t>
            </a:r>
          </a:p>
          <a:p>
            <a:pPr marL="171450" indent="-171450">
              <a:buFont typeface="Arial" panose="020B0604020202020204" pitchFamily="34" charset="0"/>
              <a:buChar char="•"/>
            </a:pPr>
            <a:r>
              <a:rPr lang="en-US" sz="900" dirty="0">
                <a:solidFill>
                  <a:srgbClr val="243746"/>
                </a:solidFill>
                <a:latin typeface="Montserrat Semi-Bold"/>
              </a:rPr>
              <a:t>Missing interests</a:t>
            </a:r>
          </a:p>
          <a:p>
            <a:pPr marL="171450" indent="-171450">
              <a:buFont typeface="Arial" panose="020B0604020202020204" pitchFamily="34" charset="0"/>
              <a:buChar char="•"/>
            </a:pPr>
            <a:r>
              <a:rPr lang="en-US" sz="900" dirty="0">
                <a:solidFill>
                  <a:srgbClr val="243746"/>
                </a:solidFill>
                <a:latin typeface="Montserrat Semi-Bold"/>
              </a:rPr>
              <a:t>The prior owner’s open loans and liens</a:t>
            </a:r>
          </a:p>
          <a:p>
            <a:pPr marL="171450" indent="-171450">
              <a:buFont typeface="Arial" panose="020B0604020202020204" pitchFamily="34" charset="0"/>
              <a:buChar char="•"/>
            </a:pPr>
            <a:r>
              <a:rPr lang="en-US" sz="900" dirty="0">
                <a:solidFill>
                  <a:srgbClr val="243746"/>
                </a:solidFill>
                <a:latin typeface="Montserrat Semi-Bold"/>
              </a:rPr>
              <a:t>Materialman liens </a:t>
            </a:r>
          </a:p>
          <a:p>
            <a:pPr marL="171450" indent="-171450">
              <a:buFont typeface="Arial" panose="020B0604020202020204" pitchFamily="34" charset="0"/>
              <a:buChar char="•"/>
            </a:pPr>
            <a:r>
              <a:rPr lang="en-US" sz="900" dirty="0">
                <a:solidFill>
                  <a:srgbClr val="243746"/>
                </a:solidFill>
                <a:latin typeface="Montserrat Semi-Bold"/>
              </a:rPr>
              <a:t>If the property is part of a mandatory HOA</a:t>
            </a:r>
          </a:p>
          <a:p>
            <a:pPr marL="171450" indent="-171450">
              <a:buFont typeface="Arial" panose="020B0604020202020204" pitchFamily="34" charset="0"/>
              <a:buChar char="•"/>
            </a:pPr>
            <a:r>
              <a:rPr lang="en-US" sz="900" dirty="0">
                <a:solidFill>
                  <a:srgbClr val="243746"/>
                </a:solidFill>
                <a:latin typeface="Montserrat Semi-Bold"/>
              </a:rPr>
              <a:t>IRS liens </a:t>
            </a:r>
          </a:p>
          <a:p>
            <a:pPr marL="171450" indent="-171450">
              <a:buFont typeface="Arial" panose="020B0604020202020204" pitchFamily="34" charset="0"/>
              <a:buChar char="•"/>
            </a:pPr>
            <a:r>
              <a:rPr lang="en-US" sz="900" dirty="0">
                <a:solidFill>
                  <a:srgbClr val="243746"/>
                </a:solidFill>
                <a:latin typeface="Montserrat Semi-Bold"/>
              </a:rPr>
              <a:t>GA Department of Revenue liens</a:t>
            </a:r>
          </a:p>
          <a:p>
            <a:pPr marL="171450" indent="-171450">
              <a:buFont typeface="Arial" panose="020B0604020202020204" pitchFamily="34" charset="0"/>
              <a:buChar char="•"/>
            </a:pPr>
            <a:r>
              <a:rPr lang="en-US" sz="900" dirty="0">
                <a:solidFill>
                  <a:srgbClr val="243746"/>
                </a:solidFill>
                <a:latin typeface="Montserrat Semi-Bold"/>
              </a:rPr>
              <a:t>Property tax liens </a:t>
            </a:r>
          </a:p>
          <a:p>
            <a:pPr marL="171450" indent="-171450">
              <a:buFont typeface="Arial" panose="020B0604020202020204" pitchFamily="34" charset="0"/>
              <a:buChar char="•"/>
            </a:pPr>
            <a:r>
              <a:rPr lang="en-US" sz="900" dirty="0">
                <a:solidFill>
                  <a:srgbClr val="243746"/>
                </a:solidFill>
                <a:latin typeface="Montserrat Semi-Bold"/>
              </a:rPr>
              <a:t>Pending litigation </a:t>
            </a:r>
          </a:p>
          <a:p>
            <a:pPr marL="171450" indent="-171450">
              <a:buFont typeface="Arial" panose="020B0604020202020204" pitchFamily="34" charset="0"/>
              <a:buChar char="•"/>
            </a:pPr>
            <a:r>
              <a:rPr lang="en-US" sz="900" dirty="0">
                <a:solidFill>
                  <a:srgbClr val="243746"/>
                </a:solidFill>
                <a:latin typeface="Montserrat Semi-Bold"/>
              </a:rPr>
              <a:t>And more! </a:t>
            </a:r>
          </a:p>
          <a:p>
            <a:pPr marL="171450" indent="-171450">
              <a:lnSpc>
                <a:spcPts val="1461"/>
              </a:lnSpc>
              <a:buFont typeface="Arial" panose="020B0604020202020204" pitchFamily="34" charset="0"/>
              <a:buChar char="•"/>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grass, outdoor, sport&#10;&#10;Description automatically generated">
            <a:extLst>
              <a:ext uri="{FF2B5EF4-FFF2-40B4-BE49-F238E27FC236}">
                <a16:creationId xmlns:a16="http://schemas.microsoft.com/office/drawing/2014/main" id="{D089C9DF-4262-494C-9B58-037542D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996" y="790572"/>
            <a:ext cx="1918020" cy="1276355"/>
          </a:xfrm>
          <a:prstGeom prst="rect">
            <a:avLst/>
          </a:prstGeom>
        </p:spPr>
      </p:pic>
    </p:spTree>
    <p:extLst>
      <p:ext uri="{BB962C8B-B14F-4D97-AF65-F5344CB8AC3E}">
        <p14:creationId xmlns:p14="http://schemas.microsoft.com/office/powerpoint/2010/main" val="1891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Property Tax Report</a:t>
            </a:r>
          </a:p>
        </p:txBody>
      </p:sp>
      <p:sp>
        <p:nvSpPr>
          <p:cNvPr id="4" name="TextBox 4"/>
          <p:cNvSpPr txBox="1"/>
          <p:nvPr/>
        </p:nvSpPr>
        <p:spPr>
          <a:xfrm>
            <a:off x="254000" y="590550"/>
            <a:ext cx="3581400" cy="113915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Confirms the tax parcel ID </a:t>
            </a:r>
          </a:p>
          <a:p>
            <a:pPr marL="171450" indent="-171450">
              <a:lnSpc>
                <a:spcPts val="1461"/>
              </a:lnSpc>
              <a:buFont typeface="Arial" panose="020B0604020202020204" pitchFamily="34" charset="0"/>
              <a:buChar char="•"/>
            </a:pPr>
            <a:r>
              <a:rPr lang="en-US" sz="1043" dirty="0">
                <a:solidFill>
                  <a:srgbClr val="243746"/>
                </a:solidFill>
                <a:latin typeface="Montserrat Semi-Bold"/>
              </a:rPr>
              <a:t>Confirms the size and dimensions of the parcel</a:t>
            </a:r>
          </a:p>
          <a:p>
            <a:pPr marL="171450" indent="-171450">
              <a:lnSpc>
                <a:spcPts val="1461"/>
              </a:lnSpc>
              <a:buFont typeface="Arial" panose="020B0604020202020204" pitchFamily="34" charset="0"/>
              <a:buChar char="•"/>
            </a:pPr>
            <a:r>
              <a:rPr lang="en-US" sz="1043" dirty="0">
                <a:solidFill>
                  <a:srgbClr val="243746"/>
                </a:solidFill>
                <a:latin typeface="Montserrat Semi-Bold"/>
              </a:rPr>
              <a:t>Shows the most recently paid tax bill </a:t>
            </a:r>
          </a:p>
          <a:p>
            <a:pPr marL="171450" indent="-171450">
              <a:lnSpc>
                <a:spcPts val="1461"/>
              </a:lnSpc>
              <a:buFont typeface="Arial" panose="020B0604020202020204" pitchFamily="34" charset="0"/>
              <a:buChar char="•"/>
            </a:pPr>
            <a:r>
              <a:rPr lang="en-US" sz="1043" dirty="0">
                <a:solidFill>
                  <a:srgbClr val="243746"/>
                </a:solidFill>
                <a:latin typeface="Montserrat Semi-Bold"/>
              </a:rPr>
              <a:t>Insures there is no outstanding tax bills </a:t>
            </a:r>
          </a:p>
          <a:p>
            <a:pPr marL="171450" indent="-171450">
              <a:lnSpc>
                <a:spcPts val="1461"/>
              </a:lnSpc>
              <a:buFont typeface="Arial" panose="020B0604020202020204" pitchFamily="34" charset="0"/>
              <a:buChar char="•"/>
            </a:pPr>
            <a:r>
              <a:rPr lang="en-US" sz="1043" dirty="0">
                <a:solidFill>
                  <a:srgbClr val="243746"/>
                </a:solidFill>
                <a:latin typeface="Montserrat Semi-Bold"/>
              </a:rPr>
              <a:t>Lists exemptions currently in place </a:t>
            </a:r>
          </a:p>
          <a:p>
            <a:pPr marL="171450" indent="-171450">
              <a:lnSpc>
                <a:spcPts val="1461"/>
              </a:lnSpc>
              <a:buFont typeface="Arial" panose="020B0604020202020204" pitchFamily="34" charset="0"/>
              <a:buChar char="•"/>
            </a:pPr>
            <a:r>
              <a:rPr lang="en-US" sz="1043" dirty="0">
                <a:solidFill>
                  <a:srgbClr val="243746"/>
                </a:solidFill>
                <a:latin typeface="Montserrat Semi-Bold"/>
              </a:rPr>
              <a:t>Alerts of ant pending tax appeals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stack of money&#10;&#10;Description automatically generated with low confidence">
            <a:extLst>
              <a:ext uri="{FF2B5EF4-FFF2-40B4-BE49-F238E27FC236}">
                <a16:creationId xmlns:a16="http://schemas.microsoft.com/office/drawing/2014/main" id="{0A141F4D-0092-44CA-907A-DAAD68684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0" y="971550"/>
            <a:ext cx="1974420" cy="1349187"/>
          </a:xfrm>
          <a:prstGeom prst="rect">
            <a:avLst/>
          </a:prstGeom>
        </p:spPr>
      </p:pic>
    </p:spTree>
    <p:extLst>
      <p:ext uri="{BB962C8B-B14F-4D97-AF65-F5344CB8AC3E}">
        <p14:creationId xmlns:p14="http://schemas.microsoft.com/office/powerpoint/2010/main" val="152962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4196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Title Exam and Tax Reports</a:t>
            </a:r>
          </a:p>
        </p:txBody>
      </p:sp>
      <p:sp>
        <p:nvSpPr>
          <p:cNvPr id="4" name="TextBox 4"/>
          <p:cNvSpPr txBox="1"/>
          <p:nvPr/>
        </p:nvSpPr>
        <p:spPr>
          <a:xfrm>
            <a:off x="215900" y="518631"/>
            <a:ext cx="4648200" cy="2293320"/>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The time it takes to complete a title exam depends on a variety of factors</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Where is the property located?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How big is it?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Is it a platted subdivision or acreage?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Does the the county have COVID restrictions in place limiting access to the deed records?</a:t>
            </a:r>
          </a:p>
          <a:p>
            <a:pPr marL="628650" lvl="1" indent="-171450">
              <a:lnSpc>
                <a:spcPts val="1461"/>
              </a:lnSpc>
              <a:buFont typeface="Arial" panose="020B0604020202020204" pitchFamily="34" charset="0"/>
              <a:buChar char="•"/>
            </a:pPr>
            <a:endParaRPr lang="en-US" sz="1043" dirty="0">
              <a:solidFill>
                <a:srgbClr val="243746"/>
              </a:solidFill>
              <a:latin typeface="Montserrat Semi-Bold"/>
            </a:endParaRPr>
          </a:p>
          <a:p>
            <a:pPr marL="171450" indent="-171450">
              <a:lnSpc>
                <a:spcPts val="1461"/>
              </a:lnSpc>
              <a:buFont typeface="Arial" panose="020B0604020202020204" pitchFamily="34" charset="0"/>
              <a:buChar char="•"/>
            </a:pPr>
            <a:r>
              <a:rPr lang="en-US" sz="1043" dirty="0">
                <a:solidFill>
                  <a:srgbClr val="243746"/>
                </a:solidFill>
                <a:latin typeface="Montserrat Semi-Bold"/>
              </a:rPr>
              <a:t>If you know there are special circumstances or have a closing date that is in less than 15 business days, please alert us so we can order the title exam as a rush file.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5486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203840" y="133350"/>
            <a:ext cx="5029200" cy="236731"/>
          </a:xfrm>
          <a:prstGeom prst="rect">
            <a:avLst/>
          </a:prstGeom>
        </p:spPr>
        <p:txBody>
          <a:bodyPr wrap="square" lIns="0" tIns="0" rIns="0" bIns="0" rtlCol="0" anchor="t">
            <a:spAutoFit/>
          </a:bodyPr>
          <a:lstStyle/>
          <a:p>
            <a:pPr>
              <a:lnSpc>
                <a:spcPts val="1969"/>
              </a:lnSpc>
            </a:pPr>
            <a:r>
              <a:rPr lang="en-US" sz="1200" spc="180" dirty="0">
                <a:solidFill>
                  <a:srgbClr val="926A52"/>
                </a:solidFill>
                <a:latin typeface="Montserrat Extra-Bold Bold"/>
              </a:rPr>
              <a:t>Pre-Closing – Introductory Email to Buyer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Graphical user interface, application&#10;&#10;Description automatically generated">
            <a:extLst>
              <a:ext uri="{FF2B5EF4-FFF2-40B4-BE49-F238E27FC236}">
                <a16:creationId xmlns:a16="http://schemas.microsoft.com/office/drawing/2014/main" id="{754C73FB-B880-4D89-82B1-81FAAE454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500617"/>
            <a:ext cx="2136507" cy="2190748"/>
          </a:xfrm>
          <a:prstGeom prst="rect">
            <a:avLst/>
          </a:prstGeom>
        </p:spPr>
      </p:pic>
    </p:spTree>
    <p:extLst>
      <p:ext uri="{BB962C8B-B14F-4D97-AF65-F5344CB8AC3E}">
        <p14:creationId xmlns:p14="http://schemas.microsoft.com/office/powerpoint/2010/main" val="340249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768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Buyer Questionnaire </a:t>
            </a:r>
          </a:p>
        </p:txBody>
      </p:sp>
      <p:sp>
        <p:nvSpPr>
          <p:cNvPr id="4" name="TextBox 4"/>
          <p:cNvSpPr txBox="1"/>
          <p:nvPr/>
        </p:nvSpPr>
        <p:spPr>
          <a:xfrm>
            <a:off x="177800" y="590550"/>
            <a:ext cx="45720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This information helps us draft their documents correctly and send wire instructions:</a:t>
            </a:r>
          </a:p>
          <a:p>
            <a:pPr marL="171450" indent="-171450">
              <a:lnSpc>
                <a:spcPts val="1461"/>
              </a:lnSpc>
              <a:buFont typeface="Arial" panose="020B0604020202020204" pitchFamily="34" charset="0"/>
              <a:buChar char="•"/>
            </a:pPr>
            <a:r>
              <a:rPr lang="en-US" sz="1043" dirty="0">
                <a:solidFill>
                  <a:srgbClr val="243746"/>
                </a:solidFill>
                <a:latin typeface="Montserrat Semi-Bold"/>
              </a:rPr>
              <a:t>Street address of property </a:t>
            </a:r>
          </a:p>
          <a:p>
            <a:pPr marL="171450" indent="-171450">
              <a:lnSpc>
                <a:spcPts val="1461"/>
              </a:lnSpc>
              <a:buFont typeface="Arial" panose="020B0604020202020204" pitchFamily="34" charset="0"/>
              <a:buChar char="•"/>
            </a:pPr>
            <a:r>
              <a:rPr lang="en-US" sz="1043" dirty="0">
                <a:solidFill>
                  <a:srgbClr val="243746"/>
                </a:solidFill>
                <a:latin typeface="Montserrat Semi-Bold"/>
              </a:rPr>
              <a:t>Anticipated closing date </a:t>
            </a:r>
          </a:p>
          <a:p>
            <a:pPr marL="171450" indent="-171450">
              <a:lnSpc>
                <a:spcPts val="1461"/>
              </a:lnSpc>
              <a:buFont typeface="Arial" panose="020B0604020202020204" pitchFamily="34" charset="0"/>
              <a:buChar char="•"/>
            </a:pPr>
            <a:r>
              <a:rPr lang="en-US" sz="1043" dirty="0">
                <a:solidFill>
                  <a:srgbClr val="243746"/>
                </a:solidFill>
                <a:latin typeface="Montserrat Semi-Bold"/>
              </a:rPr>
              <a:t>Do you plan on attending closing?</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We encourage all buyers to attend closing personally</a:t>
            </a:r>
          </a:p>
          <a:p>
            <a:pPr marL="171450" indent="-171450">
              <a:lnSpc>
                <a:spcPts val="1461"/>
              </a:lnSpc>
              <a:buFont typeface="Arial" panose="020B0604020202020204" pitchFamily="34" charset="0"/>
              <a:buChar char="•"/>
            </a:pPr>
            <a:r>
              <a:rPr lang="en-US" sz="1043" dirty="0">
                <a:solidFill>
                  <a:srgbClr val="243746"/>
                </a:solidFill>
                <a:latin typeface="Montserrat Semi-Bold"/>
              </a:rPr>
              <a:t>Buyers’ names and contact information </a:t>
            </a:r>
          </a:p>
          <a:p>
            <a:pPr marL="171450" indent="-171450">
              <a:lnSpc>
                <a:spcPts val="1461"/>
              </a:lnSpc>
              <a:buFont typeface="Arial" panose="020B0604020202020204" pitchFamily="34" charset="0"/>
              <a:buChar char="•"/>
            </a:pPr>
            <a:r>
              <a:rPr lang="en-US" sz="1043" dirty="0">
                <a:solidFill>
                  <a:srgbClr val="243746"/>
                </a:solidFill>
                <a:latin typeface="Montserrat Semi-Bold"/>
              </a:rPr>
              <a:t>Copy of their photo ID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69139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Buyer Questionnaire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Graphical user interface, text, application, email&#10;&#10;Description automatically generated">
            <a:extLst>
              <a:ext uri="{FF2B5EF4-FFF2-40B4-BE49-F238E27FC236}">
                <a16:creationId xmlns:a16="http://schemas.microsoft.com/office/drawing/2014/main" id="{158CB023-5A19-411F-916E-016FB031A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 y="524328"/>
            <a:ext cx="2465329" cy="2164757"/>
          </a:xfrm>
          <a:prstGeom prst="rect">
            <a:avLst/>
          </a:prstGeom>
        </p:spPr>
      </p:pic>
    </p:spTree>
    <p:extLst>
      <p:ext uri="{BB962C8B-B14F-4D97-AF65-F5344CB8AC3E}">
        <p14:creationId xmlns:p14="http://schemas.microsoft.com/office/powerpoint/2010/main" val="57957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30384"/>
          </a:xfrm>
          <a:prstGeom prst="rect">
            <a:avLst/>
          </a:prstGeom>
        </p:spPr>
        <p:txBody>
          <a:bodyPr wrap="square" lIns="0" tIns="0" rIns="0" bIns="0" rtlCol="0" anchor="t">
            <a:spAutoFit/>
          </a:bodyPr>
          <a:lstStyle/>
          <a:p>
            <a:pPr>
              <a:lnSpc>
                <a:spcPts val="1969"/>
              </a:lnSpc>
            </a:pPr>
            <a:r>
              <a:rPr lang="en-US" sz="1200" spc="180" dirty="0">
                <a:solidFill>
                  <a:srgbClr val="926A52"/>
                </a:solidFill>
                <a:latin typeface="Montserrat Extra-Bold Bold"/>
              </a:rPr>
              <a:t>Pre-closing Introductory Email to Seller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Graphical user interface, text&#10;&#10;Description automatically generated">
            <a:extLst>
              <a:ext uri="{FF2B5EF4-FFF2-40B4-BE49-F238E27FC236}">
                <a16:creationId xmlns:a16="http://schemas.microsoft.com/office/drawing/2014/main" id="{50A725A2-51AC-4C10-9A0A-2B2CEA169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 y="503762"/>
            <a:ext cx="2410048" cy="2190640"/>
          </a:xfrm>
          <a:prstGeom prst="rect">
            <a:avLst/>
          </a:prstGeom>
        </p:spPr>
      </p:pic>
    </p:spTree>
    <p:extLst>
      <p:ext uri="{BB962C8B-B14F-4D97-AF65-F5344CB8AC3E}">
        <p14:creationId xmlns:p14="http://schemas.microsoft.com/office/powerpoint/2010/main" val="24106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438526"/>
            <a:ext cx="4495800" cy="229332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Our secure website allows you to quickly and safely submit information necessary for us to complete your sale.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You will need the following to complete it: </a:t>
            </a:r>
          </a:p>
          <a:p>
            <a:pPr marL="228600" indent="-228600">
              <a:lnSpc>
                <a:spcPts val="1461"/>
              </a:lnSpc>
              <a:buAutoNum type="arabicPeriod"/>
            </a:pPr>
            <a:r>
              <a:rPr lang="en-US" sz="1043" dirty="0">
                <a:solidFill>
                  <a:srgbClr val="243746"/>
                </a:solidFill>
                <a:latin typeface="Montserrat Semi-Bold"/>
              </a:rPr>
              <a:t>Copy of your mortgage statement and full loan number </a:t>
            </a:r>
          </a:p>
          <a:p>
            <a:pPr marL="228600" indent="-228600">
              <a:lnSpc>
                <a:spcPts val="1461"/>
              </a:lnSpc>
              <a:buAutoNum type="arabicPeriod"/>
            </a:pPr>
            <a:r>
              <a:rPr lang="en-US" sz="1043" dirty="0">
                <a:solidFill>
                  <a:srgbClr val="243746"/>
                </a:solidFill>
                <a:latin typeface="Montserrat Semi-Bold"/>
              </a:rPr>
              <a:t>HOA contact info</a:t>
            </a:r>
          </a:p>
          <a:p>
            <a:pPr marL="228600" indent="-228600">
              <a:lnSpc>
                <a:spcPts val="1461"/>
              </a:lnSpc>
              <a:buAutoNum type="arabicPeriod"/>
            </a:pPr>
            <a:r>
              <a:rPr lang="en-US" sz="1043" dirty="0">
                <a:solidFill>
                  <a:srgbClr val="243746"/>
                </a:solidFill>
                <a:latin typeface="Montserrat Semi-Bold"/>
              </a:rPr>
              <a:t>Water company information</a:t>
            </a:r>
          </a:p>
          <a:p>
            <a:pPr marL="228600" indent="-228600">
              <a:lnSpc>
                <a:spcPts val="1461"/>
              </a:lnSpc>
              <a:buAutoNum type="arabicPeriod"/>
            </a:pPr>
            <a:r>
              <a:rPr lang="en-US" sz="1043" dirty="0">
                <a:solidFill>
                  <a:srgbClr val="243746"/>
                </a:solidFill>
                <a:latin typeface="Montserrat Semi-Bold"/>
              </a:rPr>
              <a:t>Sellers’ IDs </a:t>
            </a:r>
          </a:p>
          <a:p>
            <a:pPr marL="228600" indent="-228600">
              <a:lnSpc>
                <a:spcPts val="1461"/>
              </a:lnSpc>
              <a:buAutoNum type="arabicPeriod"/>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For security purposes this has to be submitted in one sitting – please complete it as soon as possible to avoid any closing delays!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94110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438150"/>
            <a:ext cx="2667000" cy="2585708"/>
          </a:xfrm>
          <a:prstGeom prst="rect">
            <a:avLst/>
          </a:prstGeom>
        </p:spPr>
        <p:txBody>
          <a:bodyPr wrap="square" lIns="0" tIns="0" rIns="0" bIns="0" rtlCol="0" anchor="t">
            <a:spAutoFit/>
          </a:bodyPr>
          <a:lstStyle/>
          <a:p>
            <a:pPr>
              <a:lnSpc>
                <a:spcPts val="1461"/>
              </a:lnSpc>
            </a:pPr>
            <a:r>
              <a:rPr lang="en-US" sz="1043" u="sng" dirty="0">
                <a:solidFill>
                  <a:srgbClr val="243746"/>
                </a:solidFill>
                <a:latin typeface="Montserrat Semi-Bold"/>
              </a:rPr>
              <a:t>Water Service </a:t>
            </a:r>
          </a:p>
          <a:p>
            <a:r>
              <a:rPr lang="en-US" sz="800" dirty="0">
                <a:solidFill>
                  <a:schemeClr val="tx2">
                    <a:lumMod val="50000"/>
                  </a:schemeClr>
                </a:solidFill>
                <a:latin typeface="Montserrat Semi-Bold" panose="020B0604020202020204" charset="0"/>
                <a:cs typeface="Times New Roman" panose="02020603050405020304" pitchFamily="18" charset="0"/>
              </a:rPr>
              <a:t>Who do you pay your water bill through?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Paid through Homeowner's Association</a:t>
            </a:r>
          </a:p>
          <a:p>
            <a:pPr lvl="1"/>
            <a:r>
              <a:rPr lang="en-US" sz="800" dirty="0">
                <a:solidFill>
                  <a:schemeClr val="tx2">
                    <a:lumMod val="50000"/>
                  </a:schemeClr>
                </a:solidFill>
                <a:latin typeface="Montserrat Semi-Bold" panose="020B0604020202020204" charset="0"/>
                <a:cs typeface="Times New Roman" panose="02020603050405020304" pitchFamily="18" charset="0"/>
              </a:rPr>
              <a:t> </a:t>
            </a:r>
          </a:p>
          <a:p>
            <a:pPr lvl="1"/>
            <a:r>
              <a:rPr lang="en-US" sz="800" dirty="0">
                <a:solidFill>
                  <a:schemeClr val="tx2">
                    <a:lumMod val="50000"/>
                  </a:schemeClr>
                </a:solidFill>
                <a:latin typeface="Montserrat Semi-Bold" panose="020B0604020202020204" charset="0"/>
                <a:cs typeface="Times New Roman" panose="02020603050405020304" pitchFamily="18" charset="0"/>
              </a:rPr>
              <a:t>City of Atlanta Dept. of Watershed Management **Please note: City of Atlanta requires prepayment to process, this will be collected at closing**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Cobb County</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Fulton County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Gwinnett County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City of Roswell, Milton or Alpharetta </a:t>
            </a:r>
          </a:p>
          <a:p>
            <a:pPr lvl="1"/>
            <a:r>
              <a:rPr lang="en-US" sz="800" dirty="0">
                <a:solidFill>
                  <a:schemeClr val="tx2">
                    <a:lumMod val="50000"/>
                  </a:schemeClr>
                </a:solidFill>
                <a:latin typeface="Montserrat Semi-Bold" panose="020B0604020202020204" charset="0"/>
                <a:cs typeface="Times New Roman" panose="02020603050405020304" pitchFamily="18" charset="0"/>
              </a:rPr>
              <a:t>Others</a:t>
            </a:r>
          </a:p>
          <a:p>
            <a:pPr lvl="1"/>
            <a:r>
              <a:rPr lang="en-US" sz="800" dirty="0">
                <a:solidFill>
                  <a:schemeClr val="tx2">
                    <a:lumMod val="50000"/>
                  </a:schemeClr>
                </a:solidFill>
                <a:latin typeface="Montserrat Semi-Bold" panose="020B0604020202020204" charset="0"/>
                <a:cs typeface="Times New Roman" panose="02020603050405020304" pitchFamily="18" charset="0"/>
              </a:rPr>
              <a:t> </a:t>
            </a:r>
          </a:p>
          <a:p>
            <a:pPr>
              <a:lnSpc>
                <a:spcPts val="1461"/>
              </a:lnSpc>
            </a:pPr>
            <a:endParaRPr lang="en-US" sz="1043" u="sng"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glass of water being poured into a glass&#10;&#10;Description automatically generated with medium confidence">
            <a:extLst>
              <a:ext uri="{FF2B5EF4-FFF2-40B4-BE49-F238E27FC236}">
                <a16:creationId xmlns:a16="http://schemas.microsoft.com/office/drawing/2014/main" id="{AF44A115-1713-4C4A-AD92-B0D539FC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5886" y="904875"/>
            <a:ext cx="1571428" cy="1047750"/>
          </a:xfrm>
          <a:prstGeom prst="rect">
            <a:avLst/>
          </a:prstGeom>
        </p:spPr>
      </p:pic>
    </p:spTree>
    <p:extLst>
      <p:ext uri="{BB962C8B-B14F-4D97-AF65-F5344CB8AC3E}">
        <p14:creationId xmlns:p14="http://schemas.microsoft.com/office/powerpoint/2010/main" val="338190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177800" y="440707"/>
            <a:ext cx="4784236" cy="2231380"/>
          </a:xfrm>
          <a:prstGeom prst="rect">
            <a:avLst/>
          </a:prstGeom>
        </p:spPr>
        <p:txBody>
          <a:bodyPr wrap="square" lIns="0" tIns="0" rIns="0" bIns="0" rtlCol="0" anchor="t">
            <a:spAutoFit/>
          </a:bodyPr>
          <a:lstStyle/>
          <a:p>
            <a:r>
              <a:rPr lang="en-US" sz="900" u="sng" dirty="0">
                <a:solidFill>
                  <a:schemeClr val="tx2">
                    <a:lumMod val="50000"/>
                  </a:schemeClr>
                </a:solidFill>
                <a:latin typeface="Montserrat Semi-Bold" panose="020B0604020202020204" charset="0"/>
                <a:cs typeface="Times New Roman" panose="02020603050405020304" pitchFamily="18" charset="0"/>
              </a:rPr>
              <a:t>SELLER PROCEEDS </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Check at closing: Please note that some banks may put a hold on the check</a:t>
            </a:r>
          </a:p>
          <a:p>
            <a:pPr marL="628650" lvl="1"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Wire after closing </a:t>
            </a:r>
          </a:p>
          <a:p>
            <a:pPr marL="628650" lvl="1"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Apply funds to purchase that is being handled by Campbell &amp; Brannon.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we do not receive the outgoing wire authorization form from the seller in person OR if you do not complete the CertifID wire verification, we must issue a check.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you choose to have your proceeds wired, please do one of the following:</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Attach your wire instructions, bring your wire information, OR attach a voided check</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Send us your wiring instructions via </a:t>
            </a:r>
            <a:r>
              <a:rPr lang="en-US" sz="800" u="sng" dirty="0">
                <a:solidFill>
                  <a:schemeClr val="tx2">
                    <a:lumMod val="50000"/>
                  </a:schemeClr>
                </a:solidFill>
                <a:latin typeface="Montserrat Semi-Bold" panose="020B0604020202020204" charset="0"/>
                <a:cs typeface="Times New Roman" panose="02020603050405020304" pitchFamily="18" charset="0"/>
              </a:rPr>
              <a:t>secure</a:t>
            </a:r>
            <a:r>
              <a:rPr lang="en-US" sz="800" dirty="0">
                <a:solidFill>
                  <a:schemeClr val="tx2">
                    <a:lumMod val="50000"/>
                  </a:schemeClr>
                </a:solidFill>
                <a:latin typeface="Montserrat Semi-Bold" panose="020B0604020202020204" charset="0"/>
                <a:cs typeface="Times New Roman" panose="02020603050405020304" pitchFamily="18" charset="0"/>
              </a:rPr>
              <a:t> email which we will confirm at closing. </a:t>
            </a:r>
          </a:p>
          <a:p>
            <a:r>
              <a:rPr lang="en-US" sz="800" dirty="0">
                <a:solidFill>
                  <a:schemeClr val="tx2">
                    <a:lumMod val="50000"/>
                  </a:schemeClr>
                </a:solidFill>
                <a:latin typeface="Montserrat Semi-Bold" panose="020B0604020202020204" charset="0"/>
                <a:cs typeface="Times New Roman" panose="02020603050405020304" pitchFamily="18" charset="0"/>
              </a:rPr>
              <a:t>For brokerage accounts (i.e. Charles Schwab, Merrill Lynch or Morgan Stanley), a voided check is not sufficient for wiring. Check with your banker/financial advisor for their official wiring instructions.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39336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3" name="TextBox 3"/>
          <p:cNvSpPr txBox="1"/>
          <p:nvPr/>
        </p:nvSpPr>
        <p:spPr>
          <a:xfrm>
            <a:off x="181429" y="18167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Overview</a:t>
            </a:r>
          </a:p>
        </p:txBody>
      </p:sp>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254000" y="582072"/>
            <a:ext cx="4572000" cy="171623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Today we will: </a:t>
            </a:r>
          </a:p>
          <a:p>
            <a:pPr marL="228600" indent="-228600">
              <a:lnSpc>
                <a:spcPts val="1461"/>
              </a:lnSpc>
              <a:buAutoNum type="arabicParenR"/>
            </a:pPr>
            <a:r>
              <a:rPr lang="en-US" sz="1043" dirty="0">
                <a:solidFill>
                  <a:srgbClr val="243746"/>
                </a:solidFill>
                <a:latin typeface="Montserrat Semi-Bold"/>
              </a:rPr>
              <a:t>Take a behind the scenes look at the closing process; </a:t>
            </a:r>
          </a:p>
          <a:p>
            <a:pPr marL="228600" indent="-228600">
              <a:lnSpc>
                <a:spcPts val="1461"/>
              </a:lnSpc>
              <a:buAutoNum type="arabicParenR"/>
            </a:pPr>
            <a:endParaRPr lang="en-US" sz="1043" dirty="0">
              <a:solidFill>
                <a:srgbClr val="243746"/>
              </a:solidFill>
              <a:latin typeface="Montserrat Semi-Bold"/>
            </a:endParaRPr>
          </a:p>
          <a:p>
            <a:pPr marL="228600" indent="-228600">
              <a:lnSpc>
                <a:spcPts val="1461"/>
              </a:lnSpc>
              <a:buAutoNum type="arabicParenR"/>
            </a:pPr>
            <a:r>
              <a:rPr lang="en-US" sz="1043" dirty="0">
                <a:solidFill>
                  <a:srgbClr val="243746"/>
                </a:solidFill>
                <a:latin typeface="Montserrat Semi-Bold"/>
              </a:rPr>
              <a:t>Explore the role of each Campbell &amp; Brannon team member; and </a:t>
            </a:r>
          </a:p>
          <a:p>
            <a:pPr marL="228600" indent="-228600">
              <a:lnSpc>
                <a:spcPts val="1461"/>
              </a:lnSpc>
              <a:buAutoNum type="arabicParenR"/>
            </a:pPr>
            <a:endParaRPr lang="en-US" sz="1043" dirty="0">
              <a:solidFill>
                <a:srgbClr val="243746"/>
              </a:solidFill>
              <a:latin typeface="Montserrat Semi-Bold"/>
            </a:endParaRPr>
          </a:p>
          <a:p>
            <a:pPr marL="228600" indent="-228600">
              <a:lnSpc>
                <a:spcPts val="1461"/>
              </a:lnSpc>
              <a:buAutoNum type="arabicParenR"/>
            </a:pPr>
            <a:r>
              <a:rPr lang="en-US" sz="1043" dirty="0">
                <a:solidFill>
                  <a:srgbClr val="243746"/>
                </a:solidFill>
                <a:latin typeface="Montserrat Semi-Bold"/>
              </a:rPr>
              <a:t>Give insight into our process, procedures, and everything we need for a seamless closing experience</a:t>
            </a:r>
          </a:p>
          <a:p>
            <a:pPr>
              <a:lnSpc>
                <a:spcPts val="1461"/>
              </a:lnSpc>
            </a:pPr>
            <a:endParaRPr lang="en-US" sz="1043" dirty="0">
              <a:solidFill>
                <a:srgbClr val="243746"/>
              </a:solidFill>
              <a:latin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502018"/>
            <a:ext cx="2362200" cy="1908599"/>
          </a:xfrm>
          <a:prstGeom prst="rect">
            <a:avLst/>
          </a:prstGeom>
        </p:spPr>
        <p:txBody>
          <a:bodyPr wrap="square" lIns="0" tIns="0" rIns="0" bIns="0" rtlCol="0" anchor="t">
            <a:spAutoFit/>
          </a:bodyPr>
          <a:lstStyle/>
          <a:p>
            <a:pPr>
              <a:lnSpc>
                <a:spcPts val="1461"/>
              </a:lnSpc>
            </a:pPr>
            <a:r>
              <a:rPr lang="en-US" sz="1100" u="sng" dirty="0">
                <a:solidFill>
                  <a:srgbClr val="243746"/>
                </a:solidFill>
                <a:latin typeface="Montserrat Semi-Bold"/>
              </a:rPr>
              <a:t>Asks for the following:</a:t>
            </a:r>
          </a:p>
          <a:p>
            <a:pPr marL="171450" indent="-171450">
              <a:lnSpc>
                <a:spcPts val="1461"/>
              </a:lnSpc>
              <a:buFont typeface="Arial" panose="020B0604020202020204" pitchFamily="34" charset="0"/>
              <a:buChar char="•"/>
            </a:pPr>
            <a:r>
              <a:rPr lang="en-US" sz="1000" dirty="0">
                <a:solidFill>
                  <a:srgbClr val="243746"/>
                </a:solidFill>
                <a:latin typeface="Montserrat Semi-Bold"/>
              </a:rPr>
              <a:t>Address of property being sold </a:t>
            </a:r>
          </a:p>
          <a:p>
            <a:pPr marL="171450" indent="-171450">
              <a:lnSpc>
                <a:spcPts val="1461"/>
              </a:lnSpc>
              <a:buFont typeface="Arial" panose="020B0604020202020204" pitchFamily="34" charset="0"/>
              <a:buChar char="•"/>
            </a:pPr>
            <a:r>
              <a:rPr lang="en-US" sz="1000" dirty="0">
                <a:solidFill>
                  <a:srgbClr val="243746"/>
                </a:solidFill>
                <a:latin typeface="Montserrat Semi-Bold"/>
              </a:rPr>
              <a:t>Sellers’ names </a:t>
            </a:r>
          </a:p>
          <a:p>
            <a:pPr marL="171450" indent="-171450">
              <a:lnSpc>
                <a:spcPts val="1461"/>
              </a:lnSpc>
              <a:buFont typeface="Arial" panose="020B0604020202020204" pitchFamily="34" charset="0"/>
              <a:buChar char="•"/>
            </a:pPr>
            <a:r>
              <a:rPr lang="en-US" sz="1000" dirty="0">
                <a:solidFill>
                  <a:srgbClr val="243746"/>
                </a:solidFill>
                <a:latin typeface="Montserrat Semi-Bold"/>
              </a:rPr>
              <a:t>Copy of your photo ID </a:t>
            </a:r>
          </a:p>
          <a:p>
            <a:pPr marL="171450" indent="-171450">
              <a:lnSpc>
                <a:spcPts val="1461"/>
              </a:lnSpc>
              <a:buFont typeface="Arial" panose="020B0604020202020204" pitchFamily="34" charset="0"/>
              <a:buChar char="•"/>
            </a:pPr>
            <a:r>
              <a:rPr lang="en-US" sz="1000" dirty="0">
                <a:solidFill>
                  <a:srgbClr val="243746"/>
                </a:solidFill>
                <a:latin typeface="Montserrat Semi-Bold"/>
              </a:rPr>
              <a:t>Contact information </a:t>
            </a:r>
          </a:p>
          <a:p>
            <a:pPr marL="171450" indent="-171450">
              <a:lnSpc>
                <a:spcPts val="1461"/>
              </a:lnSpc>
              <a:buFont typeface="Arial" panose="020B0604020202020204" pitchFamily="34" charset="0"/>
              <a:buChar char="•"/>
            </a:pPr>
            <a:r>
              <a:rPr lang="en-US" sz="1000" dirty="0">
                <a:solidFill>
                  <a:srgbClr val="243746"/>
                </a:solidFill>
                <a:latin typeface="Montserrat Semi-Bold"/>
              </a:rPr>
              <a:t>Social Security Number – this field is encrypted and required for tax purposes</a:t>
            </a:r>
          </a:p>
          <a:p>
            <a:pPr marL="171450" indent="-171450">
              <a:lnSpc>
                <a:spcPts val="1461"/>
              </a:lnSpc>
              <a:buFont typeface="Arial" panose="020B0604020202020204" pitchFamily="34" charset="0"/>
              <a:buChar char="•"/>
            </a:pPr>
            <a:r>
              <a:rPr lang="en-US" sz="1000" dirty="0">
                <a:solidFill>
                  <a:srgbClr val="243746"/>
                </a:solidFill>
                <a:latin typeface="Montserrat Semi-Bold"/>
              </a:rPr>
              <a:t>Loan number </a:t>
            </a:r>
          </a:p>
          <a:p>
            <a:pPr marL="171450" indent="-171450">
              <a:lnSpc>
                <a:spcPts val="1461"/>
              </a:lnSpc>
              <a:buFont typeface="Arial" panose="020B0604020202020204" pitchFamily="34" charset="0"/>
              <a:buChar char="•"/>
            </a:pPr>
            <a:r>
              <a:rPr lang="en-US" sz="1000" dirty="0">
                <a:solidFill>
                  <a:srgbClr val="243746"/>
                </a:solidFill>
                <a:latin typeface="Montserrat Semi-Bold"/>
              </a:rPr>
              <a:t>HOA information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 newspaper&#10;&#10;Description automatically generated">
            <a:extLst>
              <a:ext uri="{FF2B5EF4-FFF2-40B4-BE49-F238E27FC236}">
                <a16:creationId xmlns:a16="http://schemas.microsoft.com/office/drawing/2014/main" id="{3CE3BC8E-2B7B-4706-B4CD-DC81BE5F9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965" y="828050"/>
            <a:ext cx="2311400" cy="1300162"/>
          </a:xfrm>
          <a:prstGeom prst="rect">
            <a:avLst/>
          </a:prstGeom>
        </p:spPr>
      </p:pic>
    </p:spTree>
    <p:extLst>
      <p:ext uri="{BB962C8B-B14F-4D97-AF65-F5344CB8AC3E}">
        <p14:creationId xmlns:p14="http://schemas.microsoft.com/office/powerpoint/2010/main" val="387135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177800" y="502018"/>
            <a:ext cx="4724400" cy="2108269"/>
          </a:xfrm>
          <a:prstGeom prst="rect">
            <a:avLst/>
          </a:prstGeom>
        </p:spPr>
        <p:txBody>
          <a:bodyPr wrap="square" lIns="0" tIns="0" rIns="0" bIns="0" rtlCol="0" anchor="t">
            <a:spAutoFit/>
          </a:bodyPr>
          <a:lstStyle/>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CLOSING ATTENDANCE AND SIGNERS</a:t>
            </a:r>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Closings run more efficiently when all parties are present. Your presence will reduce closing and funding issues.</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Will all sellers on title attend closing?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any seller is not able to attend closing, their options include:</a:t>
            </a: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Split closing: Seller signs in our offices at a different time prior to the buyer. There is a fee for this service. </a:t>
            </a:r>
          </a:p>
          <a:p>
            <a:pPr marL="1543050" lvl="3"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Email/Mail away: Seller signs documents sent via secure email. At minimum a printer, a witness and a notary public are required.  There is a fee for this service.</a:t>
            </a:r>
          </a:p>
          <a:p>
            <a:pPr marL="1543050" lvl="3"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If the seller is abroad, please let us know ASAP as they may be required to set up a notary appointment with the US Embassy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Graphical user interface&#10;&#10;Description automatically generated">
            <a:extLst>
              <a:ext uri="{FF2B5EF4-FFF2-40B4-BE49-F238E27FC236}">
                <a16:creationId xmlns:a16="http://schemas.microsoft.com/office/drawing/2014/main" id="{99BDD8B0-8EBB-4796-922D-690284C16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504950"/>
            <a:ext cx="1420923" cy="795717"/>
          </a:xfrm>
          <a:prstGeom prst="rect">
            <a:avLst/>
          </a:prstGeom>
        </p:spPr>
      </p:pic>
    </p:spTree>
    <p:extLst>
      <p:ext uri="{BB962C8B-B14F-4D97-AF65-F5344CB8AC3E}">
        <p14:creationId xmlns:p14="http://schemas.microsoft.com/office/powerpoint/2010/main" val="219425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00639" y="456880"/>
            <a:ext cx="3482361" cy="1962076"/>
          </a:xfrm>
          <a:prstGeom prst="rect">
            <a:avLst/>
          </a:prstGeom>
        </p:spPr>
        <p:txBody>
          <a:bodyPr wrap="square" lIns="0" tIns="0" rIns="0" bIns="0" rtlCol="0" anchor="t">
            <a:spAutoFit/>
          </a:bodyPr>
          <a:lstStyle/>
          <a:p>
            <a:r>
              <a:rPr lang="en-US" sz="1050" b="1" u="sng" dirty="0">
                <a:solidFill>
                  <a:schemeClr val="tx2">
                    <a:lumMod val="50000"/>
                  </a:schemeClr>
                </a:solidFill>
                <a:latin typeface="Montserrat Semi-Bold" panose="020B0604020202020204" charset="0"/>
                <a:cs typeface="Times New Roman" panose="02020603050405020304" pitchFamily="18" charset="0"/>
              </a:rPr>
              <a:t>Power of Attorney (POA)</a:t>
            </a:r>
            <a:endParaRPr lang="en-US" sz="1000" b="1"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Do you need a POA prepared?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you choose a Power of Attorney, you must send wiring instructions in advance so we may initiate the CertifID wire and identify verification process.</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possible, we recommend you use a POA specific to this real estate transaction and drafted by our office.</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providing your own POA, we must approve the document well in advance. Please note that many durable and general POAs are not consistent with Georgia real estate law.</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download (1).jpg">
            <a:extLst>
              <a:ext uri="{FF2B5EF4-FFF2-40B4-BE49-F238E27FC236}">
                <a16:creationId xmlns:a16="http://schemas.microsoft.com/office/drawing/2014/main" id="{F693F12C-5536-42C9-839E-40FAD321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470" y="992437"/>
            <a:ext cx="943330" cy="8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45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4506259" cy="2139047"/>
          </a:xfrm>
          <a:prstGeom prst="rect">
            <a:avLst/>
          </a:prstGeom>
        </p:spPr>
        <p:txBody>
          <a:bodyPr wrap="square" lIns="0" tIns="0" rIns="0" bIns="0" rtlCol="0" anchor="t">
            <a:spAutoFit/>
          </a:bodyPr>
          <a:lstStyle/>
          <a:p>
            <a:r>
              <a:rPr lang="en-US" sz="1050" b="1" u="sng" dirty="0">
                <a:solidFill>
                  <a:schemeClr val="tx2">
                    <a:lumMod val="50000"/>
                  </a:schemeClr>
                </a:solidFill>
                <a:latin typeface="Montserrat Semi-Bold" panose="020B0604020202020204" charset="0"/>
                <a:cs typeface="Times New Roman" panose="02020603050405020304" pitchFamily="18" charset="0"/>
              </a:rPr>
              <a:t>TAX APPEALS</a:t>
            </a:r>
          </a:p>
          <a:p>
            <a:r>
              <a:rPr lang="en-US" sz="800" dirty="0">
                <a:solidFill>
                  <a:schemeClr val="tx2">
                    <a:lumMod val="50000"/>
                  </a:schemeClr>
                </a:solidFill>
                <a:latin typeface="Montserrat Semi-Bold" panose="020B0604020202020204" charset="0"/>
                <a:cs typeface="Times New Roman" panose="02020603050405020304" pitchFamily="18" charset="0"/>
              </a:rPr>
              <a:t>If a tax appeal is filed, the tax commissioner issues a bill for unresolved tax appeals at 85% of the maximum amount due based on the assessor’s value.</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your tax appeal is still active by closing time, we will need the final bill to disburse funds escrowed at closing for the tax appeal.</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1050" u="sng" dirty="0">
                <a:solidFill>
                  <a:schemeClr val="tx2">
                    <a:lumMod val="50000"/>
                  </a:schemeClr>
                </a:solidFill>
                <a:latin typeface="Montserrat Semi-Bold" panose="020B0604020202020204" charset="0"/>
                <a:cs typeface="Times New Roman" panose="02020603050405020304" pitchFamily="18" charset="0"/>
              </a:rPr>
              <a:t>Other Tax Matters</a:t>
            </a:r>
          </a:p>
          <a:p>
            <a:r>
              <a:rPr lang="en-US" sz="800" dirty="0">
                <a:solidFill>
                  <a:schemeClr val="tx2">
                    <a:lumMod val="50000"/>
                  </a:schemeClr>
                </a:solidFill>
                <a:latin typeface="Montserrat Semi-Bold" panose="020B0604020202020204" charset="0"/>
                <a:cs typeface="Times New Roman" panose="02020603050405020304" pitchFamily="18" charset="0"/>
              </a:rPr>
              <a:t>Are you filing a joint tax return?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no, what percentage of the proceeds will each seller receive?</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This is required for IRS purposes:</a:t>
            </a:r>
          </a:p>
          <a:p>
            <a:r>
              <a:rPr lang="en-US" sz="800" dirty="0">
                <a:solidFill>
                  <a:schemeClr val="tx2">
                    <a:lumMod val="50000"/>
                  </a:schemeClr>
                </a:solidFill>
                <a:latin typeface="Montserrat Semi-Bold" panose="020B0604020202020204" charset="0"/>
                <a:cs typeface="Times New Roman" panose="02020603050405020304" pitchFamily="18" charset="0"/>
              </a:rPr>
              <a:t>Seller 1: 40% </a:t>
            </a:r>
          </a:p>
          <a:p>
            <a:r>
              <a:rPr lang="en-US" sz="800" dirty="0">
                <a:solidFill>
                  <a:schemeClr val="tx2">
                    <a:lumMod val="50000"/>
                  </a:schemeClr>
                </a:solidFill>
                <a:latin typeface="Montserrat Semi-Bold" panose="020B0604020202020204" charset="0"/>
                <a:cs typeface="Times New Roman" panose="02020603050405020304" pitchFamily="18" charset="0"/>
              </a:rPr>
              <a:t>Seller 2: 60%</a:t>
            </a:r>
          </a:p>
          <a:p>
            <a:endParaRPr lang="en-US" sz="700" u="sng" dirty="0">
              <a:solidFill>
                <a:schemeClr val="tx2">
                  <a:lumMod val="50000"/>
                </a:schemeClr>
              </a:solidFill>
              <a:latin typeface="Montserrat Semi-Bold" panose="020B0604020202020204" charset="0"/>
              <a:cs typeface="Times New Roman" panose="02020603050405020304" pitchFamily="18" charset="0"/>
            </a:endParaRPr>
          </a:p>
          <a:p>
            <a:endParaRPr lang="en-US" sz="700" dirty="0">
              <a:solidFill>
                <a:schemeClr val="tx2">
                  <a:lumMod val="50000"/>
                </a:schemeClr>
              </a:solidFill>
              <a:latin typeface="Montserrat Semi-Bold" panose="020B060402020202020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59632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4506259" cy="2108269"/>
          </a:xfrm>
          <a:prstGeom prst="rect">
            <a:avLst/>
          </a:prstGeom>
        </p:spPr>
        <p:txBody>
          <a:bodyPr wrap="square" lIns="0" tIns="0" rIns="0" bIns="0" rtlCol="0" anchor="t">
            <a:spAutoFit/>
          </a:bodyPr>
          <a:lstStyle/>
          <a:p>
            <a:r>
              <a:rPr lang="en-US" sz="1100" b="1" u="sng" dirty="0">
                <a:solidFill>
                  <a:schemeClr val="tx2">
                    <a:lumMod val="50000"/>
                  </a:schemeClr>
                </a:solidFill>
                <a:latin typeface="Montserrat Semi-Bold" panose="020B0604020202020204" charset="0"/>
                <a:cs typeface="Times New Roman" panose="02020603050405020304" pitchFamily="18" charset="0"/>
              </a:rPr>
              <a:t>Georgia Withholding</a:t>
            </a:r>
          </a:p>
          <a:p>
            <a:pPr marL="0" indent="0">
              <a:buNone/>
            </a:pPr>
            <a:r>
              <a:rPr lang="en-US" sz="900" dirty="0">
                <a:solidFill>
                  <a:schemeClr val="tx2">
                    <a:lumMod val="50000"/>
                  </a:schemeClr>
                </a:solidFill>
                <a:latin typeface="Montserrat Semi-Bold" panose="020B0604020202020204" charset="0"/>
              </a:rPr>
              <a:t>3% of the Net Taxable Gain </a:t>
            </a:r>
          </a:p>
          <a:p>
            <a:pPr marL="0" indent="0">
              <a:buNone/>
            </a:pPr>
            <a:r>
              <a:rPr lang="en-US" sz="900" dirty="0">
                <a:solidFill>
                  <a:schemeClr val="tx2">
                    <a:lumMod val="50000"/>
                  </a:schemeClr>
                </a:solidFill>
                <a:latin typeface="Montserrat Semi-Bold" panose="020B0604020202020204" charset="0"/>
              </a:rPr>
              <a:t>Exempt if:</a:t>
            </a:r>
          </a:p>
          <a:p>
            <a:pPr marL="685800" lvl="1" indent="-228600">
              <a:buAutoNum type="arabicParenR"/>
            </a:pPr>
            <a:r>
              <a:rPr lang="en-US" sz="900" dirty="0">
                <a:solidFill>
                  <a:schemeClr val="tx2">
                    <a:lumMod val="50000"/>
                  </a:schemeClr>
                </a:solidFill>
                <a:latin typeface="Montserrat Semi-Bold" panose="020B0604020202020204" charset="0"/>
              </a:rPr>
              <a:t>Georgia Resident (you cannot lose residency until you establish residency somewhere else) </a:t>
            </a:r>
          </a:p>
          <a:p>
            <a:pPr marL="685800" lvl="1" indent="-228600">
              <a:buAutoNum type="arabicParenR"/>
            </a:pPr>
            <a:r>
              <a:rPr lang="en-US" sz="900" dirty="0">
                <a:solidFill>
                  <a:schemeClr val="tx2">
                    <a:lumMod val="50000"/>
                  </a:schemeClr>
                </a:solidFill>
                <a:latin typeface="Montserrat Semi-Bold" panose="020B0604020202020204" charset="0"/>
              </a:rPr>
              <a:t>Selling Primary Residence (2 of the last 5 years) </a:t>
            </a:r>
          </a:p>
          <a:p>
            <a:pPr marL="685800" lvl="1" indent="-228600">
              <a:buAutoNum type="arabicParenR"/>
            </a:pPr>
            <a:r>
              <a:rPr lang="en-US" sz="900" dirty="0">
                <a:solidFill>
                  <a:schemeClr val="tx2">
                    <a:lumMod val="50000"/>
                  </a:schemeClr>
                </a:solidFill>
                <a:latin typeface="Montserrat Semi-Bold" panose="020B0604020202020204" charset="0"/>
              </a:rPr>
              <a:t>May be deemed a resident if:</a:t>
            </a:r>
          </a:p>
          <a:p>
            <a:pPr marL="1143000" lvl="2" indent="-228600">
              <a:buFontTx/>
              <a:buAutoNum type="alphaLcParenR"/>
            </a:pPr>
            <a:r>
              <a:rPr lang="en-US" sz="900" dirty="0">
                <a:solidFill>
                  <a:schemeClr val="tx2">
                    <a:lumMod val="50000"/>
                  </a:schemeClr>
                </a:solidFill>
                <a:latin typeface="Montserrat Semi-Bold" panose="020B0604020202020204" charset="0"/>
              </a:rPr>
              <a:t>Filed GA tax returns for the past two years; </a:t>
            </a:r>
            <a:r>
              <a:rPr lang="en-US" sz="900" u="sng" dirty="0">
                <a:solidFill>
                  <a:schemeClr val="tx2">
                    <a:lumMod val="50000"/>
                  </a:schemeClr>
                </a:solidFill>
                <a:latin typeface="Montserrat Semi-Bold" panose="020B0604020202020204" charset="0"/>
              </a:rPr>
              <a:t>AND</a:t>
            </a:r>
            <a:endParaRPr lang="en-US" sz="900" dirty="0">
              <a:solidFill>
                <a:schemeClr val="tx2">
                  <a:lumMod val="50000"/>
                </a:schemeClr>
              </a:solidFill>
              <a:latin typeface="Montserrat Semi-Bold" panose="020B0604020202020204" charset="0"/>
            </a:endParaRPr>
          </a:p>
          <a:p>
            <a:pPr marL="1143000" lvl="2" indent="-228600">
              <a:buAutoNum type="alphaLcParenR"/>
            </a:pPr>
            <a:r>
              <a:rPr lang="en-US" sz="900" dirty="0">
                <a:solidFill>
                  <a:schemeClr val="tx2">
                    <a:lumMod val="50000"/>
                  </a:schemeClr>
                </a:solidFill>
                <a:latin typeface="Montserrat Semi-Bold" panose="020B0604020202020204" charset="0"/>
              </a:rPr>
              <a:t>Is an established business in GA and will continue to be a business establish in GA or has real property in Georgia at the time of closing of equal or greater value than the tax liability; </a:t>
            </a:r>
            <a:r>
              <a:rPr lang="en-US" sz="900" u="sng" dirty="0">
                <a:solidFill>
                  <a:schemeClr val="tx2">
                    <a:lumMod val="50000"/>
                  </a:schemeClr>
                </a:solidFill>
                <a:latin typeface="Montserrat Semi-Bold" panose="020B0604020202020204" charset="0"/>
              </a:rPr>
              <a:t>AND</a:t>
            </a:r>
          </a:p>
          <a:p>
            <a:pPr marL="1143000" lvl="2" indent="-228600">
              <a:buFontTx/>
              <a:buAutoNum type="alphaLcParenR"/>
            </a:pPr>
            <a:r>
              <a:rPr lang="en-US" sz="900" dirty="0">
                <a:solidFill>
                  <a:schemeClr val="tx2">
                    <a:lumMod val="50000"/>
                  </a:schemeClr>
                </a:solidFill>
                <a:latin typeface="Montserrat Semi-Bold" panose="020B0604020202020204" charset="0"/>
              </a:rPr>
              <a:t>Will report sale on their GA tax return; </a:t>
            </a:r>
            <a:r>
              <a:rPr lang="en-US" sz="900" u="sng" dirty="0">
                <a:solidFill>
                  <a:schemeClr val="tx2">
                    <a:lumMod val="50000"/>
                  </a:schemeClr>
                </a:solidFill>
                <a:latin typeface="Montserrat Semi-Bold" panose="020B0604020202020204" charset="0"/>
              </a:rPr>
              <a:t>AND</a:t>
            </a:r>
          </a:p>
          <a:p>
            <a:pPr marL="1143000" lvl="2" indent="-228600">
              <a:buAutoNum type="alphaLcParenR"/>
            </a:pPr>
            <a:r>
              <a:rPr lang="en-US" sz="900" dirty="0">
                <a:solidFill>
                  <a:schemeClr val="tx2">
                    <a:lumMod val="50000"/>
                  </a:schemeClr>
                </a:solidFill>
                <a:latin typeface="Montserrat Semi-Bold" panose="020B0604020202020204" charset="0"/>
              </a:rPr>
              <a:t>If seller is a corporation or limited partnership, seller is registered to do business in Georgia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82065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3352801" cy="1654299"/>
          </a:xfrm>
          <a:prstGeom prst="rect">
            <a:avLst/>
          </a:prstGeom>
        </p:spPr>
        <p:txBody>
          <a:bodyPr wrap="square" lIns="0" tIns="0" rIns="0" bIns="0" rtlCol="0" anchor="t">
            <a:spAutoFit/>
          </a:bodyPr>
          <a:lstStyle/>
          <a:p>
            <a:r>
              <a:rPr lang="en-US" sz="1100" b="1" u="sng" dirty="0">
                <a:solidFill>
                  <a:schemeClr val="tx2">
                    <a:lumMod val="50000"/>
                  </a:schemeClr>
                </a:solidFill>
                <a:latin typeface="Montserrat Semi-Bold" panose="020B0604020202020204" charset="0"/>
                <a:cs typeface="Times New Roman" panose="02020603050405020304" pitchFamily="18" charset="0"/>
              </a:rPr>
              <a:t>Georgia Withholding</a:t>
            </a:r>
          </a:p>
          <a:p>
            <a:pPr marL="0" indent="0">
              <a:buNone/>
            </a:pPr>
            <a:r>
              <a:rPr lang="en-US" sz="1050" dirty="0">
                <a:solidFill>
                  <a:schemeClr val="tx2">
                    <a:lumMod val="50000"/>
                  </a:schemeClr>
                </a:solidFill>
                <a:latin typeface="Montserrat Semi-Bold" panose="020B0604020202020204" charset="0"/>
              </a:rPr>
              <a:t>If you are not exempt the DOR </a:t>
            </a:r>
          </a:p>
          <a:p>
            <a:pPr marL="0" indent="0">
              <a:buNone/>
            </a:pPr>
            <a:r>
              <a:rPr lang="en-US" sz="1050" dirty="0">
                <a:solidFill>
                  <a:schemeClr val="tx2">
                    <a:lumMod val="50000"/>
                  </a:schemeClr>
                </a:solidFill>
                <a:latin typeface="Montserrat Semi-Bold" panose="020B0604020202020204" charset="0"/>
              </a:rPr>
              <a:t>withholds 3% of the net taxable </a:t>
            </a:r>
          </a:p>
          <a:p>
            <a:pPr marL="0" indent="0">
              <a:buNone/>
            </a:pPr>
            <a:r>
              <a:rPr lang="en-US" sz="1050" dirty="0">
                <a:solidFill>
                  <a:schemeClr val="tx2">
                    <a:lumMod val="50000"/>
                  </a:schemeClr>
                </a:solidFill>
                <a:latin typeface="Montserrat Semi-Bold" panose="020B0604020202020204" charset="0"/>
              </a:rPr>
              <a:t>Gain</a:t>
            </a:r>
          </a:p>
          <a:p>
            <a:pPr marL="0" indent="0">
              <a:buNone/>
            </a:pPr>
            <a:endParaRPr lang="en-US" sz="1050" dirty="0">
              <a:solidFill>
                <a:schemeClr val="tx2">
                  <a:lumMod val="50000"/>
                </a:schemeClr>
              </a:solidFill>
              <a:latin typeface="Montserrat Semi-Bold" panose="020B0604020202020204" charset="0"/>
            </a:endParaRPr>
          </a:p>
          <a:p>
            <a:pPr marL="0" indent="0">
              <a:buNone/>
            </a:pPr>
            <a:r>
              <a:rPr lang="en-US" sz="1050" dirty="0">
                <a:solidFill>
                  <a:schemeClr val="tx2">
                    <a:lumMod val="50000"/>
                  </a:schemeClr>
                </a:solidFill>
                <a:latin typeface="Montserrat Semi-Bold" panose="020B0604020202020204" charset="0"/>
              </a:rPr>
              <a:t>Net taxable gain is determined by:</a:t>
            </a:r>
          </a:p>
          <a:p>
            <a:pPr lvl="2"/>
            <a:r>
              <a:rPr lang="en-US" sz="1100" dirty="0">
                <a:solidFill>
                  <a:schemeClr val="tx2">
                    <a:lumMod val="50000"/>
                  </a:schemeClr>
                </a:solidFill>
                <a:latin typeface="Montserrat Semi-Bold" panose="020B0604020202020204" charset="0"/>
              </a:rPr>
              <a:t>Sale Price </a:t>
            </a:r>
          </a:p>
          <a:p>
            <a:pPr lvl="2"/>
            <a:r>
              <a:rPr lang="en-US" sz="1100" dirty="0">
                <a:solidFill>
                  <a:schemeClr val="tx2">
                    <a:lumMod val="50000"/>
                  </a:schemeClr>
                </a:solidFill>
                <a:latin typeface="Montserrat Semi-Bold" panose="020B0604020202020204" charset="0"/>
              </a:rPr>
              <a:t>- Cost Basis </a:t>
            </a:r>
          </a:p>
          <a:p>
            <a:pPr lvl="2"/>
            <a:r>
              <a:rPr lang="en-US" sz="1100" u="sng" dirty="0">
                <a:solidFill>
                  <a:schemeClr val="tx2">
                    <a:lumMod val="50000"/>
                  </a:schemeClr>
                </a:solidFill>
                <a:latin typeface="Montserrat Semi-Bold" panose="020B0604020202020204" charset="0"/>
              </a:rPr>
              <a:t>- Selling Expenses </a:t>
            </a:r>
          </a:p>
          <a:p>
            <a:pPr lvl="2"/>
            <a:r>
              <a:rPr lang="en-US" sz="1100" dirty="0">
                <a:solidFill>
                  <a:schemeClr val="tx2">
                    <a:lumMod val="50000"/>
                  </a:schemeClr>
                </a:solidFill>
                <a:latin typeface="Montserrat Semi-Bold" panose="020B0604020202020204" charset="0"/>
              </a:rPr>
              <a:t>Net Taxable Gain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download (2).jpg">
            <a:extLst>
              <a:ext uri="{FF2B5EF4-FFF2-40B4-BE49-F238E27FC236}">
                <a16:creationId xmlns:a16="http://schemas.microsoft.com/office/drawing/2014/main" id="{5310EFFE-AF7C-4DB0-ABC8-53D5E1F64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244" y="649486"/>
            <a:ext cx="1201757" cy="155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5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7415" y="460722"/>
            <a:ext cx="4506259" cy="800219"/>
          </a:xfrm>
          <a:prstGeom prst="rect">
            <a:avLst/>
          </a:prstGeom>
        </p:spPr>
        <p:txBody>
          <a:bodyPr wrap="square" lIns="0" tIns="0" rIns="0" bIns="0" rtlCol="0" anchor="t">
            <a:spAutoFit/>
          </a:bodyPr>
          <a:lstStyle/>
          <a:p>
            <a:r>
              <a:rPr lang="en-US" sz="1000" b="1" u="sng" dirty="0">
                <a:solidFill>
                  <a:schemeClr val="tx2">
                    <a:lumMod val="50000"/>
                  </a:schemeClr>
                </a:solidFill>
                <a:latin typeface="Montserrat Semi-Bold" panose="020B0604020202020204" charset="0"/>
                <a:cs typeface="Times New Roman" panose="02020603050405020304" pitchFamily="18" charset="0"/>
              </a:rPr>
              <a:t>FIRPTA</a:t>
            </a:r>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Are you a non-resident alien? </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 If Yes, our office will contact you about the possibility of FIRPTA withholding.</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If your seller is a non-resident alien let us know ASAP so we can refer them to individuals who specialize in FIRPTA withholding to determine their tax liability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graphicFrame>
        <p:nvGraphicFramePr>
          <p:cNvPr id="6" name="Table 6">
            <a:extLst>
              <a:ext uri="{FF2B5EF4-FFF2-40B4-BE49-F238E27FC236}">
                <a16:creationId xmlns:a16="http://schemas.microsoft.com/office/drawing/2014/main" id="{28FA5037-375C-4F9E-9DDA-E6B2BFEA2F89}"/>
              </a:ext>
            </a:extLst>
          </p:cNvPr>
          <p:cNvGraphicFramePr>
            <a:graphicFrameLocks noGrp="1"/>
          </p:cNvGraphicFramePr>
          <p:nvPr>
            <p:extLst>
              <p:ext uri="{D42A27DB-BD31-4B8C-83A1-F6EECF244321}">
                <p14:modId xmlns:p14="http://schemas.microsoft.com/office/powerpoint/2010/main" val="620167077"/>
              </p:ext>
            </p:extLst>
          </p:nvPr>
        </p:nvGraphicFramePr>
        <p:xfrm>
          <a:off x="406400" y="1345733"/>
          <a:ext cx="4114800" cy="1229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408441905"/>
                    </a:ext>
                  </a:extLst>
                </a:gridCol>
                <a:gridCol w="2057400">
                  <a:extLst>
                    <a:ext uri="{9D8B030D-6E8A-4147-A177-3AD203B41FA5}">
                      <a16:colId xmlns:a16="http://schemas.microsoft.com/office/drawing/2014/main" val="1980971790"/>
                    </a:ext>
                  </a:extLst>
                </a:gridCol>
              </a:tblGrid>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Sales Price $300,000 or less and </a:t>
                      </a:r>
                      <a:r>
                        <a:rPr lang="en-US" sz="600" u="sng" dirty="0">
                          <a:solidFill>
                            <a:schemeClr val="tx2">
                              <a:lumMod val="50000"/>
                            </a:schemeClr>
                          </a:solidFill>
                          <a:effectLst/>
                          <a:latin typeface="Montserrat Semi-Bold" panose="020B0604020202020204" charset="0"/>
                        </a:rPr>
                        <a:t>buyer acquires as principal residence</a:t>
                      </a:r>
                      <a:endParaRPr lang="en-US" sz="600" dirty="0">
                        <a:solidFill>
                          <a:schemeClr val="tx2">
                            <a:lumMod val="50000"/>
                          </a:schemeClr>
                        </a:solidFill>
                        <a:effectLst/>
                        <a:latin typeface="Montserrat Semi-Bold" panose="020B0604020202020204" charset="0"/>
                      </a:endParaRPr>
                    </a:p>
                    <a:p>
                      <a:endParaRPr lang="en-US" sz="14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No Withholding</a:t>
                      </a:r>
                    </a:p>
                  </a:txBody>
                  <a:tcPr/>
                </a:tc>
                <a:extLst>
                  <a:ext uri="{0D108BD9-81ED-4DB2-BD59-A6C34878D82A}">
                    <a16:rowId xmlns:a16="http://schemas.microsoft.com/office/drawing/2014/main" val="2116608789"/>
                  </a:ext>
                </a:extLst>
              </a:tr>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Sales Price between $300,001-$1,000,000 and </a:t>
                      </a:r>
                      <a:r>
                        <a:rPr lang="en-US" sz="600" u="sng" dirty="0">
                          <a:solidFill>
                            <a:schemeClr val="tx2">
                              <a:lumMod val="50000"/>
                            </a:schemeClr>
                          </a:solidFill>
                          <a:effectLst/>
                          <a:latin typeface="Montserrat Semi-Bold" panose="020B0604020202020204" charset="0"/>
                        </a:rPr>
                        <a:t>buyer acquires as principal residence</a:t>
                      </a:r>
                      <a:endParaRPr lang="en-US" sz="600" dirty="0">
                        <a:solidFill>
                          <a:schemeClr val="tx2">
                            <a:lumMod val="50000"/>
                          </a:schemeClr>
                        </a:solidFill>
                        <a:effectLst/>
                        <a:latin typeface="Montserrat Semi-Bold" panose="020B0604020202020204" charset="0"/>
                      </a:endParaRPr>
                    </a:p>
                    <a:p>
                      <a:endParaRPr lang="en-US" sz="6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10% Withholding</a:t>
                      </a:r>
                    </a:p>
                  </a:txBody>
                  <a:tcPr/>
                </a:tc>
                <a:extLst>
                  <a:ext uri="{0D108BD9-81ED-4DB2-BD59-A6C34878D82A}">
                    <a16:rowId xmlns:a16="http://schemas.microsoft.com/office/drawing/2014/main" val="3362538229"/>
                  </a:ext>
                </a:extLst>
              </a:tr>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All transactions—Any Sales Price and </a:t>
                      </a:r>
                      <a:r>
                        <a:rPr lang="en-US" sz="600" u="sng" dirty="0">
                          <a:solidFill>
                            <a:schemeClr val="tx2">
                              <a:lumMod val="50000"/>
                            </a:schemeClr>
                          </a:solidFill>
                          <a:effectLst/>
                          <a:latin typeface="Montserrat Semi-Bold" panose="020B0604020202020204" charset="0"/>
                        </a:rPr>
                        <a:t>buyer NOT acquiring as principal residence</a:t>
                      </a:r>
                      <a:endParaRPr lang="en-US" sz="600" dirty="0">
                        <a:solidFill>
                          <a:schemeClr val="tx2">
                            <a:lumMod val="50000"/>
                          </a:schemeClr>
                        </a:solidFill>
                        <a:effectLst/>
                        <a:latin typeface="Montserrat Semi-Bold" panose="020B0604020202020204" charset="0"/>
                      </a:endParaRPr>
                    </a:p>
                    <a:p>
                      <a:endParaRPr lang="en-US" sz="6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15% Withholding</a:t>
                      </a:r>
                    </a:p>
                  </a:txBody>
                  <a:tcPr/>
                </a:tc>
                <a:extLst>
                  <a:ext uri="{0D108BD9-81ED-4DB2-BD59-A6C34878D82A}">
                    <a16:rowId xmlns:a16="http://schemas.microsoft.com/office/drawing/2014/main" val="2703421248"/>
                  </a:ext>
                </a:extLst>
              </a:tr>
            </a:tbl>
          </a:graphicData>
        </a:graphic>
      </p:graphicFrame>
    </p:spTree>
    <p:extLst>
      <p:ext uri="{BB962C8B-B14F-4D97-AF65-F5344CB8AC3E}">
        <p14:creationId xmlns:p14="http://schemas.microsoft.com/office/powerpoint/2010/main" val="171501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CertifID</a:t>
            </a:r>
          </a:p>
        </p:txBody>
      </p:sp>
      <p:sp>
        <p:nvSpPr>
          <p:cNvPr id="4" name="TextBox 4"/>
          <p:cNvSpPr txBox="1"/>
          <p:nvPr/>
        </p:nvSpPr>
        <p:spPr>
          <a:xfrm>
            <a:off x="156455" y="590550"/>
            <a:ext cx="2095500" cy="1938992"/>
          </a:xfrm>
          <a:prstGeom prst="rect">
            <a:avLst/>
          </a:prstGeom>
        </p:spPr>
        <p:txBody>
          <a:bodyPr wrap="square" lIns="0" tIns="0" rIns="0" bIns="0" rtlCol="0" anchor="t">
            <a:spAutoFit/>
          </a:bodyPr>
          <a:lstStyle/>
          <a:p>
            <a:r>
              <a:rPr lang="en-US" sz="1050" dirty="0">
                <a:solidFill>
                  <a:schemeClr val="tx2">
                    <a:lumMod val="50000"/>
                  </a:schemeClr>
                </a:solidFill>
                <a:latin typeface="Montserrat Semi-Bold" panose="020B0604020202020204" charset="0"/>
                <a:cs typeface="Times New Roman" panose="02020603050405020304" pitchFamily="18" charset="0"/>
              </a:rPr>
              <a:t>CertifID is an application that allows for real-time verification of devices (cell phones), individual identities, and bank account information.  Think Big Brother and Big Data!</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r>
              <a:rPr lang="en-US" sz="1050" dirty="0">
                <a:solidFill>
                  <a:schemeClr val="tx2">
                    <a:lumMod val="50000"/>
                  </a:schemeClr>
                </a:solidFill>
                <a:latin typeface="Montserrat Semi-Bold" panose="020B0604020202020204" charset="0"/>
                <a:cs typeface="Times New Roman" panose="02020603050405020304" pitchFamily="18" charset="0"/>
              </a:rPr>
              <a:t>Wires are insured for up to $1 Million when using wire instructions received through CertifID.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6" descr="Image result for and then a hero comes along">
            <a:extLst>
              <a:ext uri="{FF2B5EF4-FFF2-40B4-BE49-F238E27FC236}">
                <a16:creationId xmlns:a16="http://schemas.microsoft.com/office/drawing/2014/main" id="{93170CFE-9B96-4F3D-8A76-DEE4F2B36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800" y="756658"/>
            <a:ext cx="2497128" cy="144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8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Special Sellers</a:t>
            </a:r>
          </a:p>
        </p:txBody>
      </p:sp>
      <p:sp>
        <p:nvSpPr>
          <p:cNvPr id="4" name="TextBox 4"/>
          <p:cNvSpPr txBox="1"/>
          <p:nvPr/>
        </p:nvSpPr>
        <p:spPr>
          <a:xfrm>
            <a:off x="177800" y="486471"/>
            <a:ext cx="4800600" cy="2215991"/>
          </a:xfrm>
          <a:prstGeom prst="rect">
            <a:avLst/>
          </a:prstGeom>
        </p:spPr>
        <p:txBody>
          <a:bodyPr wrap="square" lIns="0" tIns="0" rIns="0" bIns="0" rtlCol="0" anchor="t">
            <a:spAutoFit/>
          </a:bodyPr>
          <a:lstStyle/>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Trusts</a:t>
            </a:r>
            <a:r>
              <a:rPr lang="en-US" sz="900" dirty="0">
                <a:solidFill>
                  <a:schemeClr val="tx2">
                    <a:lumMod val="50000"/>
                  </a:schemeClr>
                </a:solidFill>
                <a:latin typeface="Montserrat Semi-Bold" panose="020B0604020202020204" charset="0"/>
                <a:cs typeface="Times New Roman" panose="02020603050405020304" pitchFamily="18" charset="0"/>
              </a:rPr>
              <a: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Trust Agreement</a:t>
            </a:r>
            <a:r>
              <a:rPr lang="en-US" sz="900" b="1" dirty="0">
                <a:solidFill>
                  <a:schemeClr val="tx2">
                    <a:lumMod val="50000"/>
                  </a:schemeClr>
                </a:solidFill>
                <a:latin typeface="Montserrat Semi-Bold" panose="020B0604020202020204" charset="0"/>
                <a:cs typeface="Times New Roman" panose="02020603050405020304" pitchFamily="18" charset="0"/>
              </a:rPr>
              <a: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Certificate of Trust is acceptable.</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Estates</a:t>
            </a:r>
            <a:r>
              <a:rPr lang="en-US" sz="900" b="1" dirty="0">
                <a:solidFill>
                  <a:schemeClr val="tx2">
                    <a:lumMod val="50000"/>
                  </a:schemeClr>
                </a:solidFill>
                <a:latin typeface="Montserrat Semi-Bold" panose="020B0604020202020204" charset="0"/>
                <a:cs typeface="Times New Roman" panose="02020603050405020304" pitchFamily="18" charset="0"/>
              </a:rPr>
              <a:t>:</a:t>
            </a: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Last Will &amp; Testament and Letters Testamentary OR equivalent probate.</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If Joint Tenants, we only need the Death Certificate.</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LLC</a:t>
            </a:r>
            <a:r>
              <a:rPr lang="en-US" sz="900" dirty="0">
                <a:solidFill>
                  <a:schemeClr val="tx2">
                    <a:lumMod val="50000"/>
                  </a:schemeClr>
                </a:solidFill>
                <a:latin typeface="Montserrat Semi-Bold" panose="020B0604020202020204" charset="0"/>
                <a:cs typeface="Times New Roman" panose="02020603050405020304" pitchFamily="18" charset="0"/>
              </a:rPr>
              <a:t>:</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Operating Agreement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If Sole Member we accept Sole Member Certification</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Corporate Resolution with Signing authority</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INC:</a:t>
            </a: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Articles of Incorporation from Secretary of State website</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By-Laws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0088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006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Initial Contract Review</a:t>
            </a:r>
          </a:p>
        </p:txBody>
      </p:sp>
      <p:sp>
        <p:nvSpPr>
          <p:cNvPr id="4" name="TextBox 4"/>
          <p:cNvSpPr txBox="1"/>
          <p:nvPr/>
        </p:nvSpPr>
        <p:spPr>
          <a:xfrm>
            <a:off x="254000" y="666750"/>
            <a:ext cx="46482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Look for all terms relevant to the closing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Insure we received all exhibits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Termite? Home warranty? Survey? Other items a party is paying for at closing?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Stipulations that will impact closing or the settlement statement</a:t>
            </a:r>
          </a:p>
        </p:txBody>
      </p:sp>
      <p:sp>
        <p:nvSpPr>
          <p:cNvPr id="5" name="AutoShape 5"/>
          <p:cNvSpPr/>
          <p:nvPr/>
        </p:nvSpPr>
        <p:spPr>
          <a:xfrm>
            <a:off x="177800" y="438150"/>
            <a:ext cx="4784236"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8561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Contacting C&amp;B Team Members </a:t>
            </a:r>
          </a:p>
        </p:txBody>
      </p:sp>
      <p:sp>
        <p:nvSpPr>
          <p:cNvPr id="4" name="TextBox 4"/>
          <p:cNvSpPr txBox="1"/>
          <p:nvPr/>
        </p:nvSpPr>
        <p:spPr>
          <a:xfrm>
            <a:off x="254000" y="666750"/>
            <a:ext cx="43434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First initial and Last name @cb.law</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i.e. John Smith – </a:t>
            </a:r>
            <a:r>
              <a:rPr lang="en-US" sz="1043" dirty="0" err="1">
                <a:solidFill>
                  <a:srgbClr val="243746"/>
                </a:solidFill>
                <a:latin typeface="Montserrat Semi-Bold"/>
              </a:rPr>
              <a:t>jsmith@cb.law</a:t>
            </a:r>
            <a:r>
              <a:rPr lang="en-US" sz="1043" dirty="0">
                <a:solidFill>
                  <a:srgbClr val="243746"/>
                </a:solidFill>
                <a:latin typeface="Montserrat Semi-Bold"/>
              </a:rPr>
              <a: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Do not include .com after .law!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www.cb.law</a:t>
            </a:r>
          </a:p>
          <a:p>
            <a:pPr>
              <a:lnSpc>
                <a:spcPts val="1461"/>
              </a:lnSpc>
            </a:pPr>
            <a:r>
              <a:rPr lang="en-US" sz="1043" dirty="0">
                <a:solidFill>
                  <a:srgbClr val="243746"/>
                </a:solidFill>
                <a:latin typeface="Montserrat Semi-Bold"/>
              </a:rPr>
              <a:t>www.campbellandbannon.com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Pre-Closing – CAD </a:t>
            </a:r>
          </a:p>
        </p:txBody>
      </p:sp>
      <p:sp>
        <p:nvSpPr>
          <p:cNvPr id="4" name="TextBox 4"/>
          <p:cNvSpPr txBox="1"/>
          <p:nvPr/>
        </p:nvSpPr>
        <p:spPr>
          <a:xfrm>
            <a:off x="2540000" y="1147711"/>
            <a:ext cx="2209800" cy="562077"/>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Information on the CAD allows us to order the closing letter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descr="Graphical user interface, application&#10;&#10;Description automatically generated">
            <a:extLst>
              <a:ext uri="{FF2B5EF4-FFF2-40B4-BE49-F238E27FC236}">
                <a16:creationId xmlns:a16="http://schemas.microsoft.com/office/drawing/2014/main" id="{165EDA63-95CE-4390-AC05-B87243A4D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40" y="514349"/>
            <a:ext cx="1842083" cy="2298989"/>
          </a:xfrm>
          <a:prstGeom prst="rect">
            <a:avLst/>
          </a:prstGeom>
        </p:spPr>
      </p:pic>
    </p:spTree>
    <p:extLst>
      <p:ext uri="{BB962C8B-B14F-4D97-AF65-F5344CB8AC3E}">
        <p14:creationId xmlns:p14="http://schemas.microsoft.com/office/powerpoint/2010/main" val="372901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Commission</a:t>
            </a:r>
          </a:p>
        </p:txBody>
      </p:sp>
      <p:sp>
        <p:nvSpPr>
          <p:cNvPr id="4" name="TextBox 4"/>
          <p:cNvSpPr txBox="1"/>
          <p:nvPr/>
        </p:nvSpPr>
        <p:spPr>
          <a:xfrm>
            <a:off x="215900" y="514350"/>
            <a:ext cx="4495800" cy="1523879"/>
          </a:xfrm>
          <a:prstGeom prst="rect">
            <a:avLst/>
          </a:prstGeom>
        </p:spPr>
        <p:txBody>
          <a:bodyPr wrap="square" lIns="0" tIns="0" rIns="0" bIns="0" rtlCol="0" anchor="t">
            <a:spAutoFit/>
          </a:bodyPr>
          <a:lstStyle/>
          <a:p>
            <a:pPr>
              <a:lnSpc>
                <a:spcPts val="1461"/>
              </a:lnSpc>
            </a:pPr>
            <a:r>
              <a:rPr lang="en-US" sz="1043" u="sng" dirty="0">
                <a:solidFill>
                  <a:srgbClr val="243746"/>
                </a:solidFill>
                <a:latin typeface="Montserrat Semi-Bold"/>
              </a:rPr>
              <a:t>Instructions to Closing Attorney (F255)</a:t>
            </a: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Total commission?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Commission Split?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Contributing to closing costs?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Paying for an item on behalf of the client?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10;&#10;Description automatically generated">
            <a:extLst>
              <a:ext uri="{FF2B5EF4-FFF2-40B4-BE49-F238E27FC236}">
                <a16:creationId xmlns:a16="http://schemas.microsoft.com/office/drawing/2014/main" id="{519A1561-9B42-47BB-A35D-A7BA2A75A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704" y="895350"/>
            <a:ext cx="1530096" cy="1048512"/>
          </a:xfrm>
          <a:prstGeom prst="rect">
            <a:avLst/>
          </a:prstGeom>
        </p:spPr>
      </p:pic>
    </p:spTree>
    <p:extLst>
      <p:ext uri="{BB962C8B-B14F-4D97-AF65-F5344CB8AC3E}">
        <p14:creationId xmlns:p14="http://schemas.microsoft.com/office/powerpoint/2010/main" val="378205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The Lender </a:t>
            </a:r>
          </a:p>
        </p:txBody>
      </p:sp>
      <p:sp>
        <p:nvSpPr>
          <p:cNvPr id="4" name="TextBox 4"/>
          <p:cNvSpPr txBox="1"/>
          <p:nvPr/>
        </p:nvSpPr>
        <p:spPr>
          <a:xfrm>
            <a:off x="254000" y="666750"/>
            <a:ext cx="4495800" cy="133151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Send title commitment to lender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Confirms property taxes, HOA fees, transfer/intangible tax, recording fees, etc.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Coordinate with lender’s underwriter for any title related questions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67598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Insurance</a:t>
            </a:r>
          </a:p>
        </p:txBody>
      </p:sp>
      <p:sp>
        <p:nvSpPr>
          <p:cNvPr id="4" name="TextBox 4"/>
          <p:cNvSpPr txBox="1"/>
          <p:nvPr/>
        </p:nvSpPr>
        <p:spPr>
          <a:xfrm>
            <a:off x="254000" y="502949"/>
            <a:ext cx="4572000" cy="1928733"/>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rPr>
              <a:t>The one-time payment protects you and your heirs for as long as you own the property</a:t>
            </a:r>
          </a:p>
          <a:p>
            <a:r>
              <a:rPr lang="en-US" sz="800" dirty="0">
                <a:solidFill>
                  <a:schemeClr val="tx2">
                    <a:lumMod val="50000"/>
                  </a:schemeClr>
                </a:solidFill>
                <a:latin typeface="Montserrat Semi-Bold" panose="020B0604020202020204" charset="0"/>
              </a:rPr>
              <a:t> </a:t>
            </a:r>
          </a:p>
          <a:p>
            <a:r>
              <a:rPr lang="en-US" sz="800" dirty="0">
                <a:solidFill>
                  <a:schemeClr val="tx2">
                    <a:lumMod val="50000"/>
                  </a:schemeClr>
                </a:solidFill>
                <a:latin typeface="Montserrat Semi-Bold" panose="020B0604020202020204" charset="0"/>
              </a:rPr>
              <a:t>Insures Good and Marketable Title – defends title and pays for claims from loss due to a covered risk</a:t>
            </a:r>
          </a:p>
          <a:p>
            <a:endParaRPr lang="en-US" sz="800" dirty="0">
              <a:solidFill>
                <a:schemeClr val="tx2">
                  <a:lumMod val="50000"/>
                </a:schemeClr>
              </a:solidFill>
              <a:latin typeface="Montserrat Semi-Bold" panose="020B0604020202020204" charset="0"/>
            </a:endParaRPr>
          </a:p>
          <a:p>
            <a:r>
              <a:rPr lang="en-US" sz="800" i="1" dirty="0">
                <a:solidFill>
                  <a:schemeClr val="tx2">
                    <a:lumMod val="50000"/>
                  </a:schemeClr>
                </a:solidFill>
                <a:latin typeface="Montserrat Semi-Bold" panose="020B0604020202020204" charset="0"/>
              </a:rPr>
              <a:t>PROTECTS YOUR LARGEST INVESTMENT! </a:t>
            </a:r>
          </a:p>
          <a:p>
            <a:endParaRPr lang="en-US" sz="800" dirty="0">
              <a:solidFill>
                <a:schemeClr val="tx2">
                  <a:lumMod val="50000"/>
                </a:schemeClr>
              </a:solidFill>
              <a:latin typeface="Montserrat Semi-Bold" panose="020B0604020202020204" charset="0"/>
            </a:endParaRPr>
          </a:p>
          <a:p>
            <a:pPr>
              <a:spcAft>
                <a:spcPts val="800"/>
              </a:spcAft>
            </a:pPr>
            <a:r>
              <a:rPr lang="en-US" sz="800" dirty="0">
                <a:solidFill>
                  <a:schemeClr val="tx2">
                    <a:lumMod val="50000"/>
                  </a:schemeClr>
                </a:solidFill>
                <a:latin typeface="Montserrat Semi-Bold" panose="020B0604020202020204" charset="0"/>
                <a:cs typeface="Times New Roman" panose="02020603050405020304" pitchFamily="18" charset="0"/>
              </a:rPr>
              <a:t>The Owner’s Title Policy protects against</a:t>
            </a:r>
            <a:r>
              <a:rPr lang="en-US" sz="800" b="1" dirty="0">
                <a:solidFill>
                  <a:schemeClr val="tx2">
                    <a:lumMod val="50000"/>
                  </a:schemeClr>
                </a:solidFill>
                <a:latin typeface="Montserrat Semi-Bold" panose="020B0604020202020204" charset="0"/>
                <a:cs typeface="Times New Roman" panose="02020603050405020304" pitchFamily="18" charset="0"/>
              </a:rPr>
              <a:t> </a:t>
            </a:r>
            <a:r>
              <a:rPr lang="en-US" sz="800" dirty="0">
                <a:solidFill>
                  <a:schemeClr val="tx2">
                    <a:lumMod val="50000"/>
                  </a:schemeClr>
                </a:solidFill>
                <a:latin typeface="Montserrat Semi-Bold" panose="020B0604020202020204" charset="0"/>
                <a:cs typeface="Times New Roman" panose="02020603050405020304" pitchFamily="18" charset="0"/>
              </a:rPr>
              <a:t>defects that are missed or cannot be discovered in a routine title exam and title problems that are created after the title exam but before closing. </a:t>
            </a:r>
            <a:endParaRPr lang="en-US" sz="800" dirty="0">
              <a:solidFill>
                <a:schemeClr val="tx2">
                  <a:lumMod val="50000"/>
                </a:schemeClr>
              </a:solidFill>
              <a:latin typeface="Montserrat Semi-Bold" panose="020B0604020202020204" charset="0"/>
            </a:endParaRPr>
          </a:p>
          <a:p>
            <a:pPr marR="0" lvl="0">
              <a:spcBef>
                <a:spcPts val="0"/>
              </a:spcBef>
              <a:spcAft>
                <a:spcPts val="800"/>
              </a:spcAft>
            </a:pPr>
            <a:r>
              <a:rPr lang="en-US" sz="800" dirty="0">
                <a:solidFill>
                  <a:schemeClr val="tx2">
                    <a:lumMod val="50000"/>
                  </a:schemeClr>
                </a:solidFill>
                <a:latin typeface="Montserrat Semi-Bold" panose="020B0604020202020204" charset="0"/>
                <a:cs typeface="Times New Roman" panose="02020603050405020304" pitchFamily="18" charset="0"/>
              </a:rPr>
              <a:t>The seller only guarantees that they have not created a title issue. The purchaser has no recourse against the seller for problems created by prior owners. Title insurance provides this protection. </a:t>
            </a:r>
          </a:p>
          <a:p>
            <a:r>
              <a:rPr lang="en-US" sz="800" dirty="0">
                <a:solidFill>
                  <a:schemeClr val="tx2">
                    <a:lumMod val="50000"/>
                  </a:schemeClr>
                </a:solidFill>
                <a:latin typeface="Montserrat Semi-Bold" panose="020B0604020202020204" charset="0"/>
              </a:rPr>
              <a:t>Owners vs. Lenders Title Policy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8478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Enhanced Owner’s Title Insurance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00CC5550-9EB5-4E01-B0DC-592491BB41B8}"/>
              </a:ext>
            </a:extLst>
          </p:cNvPr>
          <p:cNvSpPr txBox="1"/>
          <p:nvPr/>
        </p:nvSpPr>
        <p:spPr>
          <a:xfrm>
            <a:off x="177800" y="536198"/>
            <a:ext cx="3124200" cy="1785104"/>
          </a:xfrm>
          <a:prstGeom prst="rect">
            <a:avLst/>
          </a:prstGeom>
          <a:noFill/>
        </p:spPr>
        <p:txBody>
          <a:bodyPr wrap="square" rtlCol="0">
            <a:spAutoFit/>
          </a:bodyPr>
          <a:lstStyle/>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Forgery</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Encroachments by Neighbors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Adverse Possession</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Easement by Prescription</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Building Permit and Zoning Violations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Vehicular and Pedestrian Access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Restrictive Covenant Violations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Policy amount increases 10% per year up to 150% of original policy amount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Pays rent/expenses if you cannot live in your home due to a claim </a:t>
            </a:r>
          </a:p>
        </p:txBody>
      </p:sp>
      <p:pic>
        <p:nvPicPr>
          <p:cNvPr id="6" name="Picture 5">
            <a:extLst>
              <a:ext uri="{FF2B5EF4-FFF2-40B4-BE49-F238E27FC236}">
                <a16:creationId xmlns:a16="http://schemas.microsoft.com/office/drawing/2014/main" id="{7E359B40-4652-48A9-A42F-BA522CE1653D}"/>
              </a:ext>
            </a:extLst>
          </p:cNvPr>
          <p:cNvPicPr>
            <a:picLocks noChangeAspect="1"/>
          </p:cNvPicPr>
          <p:nvPr/>
        </p:nvPicPr>
        <p:blipFill>
          <a:blip r:embed="rId3"/>
          <a:stretch>
            <a:fillRect/>
          </a:stretch>
        </p:blipFill>
        <p:spPr>
          <a:xfrm>
            <a:off x="3302000" y="799711"/>
            <a:ext cx="1341950" cy="1258078"/>
          </a:xfrm>
          <a:prstGeom prst="rect">
            <a:avLst/>
          </a:prstGeom>
        </p:spPr>
      </p:pic>
    </p:spTree>
    <p:extLst>
      <p:ext uri="{BB962C8B-B14F-4D97-AF65-F5344CB8AC3E}">
        <p14:creationId xmlns:p14="http://schemas.microsoft.com/office/powerpoint/2010/main" val="162382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Surveys </a:t>
            </a:r>
          </a:p>
        </p:txBody>
      </p:sp>
      <p:sp>
        <p:nvSpPr>
          <p:cNvPr id="4" name="TextBox 4"/>
          <p:cNvSpPr txBox="1"/>
          <p:nvPr/>
        </p:nvSpPr>
        <p:spPr>
          <a:xfrm>
            <a:off x="254000" y="486471"/>
            <a:ext cx="4708036" cy="210096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Georgia is a buyer beware state – buyer has a duty to inspect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Identifies boundary lines, set back lines, improvements, stream buffers, easements, encroachments, etc. It will also note if the property is in a flood zone .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A picture containing person, outdoor, yellow, automaton&#10;&#10;Description automatically generated">
            <a:extLst>
              <a:ext uri="{FF2B5EF4-FFF2-40B4-BE49-F238E27FC236}">
                <a16:creationId xmlns:a16="http://schemas.microsoft.com/office/drawing/2014/main" id="{49A683B6-AE93-4183-81DE-FFE748645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1" y="744181"/>
            <a:ext cx="1981199" cy="1150196"/>
          </a:xfrm>
          <a:prstGeom prst="rect">
            <a:avLst/>
          </a:prstGeom>
        </p:spPr>
      </p:pic>
    </p:spTree>
    <p:extLst>
      <p:ext uri="{BB962C8B-B14F-4D97-AF65-F5344CB8AC3E}">
        <p14:creationId xmlns:p14="http://schemas.microsoft.com/office/powerpoint/2010/main" val="141318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Don’t Rely on Old Surveys </a:t>
            </a:r>
          </a:p>
        </p:txBody>
      </p:sp>
      <p:sp>
        <p:nvSpPr>
          <p:cNvPr id="4" name="TextBox 4"/>
          <p:cNvSpPr txBox="1"/>
          <p:nvPr/>
        </p:nvSpPr>
        <p:spPr>
          <a:xfrm>
            <a:off x="177800" y="527761"/>
            <a:ext cx="3124200" cy="2246769"/>
          </a:xfrm>
          <a:prstGeom prst="rect">
            <a:avLst/>
          </a:prstGeom>
        </p:spPr>
        <p:txBody>
          <a:bodyPr wrap="square" lIns="0" tIns="0" rIns="0" bIns="0" rtlCol="0" anchor="t">
            <a:spAutoFit/>
          </a:bodyPr>
          <a:lstStyle/>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A surveyor’s liability runs ONLY to the name(s) on the survey. Only those named on the survey have recourse for a surveying mistake. </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An old survey is for information only.</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Stream buffers are newer and many older surveys do not show stream buffers.  A stream (by the state definition) is difficult to determine by a buyer’s visual inspection of the property. </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Newer surveys are conducted using more precise equipment.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Ronald Reagan Quote Trust But Verify Small Poster">
            <a:extLst>
              <a:ext uri="{FF2B5EF4-FFF2-40B4-BE49-F238E27FC236}">
                <a16:creationId xmlns:a16="http://schemas.microsoft.com/office/drawing/2014/main" id="{891B7FCB-D3FB-4E1F-B9B2-D7756A242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624426"/>
            <a:ext cx="1608647" cy="16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49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Surveys in Due Diligence</a:t>
            </a:r>
          </a:p>
        </p:txBody>
      </p:sp>
      <p:sp>
        <p:nvSpPr>
          <p:cNvPr id="4" name="TextBox 4"/>
          <p:cNvSpPr txBox="1"/>
          <p:nvPr/>
        </p:nvSpPr>
        <p:spPr>
          <a:xfrm>
            <a:off x="-279400" y="434468"/>
            <a:ext cx="5105400" cy="2301015"/>
          </a:xfrm>
          <a:prstGeom prst="rect">
            <a:avLst/>
          </a:prstGeom>
        </p:spPr>
        <p:txBody>
          <a:bodyPr wrap="square" lIns="0" tIns="0" rIns="0" bIns="0" rtlCol="0" anchor="t">
            <a:spAutoFit/>
          </a:bodyPr>
          <a:lstStyle/>
          <a:p>
            <a:pPr marL="457200" marR="0">
              <a:spcBef>
                <a:spcPts val="0"/>
              </a:spcBef>
              <a:spcAft>
                <a:spcPts val="0"/>
              </a:spcAft>
              <a:tabLst>
                <a:tab pos="942975" algn="l"/>
              </a:tabLst>
            </a:pP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 a survey</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m</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k</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b="1"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b="1"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b="1"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b="1"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the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ue</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per</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bu</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y</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object to</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le matte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but have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rec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for non</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itle matte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such as:</a:t>
            </a:r>
          </a:p>
          <a:p>
            <a:pPr marL="457200" marR="0">
              <a:spcBef>
                <a:spcPts val="0"/>
              </a:spcBef>
              <a:spcAft>
                <a:spcPts val="0"/>
              </a:spcAft>
              <a:tabLst>
                <a:tab pos="942975" algn="l"/>
              </a:tabLst>
            </a:pPr>
            <a:endPar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endParaRPr>
          </a:p>
          <a:p>
            <a:pPr marL="628650" marR="0" indent="-171450">
              <a:spcBef>
                <a:spcPts val="0"/>
              </a:spcBef>
              <a:spcAft>
                <a:spcPts val="0"/>
              </a:spcAft>
              <a:buFont typeface="Arial" panose="020B0604020202020204" pitchFamily="34" charset="0"/>
              <a:buChar char="•"/>
              <a:tabLst>
                <a:tab pos="942975" algn="l"/>
              </a:tabLst>
            </a:pP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Stream</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Buf</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ers</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Z</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one</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em</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nts t</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mi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ity</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of</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ng</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Property is not as</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y</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ht</a:t>
            </a:r>
          </a:p>
          <a:p>
            <a:pPr marL="628650" marR="0" indent="-171450">
              <a:spcBef>
                <a:spcPts val="0"/>
              </a:spcBef>
              <a:spcAft>
                <a:spcPts val="0"/>
              </a:spcAft>
              <a:buFont typeface="Arial" panose="020B0604020202020204" pitchFamily="34" charset="0"/>
              <a:buChar char="•"/>
              <a:tabLst>
                <a:tab pos="942975" algn="l"/>
              </a:tabLst>
            </a:pPr>
            <a:endPar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endParaRPr>
          </a:p>
          <a:p>
            <a:pPr marL="457200" marR="0">
              <a:spcBef>
                <a:spcPts val="0"/>
              </a:spcBef>
              <a:spcAft>
                <a:spcPts val="0"/>
              </a:spcAft>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If the survey won’t be back during due diligence you can include a special stipulation for survey matters. </a:t>
            </a:r>
          </a:p>
          <a:p>
            <a:pPr marL="914400" lvl="1">
              <a:tabLst>
                <a:tab pos="942975" algn="l"/>
              </a:tabLst>
            </a:pPr>
            <a:r>
              <a:rPr lang="en-US" sz="800" i="1" dirty="0">
                <a:solidFill>
                  <a:schemeClr val="tx2">
                    <a:lumMod val="50000"/>
                  </a:schemeClr>
                </a:solidFill>
                <a:latin typeface="Montserrat Semi-Bold" panose="020B0604020202020204" charset="0"/>
                <a:cs typeface="Times New Roman" panose="02020603050405020304" pitchFamily="18" charset="0"/>
              </a:rPr>
              <a:t>Should Buyer obtain a recent survey of the property, Buyer shall have the right to terminate the Purchase and Sale Agreement without penalty and with full refund of all Earnest Money if in Buyer’s sole discretion any matters revealed by said survey are objectionable to Buyer.  Buyer shall notify Seller of such termination for matters revealed by said survey no later than ___ days from Binding Agreement Date.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127397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Closer</a:t>
            </a:r>
          </a:p>
        </p:txBody>
      </p:sp>
      <p:sp>
        <p:nvSpPr>
          <p:cNvPr id="4" name="TextBox 4"/>
          <p:cNvSpPr txBox="1"/>
          <p:nvPr/>
        </p:nvSpPr>
        <p:spPr>
          <a:xfrm>
            <a:off x="232015" y="509166"/>
            <a:ext cx="4495800" cy="1977849"/>
          </a:xfrm>
          <a:prstGeom prst="rect">
            <a:avLst/>
          </a:prstGeom>
        </p:spPr>
        <p:txBody>
          <a:bodyPr wrap="square" lIns="0" tIns="0" rIns="0" bIns="0" rtlCol="0" anchor="t">
            <a:spAutoFit/>
          </a:bodyPr>
          <a:lstStyle/>
          <a:p>
            <a:r>
              <a:rPr lang="en-US" sz="900" dirty="0">
                <a:solidFill>
                  <a:schemeClr val="tx2">
                    <a:lumMod val="50000"/>
                  </a:schemeClr>
                </a:solidFill>
                <a:latin typeface="Montserrat Semi-Bold" panose="020B0604020202020204" charset="0"/>
                <a:cs typeface="Times New Roman" panose="02020603050405020304" pitchFamily="18" charset="0"/>
              </a:rPr>
              <a:t>Works with Lender to balance the CD and receives the final loan documents.</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Balances the closing file and sends the settlement statement in advance to review.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Confirms receipt of all items referenced in the contract: termite, home warranty, HOA letter, insurance, water bills, etc.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Prepares, with the attorney, deeds, affidavits and other documents signed at closing.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Confirms receipt of wires</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91278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4196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Closer – taxes and escrow</a:t>
            </a:r>
          </a:p>
        </p:txBody>
      </p:sp>
      <p:sp>
        <p:nvSpPr>
          <p:cNvPr id="4" name="TextBox 4"/>
          <p:cNvSpPr txBox="1"/>
          <p:nvPr/>
        </p:nvSpPr>
        <p:spPr>
          <a:xfrm>
            <a:off x="2082800" y="514350"/>
            <a:ext cx="2819400" cy="2285626"/>
          </a:xfrm>
          <a:prstGeom prst="rect">
            <a:avLst/>
          </a:prstGeom>
        </p:spPr>
        <p:txBody>
          <a:bodyPr wrap="square" lIns="0" tIns="0" rIns="0" bIns="0" rtlCol="0" anchor="t">
            <a:spAutoFit/>
          </a:bodyPr>
          <a:lstStyle/>
          <a:p>
            <a:pPr marL="0" indent="0">
              <a:buNone/>
            </a:pPr>
            <a:r>
              <a:rPr lang="en-US" sz="900" u="sng" dirty="0">
                <a:solidFill>
                  <a:schemeClr val="tx2">
                    <a:lumMod val="50000"/>
                  </a:schemeClr>
                </a:solidFill>
                <a:latin typeface="Montserrat Semi-Bold" panose="020B0604020202020204" charset="0"/>
                <a:cs typeface="Times New Roman" panose="02020603050405020304" pitchFamily="18" charset="0"/>
              </a:rPr>
              <a:t>Estimated Taxes</a:t>
            </a:r>
            <a:r>
              <a:rPr lang="en-US" sz="9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If property has more than homestead exemption or is new construction, we will ask lender if they need estimated taxes depending on the time of year. </a:t>
            </a:r>
          </a:p>
          <a:p>
            <a:pPr lvl="0"/>
            <a:endParaRPr lang="en-US" sz="700" dirty="0">
              <a:solidFill>
                <a:schemeClr val="tx2">
                  <a:lumMod val="50000"/>
                </a:schemeClr>
              </a:solidFill>
              <a:latin typeface="Montserrat Semi-Bold" panose="020B0604020202020204" charset="0"/>
              <a:cs typeface="Times New Roman" panose="02020603050405020304" pitchFamily="18" charset="0"/>
            </a:endParaRPr>
          </a:p>
          <a:p>
            <a:pPr lvl="0"/>
            <a:r>
              <a:rPr lang="en-US" sz="700" dirty="0">
                <a:solidFill>
                  <a:schemeClr val="tx2">
                    <a:lumMod val="50000"/>
                  </a:schemeClr>
                </a:solidFill>
                <a:latin typeface="Montserrat Semi-Bold" panose="020B0604020202020204" charset="0"/>
                <a:cs typeface="Times New Roman" panose="02020603050405020304" pitchFamily="18" charset="0"/>
              </a:rPr>
              <a:t>We include estimated taxes for the following year on the title commitment.</a:t>
            </a:r>
          </a:p>
          <a:p>
            <a:pPr lvl="0"/>
            <a:r>
              <a:rPr lang="en-US" sz="7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We review the exemptions on the tax report for any significant exemptions.  </a:t>
            </a:r>
          </a:p>
          <a:p>
            <a:pPr lvl="0"/>
            <a:endParaRPr lang="en-US" sz="700" dirty="0">
              <a:solidFill>
                <a:schemeClr val="tx2">
                  <a:lumMod val="50000"/>
                </a:schemeClr>
              </a:solidFill>
              <a:latin typeface="Montserrat Semi-Bold" panose="020B0604020202020204" charset="0"/>
              <a:cs typeface="Times New Roman" panose="02020603050405020304" pitchFamily="18" charset="0"/>
            </a:endParaRPr>
          </a:p>
          <a:p>
            <a:pPr lvl="0"/>
            <a:r>
              <a:rPr lang="en-US" sz="700" dirty="0">
                <a:solidFill>
                  <a:schemeClr val="tx2">
                    <a:lumMod val="50000"/>
                  </a:schemeClr>
                </a:solidFill>
                <a:latin typeface="Montserrat Semi-Bold" panose="020B0604020202020204" charset="0"/>
                <a:cs typeface="Times New Roman" panose="02020603050405020304" pitchFamily="18" charset="0"/>
              </a:rPr>
              <a:t>New constructions amounts should be based on the % of completion as of January 1</a:t>
            </a:r>
            <a:r>
              <a:rPr lang="en-US" sz="700" baseline="30000" dirty="0">
                <a:solidFill>
                  <a:schemeClr val="tx2">
                    <a:lumMod val="50000"/>
                  </a:schemeClr>
                </a:solidFill>
                <a:latin typeface="Montserrat Semi-Bold" panose="020B0604020202020204" charset="0"/>
                <a:cs typeface="Times New Roman" panose="02020603050405020304" pitchFamily="18" charset="0"/>
              </a:rPr>
              <a:t>st</a:t>
            </a:r>
            <a:r>
              <a:rPr lang="en-US" sz="700" dirty="0">
                <a:solidFill>
                  <a:schemeClr val="tx2">
                    <a:lumMod val="50000"/>
                  </a:schemeClr>
                </a:solidFill>
                <a:latin typeface="Montserrat Semi-Bold" panose="020B0604020202020204" charset="0"/>
                <a:cs typeface="Times New Roman" panose="02020603050405020304" pitchFamily="18" charset="0"/>
              </a:rPr>
              <a:t> </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u="sng" dirty="0">
                <a:solidFill>
                  <a:schemeClr val="tx2">
                    <a:lumMod val="50000"/>
                  </a:schemeClr>
                </a:solidFill>
                <a:latin typeface="Montserrat Semi-Bold" panose="020B0604020202020204" charset="0"/>
                <a:cs typeface="Times New Roman" panose="02020603050405020304" pitchFamily="18" charset="0"/>
              </a:rPr>
              <a:t>Tax Assessments:</a:t>
            </a:r>
            <a:r>
              <a:rPr lang="en-US" sz="9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If the assessment is released we use the assessment amount for tax prorations prior to the bill being released rather than the prior year</a:t>
            </a:r>
            <a:r>
              <a:rPr lang="en-US" sz="800" dirty="0">
                <a:solidFill>
                  <a:schemeClr val="tx2">
                    <a:lumMod val="50000"/>
                  </a:schemeClr>
                </a:solidFill>
                <a:latin typeface="Montserrat Semi-Bold" panose="020B0604020202020204" charset="0"/>
                <a:cs typeface="Times New Roman" panose="02020603050405020304" pitchFamily="18" charset="0"/>
              </a:rPr>
              <a:t>. </a:t>
            </a:r>
          </a:p>
          <a:p>
            <a:pPr marL="0" indent="0">
              <a:buNone/>
            </a:pPr>
            <a:endParaRPr lang="en-US" sz="700" u="sng"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Diagram, engineering drawing&#10;&#10;Description automatically generated">
            <a:extLst>
              <a:ext uri="{FF2B5EF4-FFF2-40B4-BE49-F238E27FC236}">
                <a16:creationId xmlns:a16="http://schemas.microsoft.com/office/drawing/2014/main" id="{3E617E40-A676-459C-B229-6066572C0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866667"/>
            <a:ext cx="1828800" cy="1332411"/>
          </a:xfrm>
          <a:prstGeom prst="rect">
            <a:avLst/>
          </a:prstGeom>
        </p:spPr>
      </p:pic>
    </p:spTree>
    <p:extLst>
      <p:ext uri="{BB962C8B-B14F-4D97-AF65-F5344CB8AC3E}">
        <p14:creationId xmlns:p14="http://schemas.microsoft.com/office/powerpoint/2010/main" val="427164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9022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Who Makes Up the C&amp;B Team?</a:t>
            </a:r>
          </a:p>
        </p:txBody>
      </p:sp>
      <p:sp>
        <p:nvSpPr>
          <p:cNvPr id="4" name="TextBox 4"/>
          <p:cNvSpPr txBox="1"/>
          <p:nvPr/>
        </p:nvSpPr>
        <p:spPr>
          <a:xfrm>
            <a:off x="254000" y="666750"/>
            <a:ext cx="2012961" cy="1716239"/>
          </a:xfrm>
          <a:prstGeom prst="rect">
            <a:avLst/>
          </a:prstGeom>
        </p:spPr>
        <p:txBody>
          <a:bodyPr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File Intake </a:t>
            </a:r>
          </a:p>
          <a:p>
            <a:pPr marL="171450" indent="-171450">
              <a:lnSpc>
                <a:spcPts val="1461"/>
              </a:lnSpc>
              <a:buFont typeface="Arial" panose="020B0604020202020204" pitchFamily="34" charset="0"/>
              <a:buChar char="•"/>
            </a:pPr>
            <a:r>
              <a:rPr lang="en-US" sz="1043" dirty="0">
                <a:solidFill>
                  <a:srgbClr val="243746"/>
                </a:solidFill>
                <a:latin typeface="Montserrat Semi-Bold"/>
              </a:rPr>
              <a:t>Title Examiner</a:t>
            </a:r>
          </a:p>
          <a:p>
            <a:pPr marL="171450" indent="-171450">
              <a:lnSpc>
                <a:spcPts val="1461"/>
              </a:lnSpc>
              <a:buFont typeface="Arial" panose="020B0604020202020204" pitchFamily="34" charset="0"/>
              <a:buChar char="•"/>
            </a:pPr>
            <a:r>
              <a:rPr lang="en-US" sz="1043" dirty="0">
                <a:solidFill>
                  <a:srgbClr val="243746"/>
                </a:solidFill>
                <a:latin typeface="Montserrat Semi-Bold"/>
              </a:rPr>
              <a:t>Title Curative </a:t>
            </a:r>
          </a:p>
          <a:p>
            <a:pPr marL="171450" indent="-171450">
              <a:lnSpc>
                <a:spcPts val="1461"/>
              </a:lnSpc>
              <a:buFont typeface="Arial" panose="020B0604020202020204" pitchFamily="34" charset="0"/>
              <a:buChar char="•"/>
            </a:pPr>
            <a:r>
              <a:rPr lang="en-US" sz="1043" dirty="0">
                <a:solidFill>
                  <a:srgbClr val="243746"/>
                </a:solidFill>
                <a:latin typeface="Montserrat Semi-Bold"/>
              </a:rPr>
              <a:t>Pre-Closer</a:t>
            </a:r>
          </a:p>
          <a:p>
            <a:pPr marL="171450" indent="-171450">
              <a:lnSpc>
                <a:spcPts val="1461"/>
              </a:lnSpc>
              <a:buFont typeface="Arial" panose="020B0604020202020204" pitchFamily="34" charset="0"/>
              <a:buChar char="•"/>
            </a:pPr>
            <a:r>
              <a:rPr lang="en-US" sz="1043" dirty="0">
                <a:solidFill>
                  <a:srgbClr val="243746"/>
                </a:solidFill>
                <a:latin typeface="Montserrat Semi-Bold"/>
              </a:rPr>
              <a:t>Closer</a:t>
            </a:r>
          </a:p>
          <a:p>
            <a:pPr marL="171450" indent="-171450">
              <a:lnSpc>
                <a:spcPts val="1461"/>
              </a:lnSpc>
              <a:buFont typeface="Arial" panose="020B0604020202020204" pitchFamily="34" charset="0"/>
              <a:buChar char="•"/>
            </a:pPr>
            <a:r>
              <a:rPr lang="en-US" sz="1043" dirty="0">
                <a:solidFill>
                  <a:srgbClr val="243746"/>
                </a:solidFill>
                <a:latin typeface="Montserrat Semi-Bold"/>
              </a:rPr>
              <a:t>Attorney</a:t>
            </a:r>
          </a:p>
          <a:p>
            <a:pPr marL="171450" indent="-171450">
              <a:lnSpc>
                <a:spcPts val="1461"/>
              </a:lnSpc>
              <a:buFont typeface="Arial" panose="020B0604020202020204" pitchFamily="34" charset="0"/>
              <a:buChar char="•"/>
            </a:pPr>
            <a:r>
              <a:rPr lang="en-US" sz="1043" dirty="0">
                <a:solidFill>
                  <a:srgbClr val="243746"/>
                </a:solidFill>
                <a:latin typeface="Montserrat Semi-Bold"/>
              </a:rPr>
              <a:t>Funder/Disburser</a:t>
            </a:r>
          </a:p>
          <a:p>
            <a:pPr marL="171450" indent="-171450">
              <a:lnSpc>
                <a:spcPts val="1461"/>
              </a:lnSpc>
              <a:buFont typeface="Arial" panose="020B0604020202020204" pitchFamily="34" charset="0"/>
              <a:buChar char="•"/>
            </a:pPr>
            <a:r>
              <a:rPr lang="en-US" sz="1043" dirty="0">
                <a:solidFill>
                  <a:srgbClr val="243746"/>
                </a:solidFill>
                <a:latin typeface="Montserrat Semi-Bold"/>
              </a:rPr>
              <a:t>Recorder/Post Closer </a:t>
            </a:r>
          </a:p>
          <a:p>
            <a:pPr marL="171450" indent="-171450">
              <a:lnSpc>
                <a:spcPts val="1461"/>
              </a:lnSpc>
              <a:buFont typeface="Arial" panose="020B0604020202020204" pitchFamily="34" charset="0"/>
              <a:buChar char="•"/>
            </a:pPr>
            <a:r>
              <a:rPr lang="en-US" sz="1043" dirty="0">
                <a:solidFill>
                  <a:srgbClr val="243746"/>
                </a:solidFill>
                <a:latin typeface="Montserrat Semi-Bold"/>
              </a:rPr>
              <a:t>And many </a:t>
            </a:r>
            <a:r>
              <a:rPr lang="en-US" sz="1043" dirty="0" err="1">
                <a:solidFill>
                  <a:srgbClr val="243746"/>
                </a:solidFill>
                <a:latin typeface="Montserrat Semi-Bold"/>
              </a:rPr>
              <a:t>many</a:t>
            </a:r>
            <a:r>
              <a:rPr lang="en-US" sz="1043" dirty="0">
                <a:solidFill>
                  <a:srgbClr val="243746"/>
                </a:solidFill>
                <a:latin typeface="Montserrat Semi-Bold"/>
              </a:rPr>
              <a:t> more!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Image result for it takes a village">
            <a:extLst>
              <a:ext uri="{FF2B5EF4-FFF2-40B4-BE49-F238E27FC236}">
                <a16:creationId xmlns:a16="http://schemas.microsoft.com/office/drawing/2014/main" id="{46609C82-1BAE-4AAD-BED4-1E1EAC251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041" y="697646"/>
            <a:ext cx="1377670" cy="137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87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84236"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Closer – Parties not Attending Closing</a:t>
            </a:r>
          </a:p>
        </p:txBody>
      </p:sp>
      <p:sp>
        <p:nvSpPr>
          <p:cNvPr id="4" name="TextBox 4"/>
          <p:cNvSpPr txBox="1"/>
          <p:nvPr/>
        </p:nvSpPr>
        <p:spPr>
          <a:xfrm>
            <a:off x="177800" y="457565"/>
            <a:ext cx="4784236" cy="1993238"/>
          </a:xfrm>
          <a:prstGeom prst="rect">
            <a:avLst/>
          </a:prstGeom>
        </p:spPr>
        <p:txBody>
          <a:bodyPr wrap="square" lIns="0" tIns="0" rIns="0" bIns="0" rtlCol="0" anchor="t">
            <a:spAutoFit/>
          </a:bodyPr>
          <a:lstStyle/>
          <a:p>
            <a:r>
              <a:rPr lang="en-US" sz="800" b="1" u="sng" dirty="0">
                <a:solidFill>
                  <a:schemeClr val="tx2">
                    <a:lumMod val="50000"/>
                  </a:schemeClr>
                </a:solidFill>
                <a:latin typeface="Montserrat Semi-Bold" panose="020B0604020202020204" charset="0"/>
                <a:cs typeface="Times New Roman" panose="02020603050405020304" pitchFamily="18" charset="0"/>
              </a:rPr>
              <a:t>Seller Mail Away: </a:t>
            </a:r>
            <a:endParaRPr lang="en-US" sz="800" u="sng"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Seller will need to be available on the closing date in case the buyer’s loan package includes documents to be signed by the seller.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Confirm with the seller that they can print the documents. Seller mail away documents are on letter size paper.</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send a prepaid FedEx label and require a copy of the signed documents to review before they drop them off.</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800" b="1" u="sng" dirty="0">
                <a:solidFill>
                  <a:schemeClr val="tx2">
                    <a:lumMod val="50000"/>
                  </a:schemeClr>
                </a:solidFill>
                <a:latin typeface="Montserrat Semi-Bold" panose="020B0604020202020204" charset="0"/>
                <a:cs typeface="Times New Roman" panose="02020603050405020304" pitchFamily="18" charset="0"/>
              </a:rPr>
              <a:t>CASH Buyer Mail Away</a:t>
            </a:r>
          </a:p>
          <a:p>
            <a:pPr marL="0" indent="0">
              <a:buNone/>
            </a:pPr>
            <a:r>
              <a:rPr lang="en-US" sz="800" dirty="0">
                <a:solidFill>
                  <a:schemeClr val="tx2">
                    <a:lumMod val="50000"/>
                  </a:schemeClr>
                </a:solidFill>
                <a:latin typeface="Montserrat Semi-Bold" panose="020B0604020202020204" charset="0"/>
                <a:cs typeface="Times New Roman" panose="02020603050405020304" pitchFamily="18" charset="0"/>
              </a:rPr>
              <a:t>Documents can be signed via HelloSign</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do not require originals </a:t>
            </a:r>
          </a:p>
          <a:p>
            <a:pPr marL="0" indent="0">
              <a:buNone/>
            </a:pPr>
            <a:endParaRPr lang="en-US" sz="600"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TYOtoys_USPS_mailbox.jpeg">
            <a:extLst>
              <a:ext uri="{FF2B5EF4-FFF2-40B4-BE49-F238E27FC236}">
                <a16:creationId xmlns:a16="http://schemas.microsoft.com/office/drawing/2014/main" id="{593FA14F-A60C-4526-8AC4-8FF6C3EDA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800" y="1565135"/>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2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84236"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Closer – Parties not Attending Closing</a:t>
            </a:r>
          </a:p>
        </p:txBody>
      </p:sp>
      <p:sp>
        <p:nvSpPr>
          <p:cNvPr id="4" name="TextBox 4"/>
          <p:cNvSpPr txBox="1"/>
          <p:nvPr/>
        </p:nvSpPr>
        <p:spPr>
          <a:xfrm>
            <a:off x="177800" y="370081"/>
            <a:ext cx="4784236" cy="1747017"/>
          </a:xfrm>
          <a:prstGeom prst="rect">
            <a:avLst/>
          </a:prstGeom>
        </p:spPr>
        <p:txBody>
          <a:bodyPr wrap="square" lIns="0" tIns="0" rIns="0" bIns="0" rtlCol="0" anchor="t">
            <a:spAutoFit/>
          </a:bodyPr>
          <a:lstStyle/>
          <a:p>
            <a:pPr marL="0" indent="0">
              <a:buNone/>
            </a:pPr>
            <a:endParaRPr lang="en-US" sz="6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800" b="1" u="sng" dirty="0">
                <a:solidFill>
                  <a:schemeClr val="tx2">
                    <a:lumMod val="50000"/>
                  </a:schemeClr>
                </a:solidFill>
                <a:latin typeface="Montserrat Semi-Bold" panose="020B0604020202020204" charset="0"/>
                <a:cs typeface="Times New Roman" panose="02020603050405020304" pitchFamily="18" charset="0"/>
              </a:rPr>
              <a:t>Loan Buyer Mail Away</a:t>
            </a:r>
          </a:p>
          <a:p>
            <a:pPr marL="0" indent="0">
              <a:buNone/>
            </a:pPr>
            <a:r>
              <a:rPr lang="en-US" sz="800" b="1" i="1" dirty="0">
                <a:solidFill>
                  <a:schemeClr val="tx2">
                    <a:lumMod val="50000"/>
                  </a:schemeClr>
                </a:solidFill>
                <a:latin typeface="Montserrat Semi-Bold" panose="020B0604020202020204" charset="0"/>
                <a:cs typeface="Times New Roman" panose="02020603050405020304" pitchFamily="18" charset="0"/>
              </a:rPr>
              <a:t>We strongly discourage a mailaway with a loan package</a:t>
            </a:r>
            <a:r>
              <a:rPr lang="en-US" sz="800" dirty="0">
                <a:solidFill>
                  <a:schemeClr val="tx2">
                    <a:lumMod val="50000"/>
                  </a:schemeClr>
                </a:solidFill>
                <a:latin typeface="Montserrat Semi-Bold" panose="020B0604020202020204" charset="0"/>
                <a:cs typeface="Times New Roman" panose="02020603050405020304" pitchFamily="18" charset="0"/>
              </a:rPr>
              <a:t>.  A POA is typically a much better option. </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The lender must send us the loan package at least 3 days prior to closing in order to receive the originals back before closing.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will set the buyers up with a mobile notary.  The fee for a mobile notary varies and will be collected from the buyer on the settlement statement.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A copy of the signed documents must be returned to the closer to review prior to returning the original package.</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Logo&#10;&#10;Description automatically generated">
            <a:extLst>
              <a:ext uri="{FF2B5EF4-FFF2-40B4-BE49-F238E27FC236}">
                <a16:creationId xmlns:a16="http://schemas.microsoft.com/office/drawing/2014/main" id="{3A5B5367-B264-40F0-B13A-B9F309273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237" y="1809750"/>
            <a:ext cx="1358775" cy="1027597"/>
          </a:xfrm>
          <a:prstGeom prst="rect">
            <a:avLst/>
          </a:prstGeom>
        </p:spPr>
      </p:pic>
    </p:spTree>
    <p:extLst>
      <p:ext uri="{BB962C8B-B14F-4D97-AF65-F5344CB8AC3E}">
        <p14:creationId xmlns:p14="http://schemas.microsoft.com/office/powerpoint/2010/main" val="319131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Wiring Funds</a:t>
            </a:r>
          </a:p>
        </p:txBody>
      </p:sp>
      <p:sp>
        <p:nvSpPr>
          <p:cNvPr id="4" name="TextBox 4"/>
          <p:cNvSpPr txBox="1"/>
          <p:nvPr/>
        </p:nvSpPr>
        <p:spPr>
          <a:xfrm>
            <a:off x="198718" y="539853"/>
            <a:ext cx="4495800" cy="1531573"/>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cs typeface="Times New Roman" panose="02020603050405020304" pitchFamily="18" charset="0"/>
              </a:rPr>
              <a:t>Wire funds at least one day prior to closing!</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A buyer should contact their bank to confirm wiring procedures - many banks require you appear in person to initiate a wire.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funds are coming from an investment account the wire may need to be initiated further in advance.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A buyer should only rely on wire instructions provided through CertifID and confirmed over the phone via an independently verified number.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chemeClr val="tx2">
                  <a:lumMod val="50000"/>
                </a:schemeClr>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a:extLst>
              <a:ext uri="{FF2B5EF4-FFF2-40B4-BE49-F238E27FC236}">
                <a16:creationId xmlns:a16="http://schemas.microsoft.com/office/drawing/2014/main" id="{A40ACC56-F44B-4F22-90E5-279E6A3AE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1854893"/>
            <a:ext cx="2768600" cy="865729"/>
          </a:xfrm>
          <a:prstGeom prst="rect">
            <a:avLst/>
          </a:prstGeom>
        </p:spPr>
      </p:pic>
    </p:spTree>
    <p:extLst>
      <p:ext uri="{BB962C8B-B14F-4D97-AF65-F5344CB8AC3E}">
        <p14:creationId xmlns:p14="http://schemas.microsoft.com/office/powerpoint/2010/main" val="80429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Wiring Funds</a:t>
            </a:r>
          </a:p>
        </p:txBody>
      </p:sp>
      <p:sp>
        <p:nvSpPr>
          <p:cNvPr id="4" name="TextBox 4"/>
          <p:cNvSpPr txBox="1"/>
          <p:nvPr/>
        </p:nvSpPr>
        <p:spPr>
          <a:xfrm>
            <a:off x="254000" y="2173418"/>
            <a:ext cx="4572000" cy="562270"/>
          </a:xfrm>
          <a:prstGeom prst="rect">
            <a:avLst/>
          </a:prstGeom>
        </p:spPr>
        <p:txBody>
          <a:bodyPr wrap="square" lIns="0" tIns="0" rIns="0" bIns="0" rtlCol="0" anchor="t">
            <a:spAutoFit/>
          </a:bodyPr>
          <a:lstStyle/>
          <a:p>
            <a:pPr>
              <a:lnSpc>
                <a:spcPts val="1461"/>
              </a:lnSpc>
            </a:pPr>
            <a:r>
              <a:rPr lang="en-US" sz="1050" dirty="0">
                <a:solidFill>
                  <a:schemeClr val="tx2">
                    <a:lumMod val="50000"/>
                  </a:schemeClr>
                </a:solidFill>
                <a:latin typeface="Montserrat Semi-Bold" panose="020B0604020202020204" charset="0"/>
                <a:cs typeface="Times New Roman" panose="02020603050405020304" pitchFamily="18" charset="0"/>
              </a:rPr>
              <a:t>NO closing attorney can accept an ACH transfer for closing funds.  Our account automatically rejects ACH wires. </a:t>
            </a:r>
          </a:p>
          <a:p>
            <a:pPr>
              <a:lnSpc>
                <a:spcPts val="1461"/>
              </a:lnSpc>
            </a:pPr>
            <a:endParaRPr lang="en-US" sz="1050" dirty="0">
              <a:solidFill>
                <a:schemeClr val="tx2">
                  <a:lumMod val="50000"/>
                </a:schemeClr>
              </a:solidFill>
              <a:latin typeface="Montserrat Semi-Bold" panose="020B060402020202020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a:extLst>
              <a:ext uri="{FF2B5EF4-FFF2-40B4-BE49-F238E27FC236}">
                <a16:creationId xmlns:a16="http://schemas.microsoft.com/office/drawing/2014/main" id="{8BA6A708-D48E-4359-95E2-0994F115543B}"/>
              </a:ext>
            </a:extLst>
          </p:cNvPr>
          <p:cNvPicPr>
            <a:picLocks noChangeAspect="1"/>
          </p:cNvPicPr>
          <p:nvPr/>
        </p:nvPicPr>
        <p:blipFill>
          <a:blip r:embed="rId3"/>
          <a:stretch>
            <a:fillRect/>
          </a:stretch>
        </p:blipFill>
        <p:spPr>
          <a:xfrm>
            <a:off x="444500" y="448852"/>
            <a:ext cx="4191000" cy="1746517"/>
          </a:xfrm>
          <a:prstGeom prst="rect">
            <a:avLst/>
          </a:prstGeom>
        </p:spPr>
      </p:pic>
    </p:spTree>
    <p:extLst>
      <p:ext uri="{BB962C8B-B14F-4D97-AF65-F5344CB8AC3E}">
        <p14:creationId xmlns:p14="http://schemas.microsoft.com/office/powerpoint/2010/main" val="268999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Buyers</a:t>
            </a:r>
          </a:p>
        </p:txBody>
      </p:sp>
      <p:sp>
        <p:nvSpPr>
          <p:cNvPr id="4" name="TextBox 4"/>
          <p:cNvSpPr txBox="1"/>
          <p:nvPr/>
        </p:nvSpPr>
        <p:spPr>
          <a:xfrm>
            <a:off x="254000" y="540045"/>
            <a:ext cx="3429000" cy="1777410"/>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Unexpired government issued photo ID </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Second form of ID (not a credit card)</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Confirmation that funds were received by Campbell and Brannon</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A check or checkbook</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Original Power of Attorney, if applicable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94381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Sellers</a:t>
            </a:r>
          </a:p>
        </p:txBody>
      </p:sp>
      <p:sp>
        <p:nvSpPr>
          <p:cNvPr id="4" name="TextBox 4"/>
          <p:cNvSpPr txBox="1"/>
          <p:nvPr/>
        </p:nvSpPr>
        <p:spPr>
          <a:xfrm>
            <a:off x="254000" y="590550"/>
            <a:ext cx="3276600" cy="1454244"/>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 </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Unexpired government issued photo ID</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Keys, garage door openers, amenity cards, garage codes</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Original Power of Attorney, if applicable</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Wire Instructions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26715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Agents</a:t>
            </a:r>
          </a:p>
        </p:txBody>
      </p:sp>
      <p:sp>
        <p:nvSpPr>
          <p:cNvPr id="4" name="TextBox 4"/>
          <p:cNvSpPr txBox="1"/>
          <p:nvPr/>
        </p:nvSpPr>
        <p:spPr>
          <a:xfrm>
            <a:off x="254000" y="590550"/>
            <a:ext cx="4495800" cy="1292662"/>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 </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Ensure your clients are aware of office location and closing time</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Communicate any special needs to Campbell and Brannon (disability, babies, pets, etc.)</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Earnest Money, if needed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14434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4" name="TextBox 4"/>
          <p:cNvSpPr txBox="1"/>
          <p:nvPr/>
        </p:nvSpPr>
        <p:spPr>
          <a:xfrm>
            <a:off x="1396999" y="514350"/>
            <a:ext cx="2012961" cy="177356"/>
          </a:xfrm>
          <a:prstGeom prst="rect">
            <a:avLst/>
          </a:prstGeom>
        </p:spPr>
        <p:txBody>
          <a:bodyPr lIns="0" tIns="0" rIns="0" bIns="0" rtlCol="0" anchor="t">
            <a:spAutoFit/>
          </a:bodyPr>
          <a:lstStyle/>
          <a:p>
            <a:pPr algn="ctr">
              <a:lnSpc>
                <a:spcPts val="1461"/>
              </a:lnSpc>
            </a:pPr>
            <a:r>
              <a:rPr lang="en-US" sz="1043" dirty="0">
                <a:solidFill>
                  <a:srgbClr val="243746"/>
                </a:solidFill>
                <a:latin typeface="Montserrat Semi-Bold"/>
              </a:rPr>
              <a:t>Questions?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How Home Buyers Feel When They Get The Keys.gif">
            <a:extLst>
              <a:ext uri="{FF2B5EF4-FFF2-40B4-BE49-F238E27FC236}">
                <a16:creationId xmlns:a16="http://schemas.microsoft.com/office/drawing/2014/main" id="{830D9406-F749-41D6-BF0F-BAE26BF31D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9829" y="767905"/>
            <a:ext cx="1467300" cy="17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21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Contact </a:t>
            </a:r>
          </a:p>
        </p:txBody>
      </p:sp>
      <p:sp>
        <p:nvSpPr>
          <p:cNvPr id="4" name="TextBox 4"/>
          <p:cNvSpPr txBox="1"/>
          <p:nvPr/>
        </p:nvSpPr>
        <p:spPr>
          <a:xfrm>
            <a:off x="1457319" y="742950"/>
            <a:ext cx="2012961" cy="177356"/>
          </a:xfrm>
          <a:prstGeom prst="rect">
            <a:avLst/>
          </a:prstGeom>
        </p:spPr>
        <p:txBody>
          <a:bodyPr lIns="0" tIns="0" rIns="0" bIns="0" rtlCol="0" anchor="t">
            <a:spAutoFit/>
          </a:bodyPr>
          <a:lstStyle/>
          <a:p>
            <a:pPr algn="ctr">
              <a:lnSpc>
                <a:spcPts val="1461"/>
              </a:lnSpc>
            </a:pPr>
            <a:r>
              <a:rPr lang="en-US" sz="1043" dirty="0" err="1">
                <a:solidFill>
                  <a:srgbClr val="243746"/>
                </a:solidFill>
                <a:latin typeface="Montserrat Semi-Bold"/>
              </a:rPr>
              <a:t>Attorneys@cb.law</a:t>
            </a: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304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4343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Before Writing Your Contract</a:t>
            </a:r>
          </a:p>
        </p:txBody>
      </p:sp>
      <p:sp>
        <p:nvSpPr>
          <p:cNvPr id="4" name="TextBox 4"/>
          <p:cNvSpPr txBox="1"/>
          <p:nvPr/>
        </p:nvSpPr>
        <p:spPr>
          <a:xfrm>
            <a:off x="254000" y="588125"/>
            <a:ext cx="43434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In some cases you should reach out to C&amp;B prior to writing your contract: </a:t>
            </a:r>
          </a:p>
          <a:p>
            <a:pPr marL="228600" indent="-228600">
              <a:lnSpc>
                <a:spcPts val="1461"/>
              </a:lnSpc>
              <a:buAutoNum type="arabicPeriod"/>
            </a:pPr>
            <a:r>
              <a:rPr lang="en-US" sz="1043" dirty="0">
                <a:solidFill>
                  <a:srgbClr val="243746"/>
                </a:solidFill>
                <a:latin typeface="Montserrat Semi-Bold"/>
              </a:rPr>
              <a:t>Request a legal description – </a:t>
            </a:r>
            <a:r>
              <a:rPr lang="en-US" sz="1043" dirty="0" err="1">
                <a:solidFill>
                  <a:srgbClr val="243746"/>
                </a:solidFill>
                <a:latin typeface="Montserrat Semi-Bold"/>
              </a:rPr>
              <a:t>attorneys@cb.law</a:t>
            </a:r>
            <a:r>
              <a:rPr lang="en-US" sz="1043" dirty="0">
                <a:solidFill>
                  <a:srgbClr val="243746"/>
                </a:solidFill>
                <a:latin typeface="Montserrat Semi-Bold"/>
              </a:rPr>
              <a:t> </a:t>
            </a:r>
          </a:p>
          <a:p>
            <a:pPr marL="228600" indent="-228600">
              <a:lnSpc>
                <a:spcPts val="1461"/>
              </a:lnSpc>
              <a:buAutoNum type="arabicPeriod"/>
            </a:pPr>
            <a:endParaRPr lang="en-US" sz="1043" dirty="0">
              <a:solidFill>
                <a:srgbClr val="243746"/>
              </a:solidFill>
              <a:latin typeface="Montserrat Semi-Bold"/>
            </a:endParaRPr>
          </a:p>
          <a:p>
            <a:pPr marL="228600" indent="-228600">
              <a:lnSpc>
                <a:spcPts val="1461"/>
              </a:lnSpc>
              <a:buAutoNum type="arabicPeriod"/>
            </a:pPr>
            <a:r>
              <a:rPr lang="en-US" sz="1043" dirty="0">
                <a:solidFill>
                  <a:srgbClr val="243746"/>
                </a:solidFill>
                <a:latin typeface="Montserrat Semi-Bold"/>
              </a:rPr>
              <a:t>Confirm ownership!  Who needs to sign your listing agreement and contract? </a:t>
            </a:r>
          </a:p>
          <a:p>
            <a:pPr marL="228600" indent="-228600">
              <a:lnSpc>
                <a:spcPts val="1461"/>
              </a:lnSpc>
              <a:buAutoNum type="arabicPeriod"/>
            </a:pPr>
            <a:endParaRPr lang="en-US" sz="1043" dirty="0">
              <a:solidFill>
                <a:srgbClr val="243746"/>
              </a:solidFill>
              <a:latin typeface="Montserrat Semi-Bold"/>
            </a:endParaRPr>
          </a:p>
          <a:p>
            <a:pPr marL="228600" indent="-228600">
              <a:lnSpc>
                <a:spcPts val="1461"/>
              </a:lnSpc>
              <a:buAutoNum type="arabicPeriod"/>
            </a:pPr>
            <a:r>
              <a:rPr lang="en-US" sz="1043" dirty="0">
                <a:solidFill>
                  <a:srgbClr val="243746"/>
                </a:solidFill>
                <a:latin typeface="Montserrat Semi-Bold"/>
              </a:rPr>
              <a:t>Special stipulations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75940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RED FLAGS! </a:t>
            </a:r>
          </a:p>
        </p:txBody>
      </p:sp>
      <p:sp>
        <p:nvSpPr>
          <p:cNvPr id="4" name="TextBox 4"/>
          <p:cNvSpPr txBox="1"/>
          <p:nvPr/>
        </p:nvSpPr>
        <p:spPr>
          <a:xfrm>
            <a:off x="226573" y="463604"/>
            <a:ext cx="4419600" cy="369717"/>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The faster we know about these red flags the smoother the transaction will be.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grpSp>
        <p:nvGrpSpPr>
          <p:cNvPr id="6" name="Group 5">
            <a:extLst>
              <a:ext uri="{FF2B5EF4-FFF2-40B4-BE49-F238E27FC236}">
                <a16:creationId xmlns:a16="http://schemas.microsoft.com/office/drawing/2014/main" id="{04244EC5-212E-4EF1-BE9C-D25CAA5C81EF}"/>
              </a:ext>
            </a:extLst>
          </p:cNvPr>
          <p:cNvGrpSpPr/>
          <p:nvPr/>
        </p:nvGrpSpPr>
        <p:grpSpPr>
          <a:xfrm>
            <a:off x="558800" y="895350"/>
            <a:ext cx="4075042" cy="1637130"/>
            <a:chOff x="-60733" y="44623"/>
            <a:chExt cx="6098848" cy="3430732"/>
          </a:xfrm>
        </p:grpSpPr>
        <p:pic>
          <p:nvPicPr>
            <p:cNvPr id="7" name="Picture 6">
              <a:extLst>
                <a:ext uri="{FF2B5EF4-FFF2-40B4-BE49-F238E27FC236}">
                  <a16:creationId xmlns:a16="http://schemas.microsoft.com/office/drawing/2014/main" id="{BE4D26FA-A49C-4BFF-BFEB-F95D59179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1988896" y="44623"/>
              <a:ext cx="1520825" cy="1827530"/>
            </a:xfrm>
            <a:prstGeom prst="rect">
              <a:avLst/>
            </a:prstGeom>
          </p:spPr>
        </p:pic>
        <p:pic>
          <p:nvPicPr>
            <p:cNvPr id="8" name="Picture 7">
              <a:extLst>
                <a:ext uri="{FF2B5EF4-FFF2-40B4-BE49-F238E27FC236}">
                  <a16:creationId xmlns:a16="http://schemas.microsoft.com/office/drawing/2014/main" id="{C99CA0CE-CA0C-44DB-BF89-E45661E47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4154">
              <a:off x="4067175" y="47625"/>
              <a:ext cx="1520825" cy="1827530"/>
            </a:xfrm>
            <a:prstGeom prst="rect">
              <a:avLst/>
            </a:prstGeom>
          </p:spPr>
        </p:pic>
        <p:sp>
          <p:nvSpPr>
            <p:cNvPr id="9" name="Text Box 2">
              <a:extLst>
                <a:ext uri="{FF2B5EF4-FFF2-40B4-BE49-F238E27FC236}">
                  <a16:creationId xmlns:a16="http://schemas.microsoft.com/office/drawing/2014/main" id="{90DE94E4-3BEB-4D76-A639-4395A8BC4B0D}"/>
                </a:ext>
              </a:extLst>
            </p:cNvPr>
            <p:cNvSpPr txBox="1">
              <a:spLocks noChangeArrowheads="1"/>
            </p:cNvSpPr>
            <p:nvPr/>
          </p:nvSpPr>
          <p:spPr bwMode="auto">
            <a:xfrm rot="21055929">
              <a:off x="2099036" y="219379"/>
              <a:ext cx="1301116" cy="62738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50" b="1" dirty="0">
                  <a:effectLst/>
                  <a:latin typeface="Poor Richard" panose="02080502050505020702" pitchFamily="18" charset="0"/>
                  <a:ea typeface="Arial Unicode MS" panose="020B0604020202020204" pitchFamily="34" charset="-128"/>
                </a:rPr>
                <a:t>Pre-</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Poor Richard" panose="02080502050505020702" pitchFamily="18" charset="0"/>
                  <a:ea typeface="Arial Unicode MS" panose="020B0604020202020204" pitchFamily="34" charset="-128"/>
                </a:rPr>
                <a:t>Foreclosure</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1800" b="1" dirty="0">
                  <a:effectLst/>
                  <a:latin typeface="Rockwell Condensed" panose="02060603050405020104" pitchFamily="18"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pic>
          <p:nvPicPr>
            <p:cNvPr id="10" name="Picture 9">
              <a:extLst>
                <a:ext uri="{FF2B5EF4-FFF2-40B4-BE49-F238E27FC236}">
                  <a16:creationId xmlns:a16="http://schemas.microsoft.com/office/drawing/2014/main" id="{08FD7E38-819D-4336-A8D0-A508900D2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60733" y="67769"/>
              <a:ext cx="1520825" cy="1827530"/>
            </a:xfrm>
            <a:prstGeom prst="rect">
              <a:avLst/>
            </a:prstGeom>
          </p:spPr>
        </p:pic>
        <p:sp>
          <p:nvSpPr>
            <p:cNvPr id="11" name="Text Box 2">
              <a:extLst>
                <a:ext uri="{FF2B5EF4-FFF2-40B4-BE49-F238E27FC236}">
                  <a16:creationId xmlns:a16="http://schemas.microsoft.com/office/drawing/2014/main" id="{AF999349-4966-4A99-95F6-9BDADF4A29B4}"/>
                </a:ext>
              </a:extLst>
            </p:cNvPr>
            <p:cNvSpPr txBox="1">
              <a:spLocks noChangeArrowheads="1"/>
            </p:cNvSpPr>
            <p:nvPr/>
          </p:nvSpPr>
          <p:spPr bwMode="auto">
            <a:xfrm rot="21055929">
              <a:off x="133350" y="428625"/>
              <a:ext cx="1280160" cy="40703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Rockwell Extra Bold" panose="02060903040505020403" pitchFamily="18" charset="0"/>
                  <a:ea typeface="Arial Unicode MS" panose="020B0604020202020204" pitchFamily="34" charset="-128"/>
                </a:rPr>
                <a:t>Divorce</a:t>
              </a:r>
              <a:endParaRPr lang="en-US" sz="800" dirty="0">
                <a:effectLst/>
                <a:latin typeface="Times New Roman" panose="02020603050405020304" pitchFamily="18" charset="0"/>
                <a:ea typeface="Arial Unicode MS" panose="020B0604020202020204" pitchFamily="34" charset="-128"/>
              </a:endParaRPr>
            </a:p>
          </p:txBody>
        </p:sp>
        <p:pic>
          <p:nvPicPr>
            <p:cNvPr id="12" name="Picture 11">
              <a:extLst>
                <a:ext uri="{FF2B5EF4-FFF2-40B4-BE49-F238E27FC236}">
                  <a16:creationId xmlns:a16="http://schemas.microsoft.com/office/drawing/2014/main" id="{29F7F77D-05DC-458C-9813-1DF0B76A4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7024">
              <a:off x="4229100" y="1647825"/>
              <a:ext cx="1520825" cy="1827530"/>
            </a:xfrm>
            <a:prstGeom prst="rect">
              <a:avLst/>
            </a:prstGeom>
          </p:spPr>
        </p:pic>
        <p:sp>
          <p:nvSpPr>
            <p:cNvPr id="13" name="Text Box 2">
              <a:extLst>
                <a:ext uri="{FF2B5EF4-FFF2-40B4-BE49-F238E27FC236}">
                  <a16:creationId xmlns:a16="http://schemas.microsoft.com/office/drawing/2014/main" id="{F9DFD137-EFC8-42A2-8CDA-4E0FD76A5079}"/>
                </a:ext>
              </a:extLst>
            </p:cNvPr>
            <p:cNvSpPr txBox="1">
              <a:spLocks noChangeArrowheads="1"/>
            </p:cNvSpPr>
            <p:nvPr/>
          </p:nvSpPr>
          <p:spPr bwMode="auto">
            <a:xfrm rot="583540">
              <a:off x="4536976" y="2053994"/>
              <a:ext cx="1501139" cy="36322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Maiandra GD" panose="020E0502030308020204" pitchFamily="34" charset="0"/>
                  <a:ea typeface="Arial Unicode MS" panose="020B0604020202020204" pitchFamily="34" charset="-128"/>
                </a:rPr>
                <a:t>Bankruptcy</a:t>
              </a:r>
              <a:endParaRPr lang="en-US" sz="800" dirty="0">
                <a:effectLst/>
                <a:latin typeface="Times New Roman" panose="02020603050405020304" pitchFamily="18" charset="0"/>
                <a:ea typeface="Arial Unicode MS" panose="020B0604020202020204" pitchFamily="34" charset="-128"/>
              </a:endParaRPr>
            </a:p>
            <a:p>
              <a:pPr marL="0" marR="0">
                <a:spcBef>
                  <a:spcPts val="0"/>
                </a:spcBef>
                <a:spcAft>
                  <a:spcPts val="0"/>
                </a:spcAft>
              </a:pPr>
              <a:r>
                <a:rPr lang="en-US" sz="1800" b="1" dirty="0">
                  <a:effectLst/>
                  <a:latin typeface="Maiandra GD" panose="020E050203030802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pic>
          <p:nvPicPr>
            <p:cNvPr id="14" name="Picture 13">
              <a:extLst>
                <a:ext uri="{FF2B5EF4-FFF2-40B4-BE49-F238E27FC236}">
                  <a16:creationId xmlns:a16="http://schemas.microsoft.com/office/drawing/2014/main" id="{D2B980C3-907E-4DA9-8CDD-84B210224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654958" y="1304564"/>
              <a:ext cx="1520825" cy="1827530"/>
            </a:xfrm>
            <a:prstGeom prst="rect">
              <a:avLst/>
            </a:prstGeom>
          </p:spPr>
        </p:pic>
        <p:sp>
          <p:nvSpPr>
            <p:cNvPr id="15" name="Text Box 2">
              <a:extLst>
                <a:ext uri="{FF2B5EF4-FFF2-40B4-BE49-F238E27FC236}">
                  <a16:creationId xmlns:a16="http://schemas.microsoft.com/office/drawing/2014/main" id="{AA34B8E1-463A-4B8A-A303-C29312422156}"/>
                </a:ext>
              </a:extLst>
            </p:cNvPr>
            <p:cNvSpPr txBox="1">
              <a:spLocks noChangeArrowheads="1"/>
            </p:cNvSpPr>
            <p:nvPr/>
          </p:nvSpPr>
          <p:spPr bwMode="auto">
            <a:xfrm rot="20915064">
              <a:off x="625428" y="1567990"/>
              <a:ext cx="1579880" cy="60705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dirty="0">
                  <a:effectLst/>
                  <a:latin typeface="Castellar" panose="020A0402060406010301" pitchFamily="18" charset="0"/>
                  <a:ea typeface="Arial Unicode MS" panose="020B0604020202020204" pitchFamily="34" charset="-128"/>
                </a:rPr>
                <a:t>Short</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Castellar" panose="020A0402060406010301" pitchFamily="18" charset="0"/>
                  <a:ea typeface="Arial Unicode MS" panose="020B0604020202020204" pitchFamily="34" charset="-128"/>
                </a:rPr>
                <a:t>Sale</a:t>
              </a:r>
              <a:endParaRPr lang="en-US" sz="800" dirty="0">
                <a:effectLst/>
                <a:latin typeface="Times New Roman" panose="02020603050405020304" pitchFamily="18" charset="0"/>
                <a:ea typeface="Arial Unicode MS" panose="020B0604020202020204" pitchFamily="34" charset="-128"/>
              </a:endParaRPr>
            </a:p>
          </p:txBody>
        </p:sp>
        <p:pic>
          <p:nvPicPr>
            <p:cNvPr id="16" name="Picture 15">
              <a:extLst>
                <a:ext uri="{FF2B5EF4-FFF2-40B4-BE49-F238E27FC236}">
                  <a16:creationId xmlns:a16="http://schemas.microsoft.com/office/drawing/2014/main" id="{5C24FB24-26AF-4ECF-955D-1C9503BE3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6085">
              <a:off x="2400300" y="1438275"/>
              <a:ext cx="1520825" cy="1827530"/>
            </a:xfrm>
            <a:prstGeom prst="rect">
              <a:avLst/>
            </a:prstGeom>
          </p:spPr>
        </p:pic>
        <p:sp>
          <p:nvSpPr>
            <p:cNvPr id="17" name="Text Box 2">
              <a:extLst>
                <a:ext uri="{FF2B5EF4-FFF2-40B4-BE49-F238E27FC236}">
                  <a16:creationId xmlns:a16="http://schemas.microsoft.com/office/drawing/2014/main" id="{4262FFD8-9ACD-491C-8726-7744E6DFD63D}"/>
                </a:ext>
              </a:extLst>
            </p:cNvPr>
            <p:cNvSpPr txBox="1">
              <a:spLocks noChangeArrowheads="1"/>
            </p:cNvSpPr>
            <p:nvPr/>
          </p:nvSpPr>
          <p:spPr bwMode="auto">
            <a:xfrm>
              <a:off x="2333625" y="1733550"/>
              <a:ext cx="1647825"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dirty="0">
                  <a:effectLst/>
                  <a:latin typeface="Bradley Hand ITC" panose="03070402050302030203" pitchFamily="66" charset="0"/>
                  <a:ea typeface="Arial Unicode MS" panose="020B0604020202020204" pitchFamily="34" charset="-128"/>
                </a:rPr>
                <a:t>Property</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Bradley Hand ITC" panose="03070402050302030203" pitchFamily="66" charset="0"/>
                  <a:ea typeface="Arial Unicode MS" panose="020B0604020202020204" pitchFamily="34" charset="-128"/>
                </a:rPr>
                <a:t>Liens</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1800" b="1" dirty="0">
                  <a:effectLst/>
                  <a:latin typeface="Bradley Hand ITC" panose="03070402050302030203" pitchFamily="66"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sp>
          <p:nvSpPr>
            <p:cNvPr id="18" name="Text Box 2">
              <a:extLst>
                <a:ext uri="{FF2B5EF4-FFF2-40B4-BE49-F238E27FC236}">
                  <a16:creationId xmlns:a16="http://schemas.microsoft.com/office/drawing/2014/main" id="{161E0EAC-1F78-446E-A524-CCF29368FAD5}"/>
                </a:ext>
              </a:extLst>
            </p:cNvPr>
            <p:cNvSpPr txBox="1">
              <a:spLocks noChangeArrowheads="1"/>
            </p:cNvSpPr>
            <p:nvPr/>
          </p:nvSpPr>
          <p:spPr bwMode="auto">
            <a:xfrm rot="481422">
              <a:off x="4533900" y="466725"/>
              <a:ext cx="943610" cy="46037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Bernard MT Condensed" panose="02050806060905020404" pitchFamily="18" charset="0"/>
                  <a:ea typeface="Arial Unicode MS" panose="020B0604020202020204" pitchFamily="34" charset="-128"/>
                </a:rPr>
                <a:t>Death</a:t>
              </a:r>
              <a:endParaRPr lang="en-US" sz="800" dirty="0">
                <a:effectLst/>
                <a:latin typeface="Times New Roman" panose="02020603050405020304" pitchFamily="18" charset="0"/>
                <a:ea typeface="Arial Unicode MS" panose="020B0604020202020204" pitchFamily="34" charset="-128"/>
              </a:endParaRPr>
            </a:p>
            <a:p>
              <a:pPr marL="0" marR="0">
                <a:spcBef>
                  <a:spcPts val="0"/>
                </a:spcBef>
                <a:spcAft>
                  <a:spcPts val="0"/>
                </a:spcAft>
              </a:pPr>
              <a:r>
                <a:rPr lang="en-US" sz="1800" b="1" dirty="0">
                  <a:effectLst/>
                  <a:latin typeface="Bernard MT Condensed" panose="02050806060905020404" pitchFamily="18"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grpSp>
    </p:spTree>
    <p:extLst>
      <p:ext uri="{BB962C8B-B14F-4D97-AF65-F5344CB8AC3E}">
        <p14:creationId xmlns:p14="http://schemas.microsoft.com/office/powerpoint/2010/main" val="312251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File Intake</a:t>
            </a:r>
          </a:p>
        </p:txBody>
      </p:sp>
      <p:sp>
        <p:nvSpPr>
          <p:cNvPr id="4" name="TextBox 4"/>
          <p:cNvSpPr txBox="1"/>
          <p:nvPr/>
        </p:nvSpPr>
        <p:spPr>
          <a:xfrm>
            <a:off x="198718" y="436685"/>
            <a:ext cx="4572000" cy="2301015"/>
          </a:xfrm>
          <a:prstGeom prst="rect">
            <a:avLst/>
          </a:prstGeom>
        </p:spPr>
        <p:txBody>
          <a:bodyPr wrap="square" lIns="0" tIns="0" rIns="0" bIns="0" rtlCol="0" anchor="t">
            <a:spAutoFit/>
          </a:bodyPr>
          <a:lstStyle/>
          <a:p>
            <a:pPr>
              <a:lnSpc>
                <a:spcPts val="1461"/>
              </a:lnSpc>
            </a:pPr>
            <a:r>
              <a:rPr lang="en-US" sz="800" dirty="0">
                <a:solidFill>
                  <a:srgbClr val="243746"/>
                </a:solidFill>
                <a:latin typeface="Montserrat Semi-Bold"/>
              </a:rPr>
              <a:t>Send us your contract immediately! We begin working on it right away even if due diligence hasn’t ended.  Some issues will take several weeks to clear so we need to get started ASAP.  Do not wait until after due diligence to submit the contract!  </a:t>
            </a:r>
          </a:p>
          <a:p>
            <a:pPr>
              <a:lnSpc>
                <a:spcPts val="1461"/>
              </a:lnSpc>
            </a:pPr>
            <a:endParaRPr lang="en-US" sz="1043" dirty="0">
              <a:solidFill>
                <a:srgbClr val="243746"/>
              </a:solidFill>
              <a:latin typeface="Montserrat Semi-Bold"/>
            </a:endParaRPr>
          </a:p>
          <a:p>
            <a:pPr lvl="3" algn="just"/>
            <a:r>
              <a:rPr lang="en-US" sz="800" dirty="0">
                <a:solidFill>
                  <a:schemeClr val="tx2">
                    <a:lumMod val="50000"/>
                  </a:schemeClr>
                </a:solidFill>
                <a:latin typeface="Montserrat Semi-Bold" panose="020B0604020202020204" charset="0"/>
                <a:cs typeface="Times New Roman" panose="02020603050405020304" pitchFamily="18" charset="0"/>
                <a:hlinkClick r:id="rId3">
                  <a:extLst>
                    <a:ext uri="{A12FA001-AC4F-418D-AE19-62706E023703}">
                      <ahyp:hlinkClr xmlns:ahyp="http://schemas.microsoft.com/office/drawing/2018/hyperlinkcolor" val="tx"/>
                    </a:ext>
                  </a:extLst>
                </a:hlinkClick>
              </a:rPr>
              <a:t>buckorders@cb.law</a:t>
            </a:r>
            <a:r>
              <a:rPr lang="en-US" sz="800" dirty="0">
                <a:solidFill>
                  <a:schemeClr val="tx2">
                    <a:lumMod val="50000"/>
                  </a:schemeClr>
                </a:solidFill>
                <a:latin typeface="Montserrat Semi-Bold" panose="020B0604020202020204" charset="0"/>
                <a:cs typeface="Times New Roman" panose="02020603050405020304" pitchFamily="18" charset="0"/>
              </a:rPr>
              <a:t> -- Buckhead</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4">
                  <a:extLst>
                    <a:ext uri="{A12FA001-AC4F-418D-AE19-62706E023703}">
                      <ahyp:hlinkClr xmlns:ahyp="http://schemas.microsoft.com/office/drawing/2018/hyperlinkcolor" val="tx"/>
                    </a:ext>
                  </a:extLst>
                </a:hlinkClick>
              </a:rPr>
              <a:t>alphorders@cb.law</a:t>
            </a:r>
            <a:r>
              <a:rPr lang="en-US" sz="800" dirty="0">
                <a:solidFill>
                  <a:schemeClr val="tx2">
                    <a:lumMod val="50000"/>
                  </a:schemeClr>
                </a:solidFill>
                <a:latin typeface="Montserrat Semi-Bold" panose="020B0604020202020204" charset="0"/>
                <a:cs typeface="Times New Roman" panose="02020603050405020304" pitchFamily="18" charset="0"/>
              </a:rPr>
              <a:t> -- Alpharetta</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5">
                  <a:extLst>
                    <a:ext uri="{A12FA001-AC4F-418D-AE19-62706E023703}">
                      <ahyp:hlinkClr xmlns:ahyp="http://schemas.microsoft.com/office/drawing/2018/hyperlinkcolor" val="tx"/>
                    </a:ext>
                  </a:extLst>
                </a:hlinkClick>
              </a:rPr>
              <a:t>cobborders@cb.law</a:t>
            </a:r>
            <a:r>
              <a:rPr lang="en-US" sz="800" dirty="0">
                <a:solidFill>
                  <a:schemeClr val="tx2">
                    <a:lumMod val="50000"/>
                  </a:schemeClr>
                </a:solidFill>
                <a:latin typeface="Montserrat Semi-Bold" panose="020B0604020202020204" charset="0"/>
                <a:cs typeface="Times New Roman" panose="02020603050405020304" pitchFamily="18" charset="0"/>
              </a:rPr>
              <a:t> –Marietta West and East Cobb</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6">
                  <a:extLst>
                    <a:ext uri="{A12FA001-AC4F-418D-AE19-62706E023703}">
                      <ahyp:hlinkClr xmlns:ahyp="http://schemas.microsoft.com/office/drawing/2018/hyperlinkcolor" val="tx"/>
                    </a:ext>
                  </a:extLst>
                </a:hlinkClick>
              </a:rPr>
              <a:t>intownorders@cb.law</a:t>
            </a:r>
            <a:r>
              <a:rPr lang="en-US" sz="800" dirty="0">
                <a:solidFill>
                  <a:schemeClr val="tx2">
                    <a:lumMod val="50000"/>
                  </a:schemeClr>
                </a:solidFill>
                <a:latin typeface="Montserrat Semi-Bold" panose="020B0604020202020204" charset="0"/>
                <a:cs typeface="Times New Roman" panose="02020603050405020304" pitchFamily="18" charset="0"/>
              </a:rPr>
              <a:t> -- Intown</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7">
                  <a:extLst>
                    <a:ext uri="{A12FA001-AC4F-418D-AE19-62706E023703}">
                      <ahyp:hlinkClr xmlns:ahyp="http://schemas.microsoft.com/office/drawing/2018/hyperlinkcolor" val="tx"/>
                    </a:ext>
                  </a:extLst>
                </a:hlinkClick>
              </a:rPr>
              <a:t>glenorders@cb.law</a:t>
            </a:r>
            <a:r>
              <a:rPr lang="en-US" sz="800" dirty="0">
                <a:solidFill>
                  <a:schemeClr val="tx2">
                    <a:lumMod val="50000"/>
                  </a:schemeClr>
                </a:solidFill>
                <a:latin typeface="Montserrat Semi-Bold" panose="020B0604020202020204" charset="0"/>
                <a:cs typeface="Times New Roman" panose="02020603050405020304" pitchFamily="18" charset="0"/>
              </a:rPr>
              <a:t> -- Glenridge</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8">
                  <a:extLst>
                    <a:ext uri="{A12FA001-AC4F-418D-AE19-62706E023703}">
                      <ahyp:hlinkClr xmlns:ahyp="http://schemas.microsoft.com/office/drawing/2018/hyperlinkcolor" val="tx"/>
                    </a:ext>
                  </a:extLst>
                </a:hlinkClick>
              </a:rPr>
              <a:t>woodorders@cb.law</a:t>
            </a:r>
            <a:r>
              <a:rPr lang="en-US" sz="800" dirty="0">
                <a:solidFill>
                  <a:schemeClr val="tx2">
                    <a:lumMod val="50000"/>
                  </a:schemeClr>
                </a:solidFill>
                <a:latin typeface="Montserrat Semi-Bold" panose="020B0604020202020204" charset="0"/>
                <a:cs typeface="Times New Roman" panose="02020603050405020304" pitchFamily="18" charset="0"/>
              </a:rPr>
              <a:t> – Woodstock</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9">
                  <a:extLst>
                    <a:ext uri="{A12FA001-AC4F-418D-AE19-62706E023703}">
                      <ahyp:hlinkClr xmlns:ahyp="http://schemas.microsoft.com/office/drawing/2018/hyperlinkcolor" val="tx"/>
                    </a:ext>
                  </a:extLst>
                </a:hlinkClick>
              </a:rPr>
              <a:t>sugarloaforders@cb.law</a:t>
            </a:r>
            <a:r>
              <a:rPr lang="en-US" sz="800" dirty="0">
                <a:solidFill>
                  <a:schemeClr val="tx2">
                    <a:lumMod val="50000"/>
                  </a:schemeClr>
                </a:solidFill>
                <a:latin typeface="Montserrat Semi-Bold" panose="020B0604020202020204" charset="0"/>
                <a:cs typeface="Times New Roman" panose="02020603050405020304" pitchFamily="18" charset="0"/>
              </a:rPr>
              <a:t> – Sugarloaf</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0">
                  <a:extLst>
                    <a:ext uri="{A12FA001-AC4F-418D-AE19-62706E023703}">
                      <ahyp:hlinkClr xmlns:ahyp="http://schemas.microsoft.com/office/drawing/2018/hyperlinkcolor" val="tx"/>
                    </a:ext>
                  </a:extLst>
                </a:hlinkClick>
              </a:rPr>
              <a:t>braseltonorders@cb.law</a:t>
            </a:r>
            <a:r>
              <a:rPr lang="en-US" sz="800" dirty="0">
                <a:solidFill>
                  <a:schemeClr val="tx2">
                    <a:lumMod val="50000"/>
                  </a:schemeClr>
                </a:solidFill>
                <a:latin typeface="Montserrat Semi-Bold" panose="020B0604020202020204" charset="0"/>
                <a:cs typeface="Times New Roman" panose="02020603050405020304" pitchFamily="18" charset="0"/>
              </a:rPr>
              <a:t> – Braselton</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1">
                  <a:extLst>
                    <a:ext uri="{A12FA001-AC4F-418D-AE19-62706E023703}">
                      <ahyp:hlinkClr xmlns:ahyp="http://schemas.microsoft.com/office/drawing/2018/hyperlinkcolor" val="tx"/>
                    </a:ext>
                  </a:extLst>
                </a:hlinkClick>
              </a:rPr>
              <a:t>northgaorders@cb.law</a:t>
            </a:r>
            <a:r>
              <a:rPr lang="en-US" sz="800" dirty="0">
                <a:solidFill>
                  <a:schemeClr val="tx2">
                    <a:lumMod val="50000"/>
                  </a:schemeClr>
                </a:solidFill>
                <a:latin typeface="Montserrat Semi-Bold" panose="020B0604020202020204" charset="0"/>
                <a:cs typeface="Times New Roman" panose="02020603050405020304" pitchFamily="18" charset="0"/>
              </a:rPr>
              <a:t> – North GA</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2">
                  <a:extLst>
                    <a:ext uri="{A12FA001-AC4F-418D-AE19-62706E023703}">
                      <ahyp:hlinkClr xmlns:ahyp="http://schemas.microsoft.com/office/drawing/2018/hyperlinkcolor" val="tx"/>
                    </a:ext>
                  </a:extLst>
                </a:hlinkClick>
              </a:rPr>
              <a:t>oconeeorders@cb.law</a:t>
            </a:r>
            <a:r>
              <a:rPr lang="en-US" sz="800" dirty="0">
                <a:solidFill>
                  <a:schemeClr val="tx2">
                    <a:lumMod val="50000"/>
                  </a:schemeClr>
                </a:solidFill>
                <a:latin typeface="Montserrat Semi-Bold" panose="020B0604020202020204" charset="0"/>
                <a:cs typeface="Times New Roman" panose="02020603050405020304" pitchFamily="18" charset="0"/>
              </a:rPr>
              <a:t> – Oconee</a:t>
            </a:r>
          </a:p>
          <a:p>
            <a:pPr lvl="3" algn="just"/>
            <a:r>
              <a:rPr lang="en-US" sz="800" u="sng" dirty="0" err="1">
                <a:solidFill>
                  <a:schemeClr val="tx2">
                    <a:lumMod val="50000"/>
                  </a:schemeClr>
                </a:solidFill>
                <a:latin typeface="Montserrat Semi-Bold" panose="020B0604020202020204" charset="0"/>
                <a:cs typeface="Times New Roman" panose="02020603050405020304" pitchFamily="18" charset="0"/>
              </a:rPr>
              <a:t>orders@cb.law</a:t>
            </a:r>
            <a:r>
              <a:rPr lang="en-US" sz="800" dirty="0">
                <a:solidFill>
                  <a:schemeClr val="tx2">
                    <a:lumMod val="50000"/>
                  </a:schemeClr>
                </a:solidFill>
                <a:latin typeface="Montserrat Semi-Bold" panose="020B0604020202020204" charset="0"/>
                <a:cs typeface="Times New Roman" panose="02020603050405020304" pitchFamily="18" charset="0"/>
              </a:rPr>
              <a:t> –not sure where to send it?</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49209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76800"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What should I send with my contract?</a:t>
            </a:r>
          </a:p>
        </p:txBody>
      </p:sp>
      <p:sp>
        <p:nvSpPr>
          <p:cNvPr id="4" name="TextBox 4"/>
          <p:cNvSpPr txBox="1"/>
          <p:nvPr/>
        </p:nvSpPr>
        <p:spPr>
          <a:xfrm>
            <a:off x="254000" y="666750"/>
            <a:ext cx="4267200" cy="1604927"/>
          </a:xfrm>
          <a:prstGeom prst="rect">
            <a:avLst/>
          </a:prstGeom>
        </p:spPr>
        <p:txBody>
          <a:bodyPr wrap="square" lIns="0" tIns="0" rIns="0" bIns="0" rtlCol="0" anchor="t">
            <a:spAutoFit/>
          </a:bodyPr>
          <a:lstStyle/>
          <a:p>
            <a:pPr marL="171450" indent="-171450">
              <a:buFont typeface="Arial" panose="020B0604020202020204" pitchFamily="34" charset="0"/>
              <a:buChar char="•"/>
            </a:pPr>
            <a:r>
              <a:rPr lang="en-US" sz="1043" dirty="0">
                <a:solidFill>
                  <a:srgbClr val="243746"/>
                </a:solidFill>
                <a:latin typeface="Montserrat Semi-Bold"/>
              </a:rPr>
              <a:t>Full contract and all exhibits, including the counteroffer</a:t>
            </a:r>
          </a:p>
          <a:p>
            <a:pPr marL="171450" indent="-171450">
              <a:buFont typeface="Arial" panose="020B0604020202020204" pitchFamily="34" charset="0"/>
              <a:buChar char="•"/>
            </a:pPr>
            <a:r>
              <a:rPr lang="en-US" sz="1043" dirty="0">
                <a:solidFill>
                  <a:srgbClr val="243746"/>
                </a:solidFill>
                <a:latin typeface="Montserrat Semi-Bold"/>
              </a:rPr>
              <a:t>Buyer and Sellers email address and phone number</a:t>
            </a:r>
          </a:p>
          <a:p>
            <a:pPr marL="171450" indent="-171450">
              <a:buFont typeface="Arial" panose="020B0604020202020204" pitchFamily="34" charset="0"/>
              <a:buChar char="•"/>
            </a:pPr>
            <a:r>
              <a:rPr lang="en-US" sz="1043" dirty="0">
                <a:solidFill>
                  <a:srgbClr val="243746"/>
                </a:solidFill>
                <a:latin typeface="Montserrat Semi-Bold"/>
              </a:rPr>
              <a:t>Lender contact </a:t>
            </a:r>
          </a:p>
          <a:p>
            <a:pPr marL="171450" indent="-171450">
              <a:buFont typeface="Arial" panose="020B0604020202020204" pitchFamily="34" charset="0"/>
              <a:buChar char="•"/>
            </a:pPr>
            <a:r>
              <a:rPr lang="en-US" sz="1043" dirty="0">
                <a:solidFill>
                  <a:srgbClr val="243746"/>
                </a:solidFill>
                <a:latin typeface="Montserrat Semi-Bold"/>
              </a:rPr>
              <a:t>Any extra documents specific to this transaction </a:t>
            </a:r>
          </a:p>
          <a:p>
            <a:pPr marL="628650" lvl="1" indent="-171450">
              <a:buFont typeface="Arial" panose="020B0604020202020204" pitchFamily="34" charset="0"/>
              <a:buChar char="•"/>
            </a:pPr>
            <a:r>
              <a:rPr lang="en-US" sz="1043" dirty="0">
                <a:solidFill>
                  <a:srgbClr val="243746"/>
                </a:solidFill>
                <a:latin typeface="Montserrat Semi-Bold"/>
              </a:rPr>
              <a:t>Estate documents, divorce settlement agreements, corporate documents, trust agreements, death certificates</a:t>
            </a:r>
          </a:p>
          <a:p>
            <a:pPr marL="628650" lvl="1" indent="-171450">
              <a:buFont typeface="Arial" panose="020B0604020202020204" pitchFamily="34" charset="0"/>
              <a:buChar char="•"/>
            </a:pPr>
            <a:r>
              <a:rPr lang="en-US" sz="1043" dirty="0">
                <a:solidFill>
                  <a:srgbClr val="243746"/>
                </a:solidFill>
                <a:latin typeface="Montserrat Semi-Bold"/>
              </a:rPr>
              <a:t>Is the buyer ordering a survey? If so, from whom? </a:t>
            </a:r>
          </a:p>
          <a:p>
            <a:pPr marL="628650" lvl="1" indent="-171450">
              <a:buFont typeface="Arial" panose="020B0604020202020204" pitchFamily="34" charset="0"/>
              <a:buChar char="•"/>
            </a:pPr>
            <a:r>
              <a:rPr lang="en-US" sz="1043" dirty="0">
                <a:solidFill>
                  <a:srgbClr val="243746"/>
                </a:solidFill>
                <a:latin typeface="Montserrat Semi-Bold"/>
              </a:rPr>
              <a:t>Termite information </a:t>
            </a:r>
          </a:p>
          <a:p>
            <a:pPr marL="628650" lvl="1" indent="-171450">
              <a:buFont typeface="Arial" panose="020B0604020202020204" pitchFamily="34" charset="0"/>
              <a:buChar char="•"/>
            </a:pPr>
            <a:r>
              <a:rPr lang="en-US" sz="1043" dirty="0">
                <a:solidFill>
                  <a:srgbClr val="243746"/>
                </a:solidFill>
                <a:latin typeface="Montserrat Semi-Bold"/>
              </a:rPr>
              <a:t>Copy of seller’s survey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3488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Exam</a:t>
            </a:r>
          </a:p>
        </p:txBody>
      </p:sp>
      <p:sp>
        <p:nvSpPr>
          <p:cNvPr id="4" name="TextBox 4"/>
          <p:cNvSpPr txBox="1"/>
          <p:nvPr/>
        </p:nvSpPr>
        <p:spPr>
          <a:xfrm>
            <a:off x="251225" y="558373"/>
            <a:ext cx="4495800" cy="94679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The title examiner searches for all documents related to the property that were recorded in the county records for the last 50 years! </a:t>
            </a:r>
          </a:p>
          <a:p>
            <a:pPr marL="171450" indent="-171450">
              <a:lnSpc>
                <a:spcPts val="1461"/>
              </a:lnSpc>
              <a:buFont typeface="Arial" panose="020B0604020202020204" pitchFamily="34" charset="0"/>
              <a:buChar char="•"/>
            </a:pPr>
            <a:r>
              <a:rPr lang="en-US" sz="1043" dirty="0">
                <a:solidFill>
                  <a:srgbClr val="243746"/>
                </a:solidFill>
                <a:latin typeface="Montserrat Semi-Bold"/>
              </a:rPr>
              <a:t>The goal is to uncover all relevant matters in the chain of title so we can insure good and marketable title!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A picture containing text, indoor, shelf, stack&#10;&#10;Description automatically generated">
            <a:extLst>
              <a:ext uri="{FF2B5EF4-FFF2-40B4-BE49-F238E27FC236}">
                <a16:creationId xmlns:a16="http://schemas.microsoft.com/office/drawing/2014/main" id="{85CE141B-9B05-44E8-BE97-6A7FF0EB1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613548"/>
            <a:ext cx="2714625" cy="1042356"/>
          </a:xfrm>
          <a:prstGeom prst="rect">
            <a:avLst/>
          </a:prstGeom>
        </p:spPr>
      </p:pic>
    </p:spTree>
    <p:extLst>
      <p:ext uri="{BB962C8B-B14F-4D97-AF65-F5344CB8AC3E}">
        <p14:creationId xmlns:p14="http://schemas.microsoft.com/office/powerpoint/2010/main" val="133893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2928</Words>
  <Application>Microsoft Office PowerPoint</Application>
  <PresentationFormat>Custom</PresentationFormat>
  <Paragraphs>416</Paragraphs>
  <Slides>48</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Bernard MT Condensed</vt:lpstr>
      <vt:lpstr>Rockwell Extra Bold</vt:lpstr>
      <vt:lpstr>Montserrat Semi-Bold</vt:lpstr>
      <vt:lpstr>Bradley Hand ITC</vt:lpstr>
      <vt:lpstr>Arial</vt:lpstr>
      <vt:lpstr>Times New Roman</vt:lpstr>
      <vt:lpstr>Holiday</vt:lpstr>
      <vt:lpstr>Wingdings</vt:lpstr>
      <vt:lpstr>Maiandra GD</vt:lpstr>
      <vt:lpstr>Rockwell Condensed</vt:lpstr>
      <vt:lpstr>Calibri</vt:lpstr>
      <vt:lpstr>Castellar</vt:lpstr>
      <vt:lpstr>Montserrat Extra-Bold Bold</vt:lpstr>
      <vt:lpstr>Poor Richard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GAR Changes CE Presentation Template</dc:title>
  <dc:creator>Laurel Poplin</dc:creator>
  <cp:lastModifiedBy>Lindsey Rogers</cp:lastModifiedBy>
  <cp:revision>55</cp:revision>
  <dcterms:created xsi:type="dcterms:W3CDTF">2006-08-16T00:00:00Z</dcterms:created>
  <dcterms:modified xsi:type="dcterms:W3CDTF">2022-08-19T19:10:40Z</dcterms:modified>
  <dc:identifier>DAExaLYlbCA</dc:identifier>
</cp:coreProperties>
</file>