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5" r:id="rId5"/>
    <p:sldId id="282" r:id="rId6"/>
    <p:sldId id="266" r:id="rId7"/>
    <p:sldId id="285" r:id="rId8"/>
    <p:sldId id="274" r:id="rId9"/>
    <p:sldId id="284" r:id="rId10"/>
    <p:sldId id="275" r:id="rId11"/>
    <p:sldId id="286" r:id="rId12"/>
    <p:sldId id="276" r:id="rId13"/>
    <p:sldId id="287" r:id="rId14"/>
    <p:sldId id="297" r:id="rId15"/>
    <p:sldId id="298" r:id="rId16"/>
    <p:sldId id="301" r:id="rId17"/>
    <p:sldId id="309" r:id="rId18"/>
    <p:sldId id="302" r:id="rId19"/>
    <p:sldId id="303" r:id="rId20"/>
    <p:sldId id="304" r:id="rId21"/>
    <p:sldId id="263" r:id="rId22"/>
    <p:sldId id="268" r:id="rId23"/>
    <p:sldId id="289" r:id="rId24"/>
    <p:sldId id="305" r:id="rId25"/>
    <p:sldId id="310" r:id="rId26"/>
    <p:sldId id="269" r:id="rId27"/>
    <p:sldId id="290" r:id="rId28"/>
    <p:sldId id="292" r:id="rId29"/>
    <p:sldId id="293" r:id="rId30"/>
    <p:sldId id="270" r:id="rId31"/>
    <p:sldId id="291" r:id="rId32"/>
    <p:sldId id="264" r:id="rId33"/>
    <p:sldId id="267" r:id="rId34"/>
    <p:sldId id="283" r:id="rId35"/>
    <p:sldId id="271" r:id="rId36"/>
    <p:sldId id="306" r:id="rId37"/>
    <p:sldId id="307" r:id="rId38"/>
    <p:sldId id="280" r:id="rId39"/>
    <p:sldId id="295" r:id="rId40"/>
    <p:sldId id="294" r:id="rId41"/>
    <p:sldId id="296" r:id="rId42"/>
    <p:sldId id="299" r:id="rId43"/>
    <p:sldId id="308" r:id="rId44"/>
    <p:sldId id="300"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BF6E-8365-4BED-8F75-BB39594838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AB144-0BDC-42DA-B49C-501932E3F8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D08FCF-501F-4664-BED3-AEC14532AA6F}"/>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5" name="Footer Placeholder 4">
            <a:extLst>
              <a:ext uri="{FF2B5EF4-FFF2-40B4-BE49-F238E27FC236}">
                <a16:creationId xmlns:a16="http://schemas.microsoft.com/office/drawing/2014/main" id="{872843E4-F508-43B7-8D07-581E36A9F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2B358-2C22-4EF9-837C-1F6FCFB75DE9}"/>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85334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F180-8CC6-42EE-B325-2B7E91AF11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67DB0E-F94B-459E-B9CD-3E8453557F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CE352-2F5D-46CB-973A-95D1B5FE3F92}"/>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5" name="Footer Placeholder 4">
            <a:extLst>
              <a:ext uri="{FF2B5EF4-FFF2-40B4-BE49-F238E27FC236}">
                <a16:creationId xmlns:a16="http://schemas.microsoft.com/office/drawing/2014/main" id="{082A0113-7D0D-4077-A05F-0C205FEC5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7FD10-5234-4A26-800A-3E96E896E858}"/>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83993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C5633-34E3-48E6-AFAB-8BF45D2D93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EBE44-9308-49EA-8864-D305DFF7BF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D19E3-E063-444A-91BF-CEA8629BB2BB}"/>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5" name="Footer Placeholder 4">
            <a:extLst>
              <a:ext uri="{FF2B5EF4-FFF2-40B4-BE49-F238E27FC236}">
                <a16:creationId xmlns:a16="http://schemas.microsoft.com/office/drawing/2014/main" id="{96996DB5-DA56-4C2B-A9BD-D18BF9386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9CAE8-B036-4D36-B476-0C48EEA8FA00}"/>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200335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F541-A4AC-4BE7-8F16-72D778CB0F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C37F2-64D8-4761-9639-BA39D08B7C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7C760-79E5-4C7F-94EE-B71CEBEE0D12}"/>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5" name="Footer Placeholder 4">
            <a:extLst>
              <a:ext uri="{FF2B5EF4-FFF2-40B4-BE49-F238E27FC236}">
                <a16:creationId xmlns:a16="http://schemas.microsoft.com/office/drawing/2014/main" id="{A696D379-7F2D-4581-92E1-FA951B6A7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5AD8C-A3E5-4900-AD72-EDA537630BA3}"/>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221713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D1AA-424A-48D8-99BB-0DA5468CFF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6C775-712F-4176-A425-AB1B7B8180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67A66-3336-42FE-8184-1834B9C3EEF0}"/>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5" name="Footer Placeholder 4">
            <a:extLst>
              <a:ext uri="{FF2B5EF4-FFF2-40B4-BE49-F238E27FC236}">
                <a16:creationId xmlns:a16="http://schemas.microsoft.com/office/drawing/2014/main" id="{37D46F57-3C59-48B7-8D65-CCF3EA182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D56D7-42F9-436C-ADB3-5CEDE064FFB2}"/>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271348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5CB9-4CDE-4D37-9E10-F534D5AD81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246EE-88DF-40F2-9826-E080216A3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F6ADB-6736-4062-A01B-FAEE8C855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CEB3A2-D81B-450C-A561-86ABFC4AD30B}"/>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6" name="Footer Placeholder 5">
            <a:extLst>
              <a:ext uri="{FF2B5EF4-FFF2-40B4-BE49-F238E27FC236}">
                <a16:creationId xmlns:a16="http://schemas.microsoft.com/office/drawing/2014/main" id="{C6C82561-2675-4BA4-BF12-3C2219134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A5E60-EFCA-4468-A580-C4B2A00073BF}"/>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342870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A3F2-CB50-4240-A238-DA6D395681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7A0529-1991-4754-BD91-52B36986C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03C852-8699-4C8F-9E34-08EE87C12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674AE4-1B7F-40C1-A79D-19612A1EF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A00B4-CB79-4CFD-9FA0-3CB91435CE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D6AF52-4673-452C-A400-A7E3EC3C115D}"/>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8" name="Footer Placeholder 7">
            <a:extLst>
              <a:ext uri="{FF2B5EF4-FFF2-40B4-BE49-F238E27FC236}">
                <a16:creationId xmlns:a16="http://schemas.microsoft.com/office/drawing/2014/main" id="{A37D66E3-7616-4959-8FF0-4461D465A6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7B6629-3E25-4E46-A51F-C6DB26A34CA5}"/>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187062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E2D5-EF26-4201-994A-A142751D2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5CC7B4-D8FA-40DB-B9CF-CD25CF479A26}"/>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4" name="Footer Placeholder 3">
            <a:extLst>
              <a:ext uri="{FF2B5EF4-FFF2-40B4-BE49-F238E27FC236}">
                <a16:creationId xmlns:a16="http://schemas.microsoft.com/office/drawing/2014/main" id="{B79691EB-0AA5-47FF-B044-23D7F7938C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9E33C8-4A37-4F67-9D58-0DCDF9E7ACDC}"/>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94342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E486E-397A-4995-A9FE-25DC734141EF}"/>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3" name="Footer Placeholder 2">
            <a:extLst>
              <a:ext uri="{FF2B5EF4-FFF2-40B4-BE49-F238E27FC236}">
                <a16:creationId xmlns:a16="http://schemas.microsoft.com/office/drawing/2014/main" id="{65D32B06-4609-4C0D-AF86-2B3776DA6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4C6883-0D05-4F78-84A5-0981925BFF40}"/>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51554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D4F1-CB11-4A7A-96A7-3E1C3EC49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460A15-76C4-47FD-A9CC-F0F0D6D2C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0AE1-127E-40C3-A40B-4DA38ACDE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19D9C-96C4-4CFA-AF7D-3568F7AD8F32}"/>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6" name="Footer Placeholder 5">
            <a:extLst>
              <a:ext uri="{FF2B5EF4-FFF2-40B4-BE49-F238E27FC236}">
                <a16:creationId xmlns:a16="http://schemas.microsoft.com/office/drawing/2014/main" id="{971D387F-3C70-48B5-A83B-33FCBA62D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735FB-BE50-4E14-9768-4997D1935758}"/>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179106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8E81-2FA4-43DB-9AA4-109596972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4963E6-7D9A-4813-981B-CF8D8B984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AC088C-5461-4362-A7DF-34BDCEFDB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D8D4A-EAFB-4BCA-BCBB-2A1FF3F01EE0}"/>
              </a:ext>
            </a:extLst>
          </p:cNvPr>
          <p:cNvSpPr>
            <a:spLocks noGrp="1"/>
          </p:cNvSpPr>
          <p:nvPr>
            <p:ph type="dt" sz="half" idx="10"/>
          </p:nvPr>
        </p:nvSpPr>
        <p:spPr/>
        <p:txBody>
          <a:bodyPr/>
          <a:lstStyle/>
          <a:p>
            <a:fld id="{AC6E9E04-ED2B-461F-9D5D-1DABE4901009}" type="datetimeFigureOut">
              <a:rPr lang="en-US" smtClean="0"/>
              <a:t>9/6/2022</a:t>
            </a:fld>
            <a:endParaRPr lang="en-US"/>
          </a:p>
        </p:txBody>
      </p:sp>
      <p:sp>
        <p:nvSpPr>
          <p:cNvPr id="6" name="Footer Placeholder 5">
            <a:extLst>
              <a:ext uri="{FF2B5EF4-FFF2-40B4-BE49-F238E27FC236}">
                <a16:creationId xmlns:a16="http://schemas.microsoft.com/office/drawing/2014/main" id="{7341A8EF-58E3-4B5C-9ECC-DF297B8CA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CA342-60A1-4687-ACA1-82AC503C0A53}"/>
              </a:ext>
            </a:extLst>
          </p:cNvPr>
          <p:cNvSpPr>
            <a:spLocks noGrp="1"/>
          </p:cNvSpPr>
          <p:nvPr>
            <p:ph type="sldNum" sz="quarter" idx="12"/>
          </p:nvPr>
        </p:nvSpPr>
        <p:spPr/>
        <p:txBody>
          <a:bodyPr/>
          <a:lstStyle/>
          <a:p>
            <a:fld id="{96CB7803-F381-408D-BCF3-069E133834FD}" type="slidenum">
              <a:rPr lang="en-US" smtClean="0"/>
              <a:t>‹#›</a:t>
            </a:fld>
            <a:endParaRPr lang="en-US"/>
          </a:p>
        </p:txBody>
      </p:sp>
    </p:spTree>
    <p:extLst>
      <p:ext uri="{BB962C8B-B14F-4D97-AF65-F5344CB8AC3E}">
        <p14:creationId xmlns:p14="http://schemas.microsoft.com/office/powerpoint/2010/main" val="143069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3539C-5FD4-4729-B493-6DB9A4973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F28E3F-D0B2-493B-8E1F-1E55BA2B8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4BD45-D17D-4C37-B54B-DB960C7DF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E9E04-ED2B-461F-9D5D-1DABE4901009}" type="datetimeFigureOut">
              <a:rPr lang="en-US" smtClean="0"/>
              <a:t>9/6/2022</a:t>
            </a:fld>
            <a:endParaRPr lang="en-US"/>
          </a:p>
        </p:txBody>
      </p:sp>
      <p:sp>
        <p:nvSpPr>
          <p:cNvPr id="5" name="Footer Placeholder 4">
            <a:extLst>
              <a:ext uri="{FF2B5EF4-FFF2-40B4-BE49-F238E27FC236}">
                <a16:creationId xmlns:a16="http://schemas.microsoft.com/office/drawing/2014/main" id="{5C126A42-D7BC-424E-99E6-CFB4C69B83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AD7036-B8C6-443D-84A3-B3061B291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B7803-F381-408D-BCF3-069E133834FD}" type="slidenum">
              <a:rPr lang="en-US" smtClean="0"/>
              <a:t>‹#›</a:t>
            </a:fld>
            <a:endParaRPr lang="en-US"/>
          </a:p>
        </p:txBody>
      </p:sp>
    </p:spTree>
    <p:extLst>
      <p:ext uri="{BB962C8B-B14F-4D97-AF65-F5344CB8AC3E}">
        <p14:creationId xmlns:p14="http://schemas.microsoft.com/office/powerpoint/2010/main" val="2388167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382079"/>
            <a:ext cx="12192000" cy="461599"/>
            <a:chOff x="0" y="0"/>
            <a:chExt cx="10461067" cy="586762"/>
          </a:xfrm>
        </p:grpSpPr>
        <p:sp>
          <p:nvSpPr>
            <p:cNvPr id="3" name="Freeform 3"/>
            <p:cNvSpPr/>
            <p:nvPr/>
          </p:nvSpPr>
          <p:spPr>
            <a:xfrm>
              <a:off x="0" y="0"/>
              <a:ext cx="10461067" cy="586762"/>
            </a:xfrm>
            <a:custGeom>
              <a:avLst/>
              <a:gdLst/>
              <a:ahLst/>
              <a:cxnLst/>
              <a:rect l="l" t="t" r="r" b="b"/>
              <a:pathLst>
                <a:path w="10461067" h="586762">
                  <a:moveTo>
                    <a:pt x="0" y="0"/>
                  </a:moveTo>
                  <a:lnTo>
                    <a:pt x="10461067" y="0"/>
                  </a:lnTo>
                  <a:lnTo>
                    <a:pt x="10461067" y="586762"/>
                  </a:lnTo>
                  <a:lnTo>
                    <a:pt x="0" y="586762"/>
                  </a:lnTo>
                  <a:close/>
                </a:path>
              </a:pathLst>
            </a:custGeom>
            <a:solidFill>
              <a:srgbClr val="243746"/>
            </a:solidFill>
          </p:spPr>
        </p:sp>
      </p:grpSp>
      <p:sp>
        <p:nvSpPr>
          <p:cNvPr id="4" name="AutoShape 4"/>
          <p:cNvSpPr/>
          <p:nvPr/>
        </p:nvSpPr>
        <p:spPr>
          <a:xfrm>
            <a:off x="609600" y="4709160"/>
            <a:ext cx="11155680" cy="0"/>
          </a:xfrm>
          <a:prstGeom prst="line">
            <a:avLst/>
          </a:prstGeom>
          <a:ln w="9525" cap="rnd">
            <a:solidFill>
              <a:srgbClr val="926A52"/>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2808893" y="319792"/>
            <a:ext cx="6574214" cy="869868"/>
          </a:xfrm>
          <a:prstGeom prst="rect">
            <a:avLst/>
          </a:prstGeom>
        </p:spPr>
      </p:pic>
      <p:sp>
        <p:nvSpPr>
          <p:cNvPr id="13" name="TextBox 13"/>
          <p:cNvSpPr txBox="1"/>
          <p:nvPr/>
        </p:nvSpPr>
        <p:spPr>
          <a:xfrm>
            <a:off x="518160" y="2123395"/>
            <a:ext cx="11155680" cy="1850250"/>
          </a:xfrm>
          <a:prstGeom prst="rect">
            <a:avLst/>
          </a:prstGeom>
        </p:spPr>
        <p:txBody>
          <a:bodyPr wrap="square" lIns="0" tIns="0" rIns="0" bIns="0" rtlCol="0" anchor="t">
            <a:spAutoFit/>
          </a:bodyPr>
          <a:lstStyle/>
          <a:p>
            <a:pPr algn="ctr">
              <a:lnSpc>
                <a:spcPts val="4726"/>
              </a:lnSpc>
            </a:pPr>
            <a:r>
              <a:rPr lang="en-US" sz="5400" spc="432" dirty="0">
                <a:solidFill>
                  <a:srgbClr val="926A52"/>
                </a:solidFill>
                <a:latin typeface="Montserrat Extra-Bold Bold"/>
              </a:rPr>
              <a:t>War Stories: </a:t>
            </a:r>
          </a:p>
          <a:p>
            <a:pPr algn="ctr">
              <a:lnSpc>
                <a:spcPts val="4726"/>
              </a:lnSpc>
            </a:pPr>
            <a:r>
              <a:rPr lang="en-US" sz="5400" spc="432" dirty="0">
                <a:solidFill>
                  <a:srgbClr val="926A52"/>
                </a:solidFill>
                <a:latin typeface="Montserrat Extra-Bold Bold"/>
              </a:rPr>
              <a:t>Unrealistic Timelines and Unanticipated Roadblocks</a:t>
            </a:r>
          </a:p>
        </p:txBody>
      </p:sp>
      <p:sp>
        <p:nvSpPr>
          <p:cNvPr id="14" name="TextBox 14"/>
          <p:cNvSpPr txBox="1"/>
          <p:nvPr/>
        </p:nvSpPr>
        <p:spPr>
          <a:xfrm>
            <a:off x="800870" y="4102604"/>
            <a:ext cx="10424158" cy="494046"/>
          </a:xfrm>
          <a:prstGeom prst="rect">
            <a:avLst/>
          </a:prstGeom>
        </p:spPr>
        <p:txBody>
          <a:bodyPr wrap="square" lIns="0" tIns="0" rIns="0" bIns="0" rtlCol="0" anchor="t">
            <a:spAutoFit/>
          </a:bodyPr>
          <a:lstStyle/>
          <a:p>
            <a:pPr algn="ctr">
              <a:lnSpc>
                <a:spcPts val="3770"/>
              </a:lnSpc>
            </a:pPr>
            <a:r>
              <a:rPr lang="en-US" sz="4000" i="1" dirty="0">
                <a:solidFill>
                  <a:srgbClr val="243746"/>
                </a:solidFill>
                <a:latin typeface="Holiday"/>
              </a:rPr>
              <a:t>Continuing Education Class</a:t>
            </a:r>
          </a:p>
        </p:txBody>
      </p:sp>
      <p:sp>
        <p:nvSpPr>
          <p:cNvPr id="16" name="TextBox 16"/>
          <p:cNvSpPr txBox="1"/>
          <p:nvPr/>
        </p:nvSpPr>
        <p:spPr>
          <a:xfrm>
            <a:off x="2394693" y="6513160"/>
            <a:ext cx="7487383" cy="218008"/>
          </a:xfrm>
          <a:prstGeom prst="rect">
            <a:avLst/>
          </a:prstGeom>
        </p:spPr>
        <p:txBody>
          <a:bodyPr lIns="0" tIns="0" rIns="0" bIns="0" rtlCol="0" anchor="t">
            <a:spAutoFit/>
          </a:bodyPr>
          <a:lstStyle/>
          <a:p>
            <a:pPr algn="ctr">
              <a:lnSpc>
                <a:spcPts val="1675"/>
              </a:lnSpc>
            </a:pPr>
            <a:r>
              <a:rPr lang="en-US" sz="1440" spc="226" dirty="0">
                <a:solidFill>
                  <a:srgbClr val="FFFFFF"/>
                </a:solidFill>
                <a:latin typeface="Montserrat Semi-Bold"/>
              </a:rPr>
              <a:t>www.campbellandbrannon.com/war-stories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spc="150" dirty="0">
                <a:solidFill>
                  <a:srgbClr val="663300"/>
                </a:solidFill>
                <a:latin typeface="Arial Black" panose="020B0A04020102020204" pitchFamily="34" charset="0"/>
                <a:cs typeface="Helvetica" panose="020B0604020202020204" pitchFamily="34" charset="0"/>
              </a:rPr>
              <a:t>Encroachments on Survey </a:t>
            </a:r>
          </a:p>
        </p:txBody>
      </p:sp>
      <p:pic>
        <p:nvPicPr>
          <p:cNvPr id="4" name="Picture 3" descr="Diagram&#10;&#10;Description automatically generated">
            <a:extLst>
              <a:ext uri="{FF2B5EF4-FFF2-40B4-BE49-F238E27FC236}">
                <a16:creationId xmlns:a16="http://schemas.microsoft.com/office/drawing/2014/main" id="{4EE5499C-D7BC-42ED-A921-5F7E5886F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718" y="1144794"/>
            <a:ext cx="5093494" cy="5636800"/>
          </a:xfrm>
          <a:prstGeom prst="rect">
            <a:avLst/>
          </a:prstGeom>
        </p:spPr>
      </p:pic>
    </p:spTree>
    <p:extLst>
      <p:ext uri="{BB962C8B-B14F-4D97-AF65-F5344CB8AC3E}">
        <p14:creationId xmlns:p14="http://schemas.microsoft.com/office/powerpoint/2010/main" val="305557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76169" y="1489165"/>
            <a:ext cx="6613683" cy="4908489"/>
          </a:xfrm>
        </p:spPr>
        <p:txBody>
          <a:bodyPr>
            <a:normAutofit fontScale="70000" lnSpcReduction="20000"/>
          </a:bodyPr>
          <a:lstStyle/>
          <a:p>
            <a:r>
              <a:rPr lang="en-US" dirty="0"/>
              <a:t>The survey showed encroachments on all three sides of the property.  Title underwriters required a special exception for these encroachments in the title policy (no longer have good and marketable title as defined in the GAR contract).  </a:t>
            </a:r>
          </a:p>
          <a:p>
            <a:r>
              <a:rPr lang="en-US" dirty="0"/>
              <a:t>The seller could not remove the encroachments in time for closing but was willing to get an encroachment agreement from the neighbors.  The buyer would not accept an encroachment agreement.  </a:t>
            </a:r>
          </a:p>
          <a:p>
            <a:r>
              <a:rPr lang="en-US" dirty="0"/>
              <a:t>Additionally seller remembered they had a very old survey that showed these encroachments.  They had forgotten about that survey so they failed to disclose the encroachments.</a:t>
            </a:r>
          </a:p>
          <a:p>
            <a:r>
              <a:rPr lang="en-US" dirty="0"/>
              <a:t>Buyers have a right to terminate for title objections up until closing and are under no obligation to accept an encroachment agreement.          </a:t>
            </a:r>
          </a:p>
          <a:p>
            <a:pPr>
              <a:lnSpc>
                <a:spcPct val="150000"/>
              </a:lnSpc>
            </a:pPr>
            <a:endParaRPr lang="en-US" sz="2400" dirty="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spc="150" dirty="0">
                <a:solidFill>
                  <a:srgbClr val="663300"/>
                </a:solidFill>
                <a:latin typeface="Arial Black" panose="020B0A04020102020204" pitchFamily="34" charset="0"/>
                <a:cs typeface="Helvetica" panose="020B0604020202020204" pitchFamily="34" charset="0"/>
              </a:rPr>
              <a:t>Encroachments on a Survey	</a:t>
            </a:r>
          </a:p>
        </p:txBody>
      </p:sp>
      <p:sp>
        <p:nvSpPr>
          <p:cNvPr id="10" name="Text Placeholder 2">
            <a:extLst>
              <a:ext uri="{FF2B5EF4-FFF2-40B4-BE49-F238E27FC236}">
                <a16:creationId xmlns:a16="http://schemas.microsoft.com/office/drawing/2014/main" id="{FACF99AB-A0D5-4A9C-8C48-C60C6BD8583B}"/>
              </a:ext>
            </a:extLst>
          </p:cNvPr>
          <p:cNvSpPr txBox="1">
            <a:spLocks/>
          </p:cNvSpPr>
          <p:nvPr/>
        </p:nvSpPr>
        <p:spPr>
          <a:xfrm>
            <a:off x="7179079" y="1182849"/>
            <a:ext cx="3432993" cy="5092114"/>
          </a:xfrm>
          <a:prstGeom prst="rect">
            <a:avLst/>
          </a:prstGeom>
          <a:solidFill>
            <a:schemeClr val="tx1">
              <a:lumMod val="75000"/>
              <a:lumOff val="25000"/>
            </a:schemeClr>
          </a:solidFill>
        </p:spPr>
        <p:txBody>
          <a:bodyPr vert="horz" lIns="640080" tIns="45720" rIns="64008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chemeClr val="bg1"/>
                </a:solidFill>
              </a:rPr>
              <a:t>Moral of the Story:</a:t>
            </a:r>
          </a:p>
          <a:p>
            <a:pPr marL="342900" indent="-342900">
              <a:buAutoNum type="arabicParenR"/>
            </a:pPr>
            <a:r>
              <a:rPr lang="en-US" dirty="0">
                <a:solidFill>
                  <a:schemeClr val="bg1"/>
                </a:solidFill>
              </a:rPr>
              <a:t>Surveys are vital!  A visual inspection of the property alone wouldn’t reveal these encroachment.</a:t>
            </a:r>
          </a:p>
          <a:p>
            <a:pPr marL="342900" indent="-342900">
              <a:buAutoNum type="arabicParenR"/>
            </a:pPr>
            <a:r>
              <a:rPr lang="en-US" dirty="0">
                <a:solidFill>
                  <a:schemeClr val="bg1"/>
                </a:solidFill>
              </a:rPr>
              <a:t>A buyer isn’t obligated to accept an encroachment agreement, easement, etc. and has the right to terminate due to a title objection up until closing!    </a:t>
            </a:r>
          </a:p>
          <a:p>
            <a:pPr marL="342900" indent="-342900">
              <a:buAutoNum type="arabicParenR"/>
            </a:pPr>
            <a:r>
              <a:rPr lang="en-US" dirty="0">
                <a:solidFill>
                  <a:schemeClr val="bg1"/>
                </a:solidFill>
              </a:rPr>
              <a:t>Disclose, disclose, disclose!</a:t>
            </a:r>
          </a:p>
        </p:txBody>
      </p:sp>
    </p:spTree>
    <p:extLst>
      <p:ext uri="{BB962C8B-B14F-4D97-AF65-F5344CB8AC3E}">
        <p14:creationId xmlns:p14="http://schemas.microsoft.com/office/powerpoint/2010/main" val="207293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Lien in the Gap</a:t>
            </a:r>
          </a:p>
        </p:txBody>
      </p:sp>
      <p:pic>
        <p:nvPicPr>
          <p:cNvPr id="4098" name="Picture 2" descr="My Contractor Just Filed a Mechanics Lien on My Flip – How Can I Sell the  Home? - First Alliance Title - Colorado">
            <a:extLst>
              <a:ext uri="{FF2B5EF4-FFF2-40B4-BE49-F238E27FC236}">
                <a16:creationId xmlns:a16="http://schemas.microsoft.com/office/drawing/2014/main" id="{883EE7E7-6799-479C-9749-362E2D1B7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572" y="1151765"/>
            <a:ext cx="5973240" cy="470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2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76169" y="1489165"/>
            <a:ext cx="6613683" cy="4908489"/>
          </a:xfrm>
        </p:spPr>
        <p:txBody>
          <a:bodyPr>
            <a:normAutofit fontScale="77500" lnSpcReduction="20000"/>
          </a:bodyPr>
          <a:lstStyle/>
          <a:p>
            <a:pPr>
              <a:lnSpc>
                <a:spcPct val="150000"/>
              </a:lnSpc>
            </a:pPr>
            <a:r>
              <a:rPr lang="en-US" sz="2400" dirty="0">
                <a:cs typeface="Arial" panose="020B0604020202020204" pitchFamily="34" charset="0"/>
              </a:rPr>
              <a:t>Seller purchased the condo a few months prior. </a:t>
            </a:r>
          </a:p>
          <a:p>
            <a:pPr>
              <a:lnSpc>
                <a:spcPct val="150000"/>
              </a:lnSpc>
            </a:pPr>
            <a:r>
              <a:rPr lang="en-US" sz="2400" dirty="0">
                <a:cs typeface="Arial" panose="020B0604020202020204" pitchFamily="34" charset="0"/>
              </a:rPr>
              <a:t>Our title exam pulled a FIFA against the prior owner that was not paid off at the closing earlier in the year. </a:t>
            </a:r>
          </a:p>
          <a:p>
            <a:pPr>
              <a:lnSpc>
                <a:spcPct val="150000"/>
              </a:lnSpc>
            </a:pPr>
            <a:r>
              <a:rPr lang="en-US" sz="2400" dirty="0">
                <a:cs typeface="Arial" panose="020B0604020202020204" pitchFamily="34" charset="0"/>
              </a:rPr>
              <a:t>The face value of the FIFA was approximately 70% of the current sales price.  </a:t>
            </a:r>
          </a:p>
          <a:p>
            <a:pPr>
              <a:lnSpc>
                <a:spcPct val="150000"/>
              </a:lnSpc>
            </a:pPr>
            <a:r>
              <a:rPr lang="en-US" sz="2400" dirty="0">
                <a:cs typeface="Arial" panose="020B0604020202020204" pitchFamily="34" charset="0"/>
              </a:rPr>
              <a:t>FIFA was filed one day before the earlier closing, so it fell in the “gap” of the title exam.  There was no way the prior closing attorney could have caught it. </a:t>
            </a:r>
          </a:p>
          <a:p>
            <a:pPr>
              <a:lnSpc>
                <a:spcPct val="150000"/>
              </a:lnSpc>
            </a:pPr>
            <a:r>
              <a:rPr lang="en-US" sz="2400" dirty="0">
                <a:cs typeface="Arial" panose="020B0604020202020204" pitchFamily="34" charset="0"/>
              </a:rPr>
              <a:t>Current owner made a claim on their title insurance policy.  Title insurance paid the FIFA almost immediately and we were able to close on time.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Lien in the Gap</a:t>
            </a:r>
            <a:r>
              <a:rPr lang="en-US" sz="2800" b="1" spc="150" dirty="0">
                <a:solidFill>
                  <a:srgbClr val="663300"/>
                </a:solidFill>
                <a:latin typeface="Arial Black" panose="020B0A04020102020204" pitchFamily="34" charset="0"/>
                <a:cs typeface="Helvetica" panose="020B0604020202020204" pitchFamily="34" charset="0"/>
              </a:rPr>
              <a:t>	</a:t>
            </a:r>
          </a:p>
        </p:txBody>
      </p:sp>
      <p:sp>
        <p:nvSpPr>
          <p:cNvPr id="10" name="Text Placeholder 2">
            <a:extLst>
              <a:ext uri="{FF2B5EF4-FFF2-40B4-BE49-F238E27FC236}">
                <a16:creationId xmlns:a16="http://schemas.microsoft.com/office/drawing/2014/main" id="{FACF99AB-A0D5-4A9C-8C48-C60C6BD8583B}"/>
              </a:ext>
            </a:extLst>
          </p:cNvPr>
          <p:cNvSpPr txBox="1">
            <a:spLocks/>
          </p:cNvSpPr>
          <p:nvPr/>
        </p:nvSpPr>
        <p:spPr>
          <a:xfrm>
            <a:off x="7179079" y="1182849"/>
            <a:ext cx="3432993" cy="5092114"/>
          </a:xfrm>
          <a:prstGeom prst="rect">
            <a:avLst/>
          </a:prstGeom>
          <a:solidFill>
            <a:schemeClr val="tx1">
              <a:lumMod val="75000"/>
              <a:lumOff val="25000"/>
            </a:schemeClr>
          </a:solidFill>
        </p:spPr>
        <p:txBody>
          <a:bodyPr vert="horz" lIns="640080" tIns="45720" rIns="64008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chemeClr val="bg1"/>
                </a:solidFill>
              </a:rPr>
              <a:t>Moral of the Story:</a:t>
            </a:r>
          </a:p>
          <a:p>
            <a:pPr marL="342900" indent="-342900">
              <a:buAutoNum type="arabicParenR"/>
            </a:pPr>
            <a:r>
              <a:rPr lang="en-US" dirty="0">
                <a:solidFill>
                  <a:schemeClr val="bg1"/>
                </a:solidFill>
              </a:rPr>
              <a:t>Title insurance is important!  Even the most diligent closing attorney wouldn’t have been able to find this FIFA.</a:t>
            </a:r>
          </a:p>
          <a:p>
            <a:pPr marL="342900" indent="-342900">
              <a:buAutoNum type="arabicParenR"/>
            </a:pPr>
            <a:r>
              <a:rPr lang="en-US" dirty="0">
                <a:solidFill>
                  <a:schemeClr val="bg1"/>
                </a:solidFill>
              </a:rPr>
              <a:t>Without title insurance the seller would have to go after the prior owner directly to try to recover. </a:t>
            </a:r>
          </a:p>
        </p:txBody>
      </p:sp>
    </p:spTree>
    <p:extLst>
      <p:ext uri="{BB962C8B-B14F-4D97-AF65-F5344CB8AC3E}">
        <p14:creationId xmlns:p14="http://schemas.microsoft.com/office/powerpoint/2010/main" val="27218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b="1" spc="150" dirty="0">
                <a:solidFill>
                  <a:srgbClr val="663300"/>
                </a:solidFill>
                <a:latin typeface="Arial Black" panose="020B0A04020102020204" pitchFamily="34" charset="0"/>
                <a:cs typeface="Helvetica" panose="020B0604020202020204" pitchFamily="34" charset="0"/>
              </a:rPr>
              <a:t>Lost Legal Description</a:t>
            </a:r>
          </a:p>
        </p:txBody>
      </p:sp>
      <p:pic>
        <p:nvPicPr>
          <p:cNvPr id="3074" name="Picture 2" descr="Review: Lost 3.20 | Den of Geek">
            <a:extLst>
              <a:ext uri="{FF2B5EF4-FFF2-40B4-BE49-F238E27FC236}">
                <a16:creationId xmlns:a16="http://schemas.microsoft.com/office/drawing/2014/main" id="{88321923-2E85-4A47-A66C-34B47ABFB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38711"/>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7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25835" y="1182849"/>
            <a:ext cx="6613683" cy="4908489"/>
          </a:xfrm>
        </p:spPr>
        <p:txBody>
          <a:bodyPr>
            <a:noAutofit/>
          </a:bodyPr>
          <a:lstStyle/>
          <a:p>
            <a:r>
              <a:rPr lang="en-US" sz="1550" dirty="0"/>
              <a:t>The 1997 vesting deed referenced the legal description attached as Exhibit A but there was no Exhibit A attached.  The owner lost all original closing documents in a fire.</a:t>
            </a:r>
          </a:p>
          <a:p>
            <a:r>
              <a:rPr lang="en-US" sz="1550" dirty="0"/>
              <a:t>Title exam also disclosed a Declaratory Judgment action filed by the current lender to reform the legal description so they can foreclose.  No service yet obtained on prior owner (the Grantor on the Vesting Deed referenced above).  Complaint provided a street address for prior owner – or at least the address of someone with the same name.</a:t>
            </a:r>
          </a:p>
          <a:p>
            <a:r>
              <a:rPr lang="en-US" sz="1550" dirty="0"/>
              <a:t>We sent QC Deed via FedEx with explanation letter of current status of title, pendency of the DJ action and a request that they please sign the deed before a witness and notary and return to us in FedEx packet provided if they were the prior owner of this property.</a:t>
            </a:r>
          </a:p>
          <a:p>
            <a:r>
              <a:rPr lang="en-US" sz="1550" dirty="0"/>
              <a:t>Listing Agent did some skip-trace research and found several phone numbers for person(s) with same name as prior owner.  Called all of them and on the last try, got the right person.  Explained the situation for him again and he signed the deed and returned it to us for recording.</a:t>
            </a:r>
          </a:p>
          <a:p>
            <a:r>
              <a:rPr lang="en-US" sz="1550" dirty="0"/>
              <a:t>In the meantime, the title underwriter said we could only close this deal based on 2 options – (1) that we were successful in getting the prior owner to sign the deed or (2) that the DJ action went to judgment and the prior deed with missing legal description was reformed.  Obviously, option (2) would have delayed closing for several months, possibly with Purchaser terminating the deal.</a:t>
            </a:r>
          </a:p>
          <a:p>
            <a:r>
              <a:rPr lang="en-US" sz="1550" dirty="0"/>
              <a:t>Fortunately, we were successful with option (1) and got the QC Deed.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b="1" spc="150" dirty="0">
                <a:solidFill>
                  <a:srgbClr val="663300"/>
                </a:solidFill>
                <a:latin typeface="Arial Black" panose="020B0A04020102020204" pitchFamily="34" charset="0"/>
                <a:cs typeface="Helvetica" panose="020B0604020202020204" pitchFamily="34" charset="0"/>
              </a:rPr>
              <a:t>Lost Legal Description</a:t>
            </a:r>
            <a:r>
              <a:rPr lang="en-US" sz="2800" b="1" spc="150" dirty="0">
                <a:solidFill>
                  <a:srgbClr val="663300"/>
                </a:solidFill>
                <a:latin typeface="Arial Black" panose="020B0A04020102020204" pitchFamily="34" charset="0"/>
                <a:cs typeface="Helvetica" panose="020B0604020202020204" pitchFamily="34" charset="0"/>
              </a:rPr>
              <a:t>	</a:t>
            </a:r>
          </a:p>
        </p:txBody>
      </p:sp>
      <p:sp>
        <p:nvSpPr>
          <p:cNvPr id="10" name="Text Placeholder 2">
            <a:extLst>
              <a:ext uri="{FF2B5EF4-FFF2-40B4-BE49-F238E27FC236}">
                <a16:creationId xmlns:a16="http://schemas.microsoft.com/office/drawing/2014/main" id="{FACF99AB-A0D5-4A9C-8C48-C60C6BD8583B}"/>
              </a:ext>
            </a:extLst>
          </p:cNvPr>
          <p:cNvSpPr txBox="1">
            <a:spLocks/>
          </p:cNvSpPr>
          <p:nvPr/>
        </p:nvSpPr>
        <p:spPr>
          <a:xfrm>
            <a:off x="7179079" y="1182849"/>
            <a:ext cx="3432993" cy="5092114"/>
          </a:xfrm>
          <a:prstGeom prst="rect">
            <a:avLst/>
          </a:prstGeom>
          <a:solidFill>
            <a:schemeClr val="tx1">
              <a:lumMod val="75000"/>
              <a:lumOff val="25000"/>
            </a:schemeClr>
          </a:solidFill>
        </p:spPr>
        <p:txBody>
          <a:bodyPr vert="horz" lIns="640080" tIns="45720" rIns="64008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solidFill>
                  <a:schemeClr val="bg1"/>
                </a:solidFill>
              </a:rPr>
              <a:t>If the original deed and title insurance policy hadn’t been lost in a fire, given the age of the deed,  the title insurance underwriters may have agreed to insure it without tracking down the prior owner. </a:t>
            </a:r>
          </a:p>
          <a:p>
            <a:r>
              <a:rPr lang="en-US" dirty="0">
                <a:solidFill>
                  <a:schemeClr val="bg1"/>
                </a:solidFill>
              </a:rPr>
              <a:t>Keep an electronic copy of your important documents! </a:t>
            </a:r>
          </a:p>
        </p:txBody>
      </p:sp>
    </p:spTree>
    <p:extLst>
      <p:ext uri="{BB962C8B-B14F-4D97-AF65-F5344CB8AC3E}">
        <p14:creationId xmlns:p14="http://schemas.microsoft.com/office/powerpoint/2010/main" val="26139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spc="150" dirty="0">
                <a:solidFill>
                  <a:srgbClr val="663300"/>
                </a:solidFill>
                <a:latin typeface="Arial Black" panose="020B0A04020102020204" pitchFamily="34" charset="0"/>
                <a:cs typeface="Helvetica" panose="020B0604020202020204" pitchFamily="34" charset="0"/>
              </a:rPr>
              <a:t>Right to Request Repairs</a:t>
            </a:r>
          </a:p>
        </p:txBody>
      </p:sp>
      <p:sp>
        <p:nvSpPr>
          <p:cNvPr id="2" name="TextBox 1">
            <a:extLst>
              <a:ext uri="{FF2B5EF4-FFF2-40B4-BE49-F238E27FC236}">
                <a16:creationId xmlns:a16="http://schemas.microsoft.com/office/drawing/2014/main" id="{1DE05001-0CC5-4339-96DE-4745DCE7BBCA}"/>
              </a:ext>
            </a:extLst>
          </p:cNvPr>
          <p:cNvSpPr txBox="1"/>
          <p:nvPr/>
        </p:nvSpPr>
        <p:spPr>
          <a:xfrm>
            <a:off x="1619075" y="1400961"/>
            <a:ext cx="9043332" cy="1077218"/>
          </a:xfrm>
          <a:prstGeom prst="rect">
            <a:avLst/>
          </a:prstGeom>
          <a:noFill/>
        </p:spPr>
        <p:txBody>
          <a:bodyPr wrap="square" rtlCol="0">
            <a:spAutoFit/>
          </a:bodyPr>
          <a:lstStyle/>
          <a:p>
            <a:pPr algn="just"/>
            <a:r>
              <a:rPr lang="en-US" sz="3200" dirty="0"/>
              <a:t>Can only be used to request repairs for “Defects” as defined in the contract. </a:t>
            </a:r>
          </a:p>
        </p:txBody>
      </p:sp>
      <p:pic>
        <p:nvPicPr>
          <p:cNvPr id="6" name="Picture 5" descr="Text&#10;&#10;Description automatically generated">
            <a:extLst>
              <a:ext uri="{FF2B5EF4-FFF2-40B4-BE49-F238E27FC236}">
                <a16:creationId xmlns:a16="http://schemas.microsoft.com/office/drawing/2014/main" id="{50EDDCCC-F27C-4EBD-AAC9-76AE2964D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181" y="2554206"/>
            <a:ext cx="10108734" cy="3396534"/>
          </a:xfrm>
          <a:prstGeom prst="rect">
            <a:avLst/>
          </a:prstGeom>
        </p:spPr>
      </p:pic>
    </p:spTree>
    <p:extLst>
      <p:ext uri="{BB962C8B-B14F-4D97-AF65-F5344CB8AC3E}">
        <p14:creationId xmlns:p14="http://schemas.microsoft.com/office/powerpoint/2010/main" val="46024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spc="150" dirty="0">
                <a:solidFill>
                  <a:srgbClr val="663300"/>
                </a:solidFill>
                <a:latin typeface="Arial Black" panose="020B0A04020102020204" pitchFamily="34" charset="0"/>
                <a:cs typeface="Helvetica" panose="020B0604020202020204" pitchFamily="34" charset="0"/>
              </a:rPr>
              <a:t>Right to Request Repairs</a:t>
            </a:r>
          </a:p>
        </p:txBody>
      </p:sp>
      <p:sp>
        <p:nvSpPr>
          <p:cNvPr id="3" name="TextBox 2">
            <a:extLst>
              <a:ext uri="{FF2B5EF4-FFF2-40B4-BE49-F238E27FC236}">
                <a16:creationId xmlns:a16="http://schemas.microsoft.com/office/drawing/2014/main" id="{218E84B3-55C5-4769-831F-E045AC7F98D4}"/>
              </a:ext>
            </a:extLst>
          </p:cNvPr>
          <p:cNvSpPr txBox="1"/>
          <p:nvPr/>
        </p:nvSpPr>
        <p:spPr>
          <a:xfrm>
            <a:off x="4974671" y="1351508"/>
            <a:ext cx="6627303" cy="4524315"/>
          </a:xfrm>
          <a:prstGeom prst="rect">
            <a:avLst/>
          </a:prstGeom>
          <a:noFill/>
        </p:spPr>
        <p:txBody>
          <a:bodyPr wrap="square" rtlCol="0">
            <a:spAutoFit/>
          </a:bodyPr>
          <a:lstStyle/>
          <a:p>
            <a:r>
              <a:rPr lang="en-US" sz="2400" dirty="0"/>
              <a:t>If the Seller already disclosed the defect the defective product does not give the Buyer the right to request repairs if: </a:t>
            </a:r>
          </a:p>
          <a:p>
            <a:endParaRPr lang="en-US" sz="2400" dirty="0"/>
          </a:p>
          <a:p>
            <a:pPr marL="342900" indent="-342900">
              <a:buAutoNum type="arabicParenR"/>
            </a:pPr>
            <a:r>
              <a:rPr lang="en-US" sz="2400" dirty="0"/>
              <a:t>The defective product is disclosed in the Seller’s disclosure; </a:t>
            </a:r>
          </a:p>
          <a:p>
            <a:pPr marL="342900" indent="-342900">
              <a:buAutoNum type="arabicParenR"/>
            </a:pPr>
            <a:r>
              <a:rPr lang="en-US" sz="2400" dirty="0"/>
              <a:t>The Seller’s disclosure is provided to Buyer before the acceptance date of the contract; and </a:t>
            </a:r>
          </a:p>
          <a:p>
            <a:pPr marL="342900" indent="-342900">
              <a:buAutoNum type="arabicParenR"/>
            </a:pPr>
            <a:r>
              <a:rPr lang="en-US" sz="2400" dirty="0"/>
              <a:t>The defective product is functioning according to the manufacturer’s specifications and is reasonably fit for the purpose of which it was intended. </a:t>
            </a:r>
          </a:p>
        </p:txBody>
      </p:sp>
      <p:pic>
        <p:nvPicPr>
          <p:cNvPr id="8" name="Picture 7">
            <a:extLst>
              <a:ext uri="{FF2B5EF4-FFF2-40B4-BE49-F238E27FC236}">
                <a16:creationId xmlns:a16="http://schemas.microsoft.com/office/drawing/2014/main" id="{93029269-8AB8-4F30-BED4-7BACD459B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01" y="2105062"/>
            <a:ext cx="4071454" cy="3053590"/>
          </a:xfrm>
          <a:prstGeom prst="rect">
            <a:avLst/>
          </a:prstGeom>
        </p:spPr>
      </p:pic>
    </p:spTree>
    <p:extLst>
      <p:ext uri="{BB962C8B-B14F-4D97-AF65-F5344CB8AC3E}">
        <p14:creationId xmlns:p14="http://schemas.microsoft.com/office/powerpoint/2010/main" val="60895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spc="150" dirty="0">
                <a:solidFill>
                  <a:srgbClr val="663300"/>
                </a:solidFill>
                <a:latin typeface="Arial Black" panose="020B0A04020102020204" pitchFamily="34" charset="0"/>
                <a:cs typeface="Helvetica" panose="020B0604020202020204" pitchFamily="34" charset="0"/>
              </a:rPr>
              <a:t>Appraisal Issues</a:t>
            </a:r>
          </a:p>
        </p:txBody>
      </p:sp>
      <p:pic>
        <p:nvPicPr>
          <p:cNvPr id="6" name="Picture 2" descr="C:\Users\lrogers\Documents\working documents\title-insurance-do-you-need-owner-lender-title-policy.jpg">
            <a:extLst>
              <a:ext uri="{FF2B5EF4-FFF2-40B4-BE49-F238E27FC236}">
                <a16:creationId xmlns:a16="http://schemas.microsoft.com/office/drawing/2014/main" id="{8FF8D12F-7597-49A9-82DE-A6003F90B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285" y="2377779"/>
            <a:ext cx="4406644" cy="25754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6889EE-18EE-4D52-8ECC-2D6CFC5765DE}"/>
              </a:ext>
            </a:extLst>
          </p:cNvPr>
          <p:cNvSpPr txBox="1"/>
          <p:nvPr/>
        </p:nvSpPr>
        <p:spPr>
          <a:xfrm>
            <a:off x="295623" y="1468073"/>
            <a:ext cx="3160827" cy="3785652"/>
          </a:xfrm>
          <a:prstGeom prst="rect">
            <a:avLst/>
          </a:prstGeom>
          <a:noFill/>
        </p:spPr>
        <p:txBody>
          <a:bodyPr wrap="square" rtlCol="0">
            <a:spAutoFit/>
          </a:bodyPr>
          <a:lstStyle/>
          <a:p>
            <a:r>
              <a:rPr lang="en-US" sz="2400" dirty="0"/>
              <a:t>Seller:</a:t>
            </a:r>
          </a:p>
          <a:p>
            <a:r>
              <a:rPr lang="en-US" sz="2400" dirty="0"/>
              <a:t>Many properties sold off market and were not entered into MLS after closing.  Now the appraiser does not have that information from the prior neighborhood sale to inform their opinion.  </a:t>
            </a:r>
          </a:p>
        </p:txBody>
      </p:sp>
      <p:sp>
        <p:nvSpPr>
          <p:cNvPr id="3" name="TextBox 2">
            <a:extLst>
              <a:ext uri="{FF2B5EF4-FFF2-40B4-BE49-F238E27FC236}">
                <a16:creationId xmlns:a16="http://schemas.microsoft.com/office/drawing/2014/main" id="{DC7AB4D4-1A24-4D1E-9CA6-D47EB247A550}"/>
              </a:ext>
            </a:extLst>
          </p:cNvPr>
          <p:cNvSpPr txBox="1"/>
          <p:nvPr/>
        </p:nvSpPr>
        <p:spPr>
          <a:xfrm>
            <a:off x="8330269" y="1560352"/>
            <a:ext cx="2952924" cy="3046988"/>
          </a:xfrm>
          <a:prstGeom prst="rect">
            <a:avLst/>
          </a:prstGeom>
          <a:noFill/>
        </p:spPr>
        <p:txBody>
          <a:bodyPr wrap="square" rtlCol="0">
            <a:spAutoFit/>
          </a:bodyPr>
          <a:lstStyle/>
          <a:p>
            <a:r>
              <a:rPr lang="en-US" sz="2400" dirty="0"/>
              <a:t>Buyer: </a:t>
            </a:r>
          </a:p>
          <a:p>
            <a:r>
              <a:rPr lang="en-US" sz="2400" dirty="0"/>
              <a:t>So many properties closed with the appraisal waived so previous sale prices in the neighborhood may be artificially high.</a:t>
            </a:r>
          </a:p>
        </p:txBody>
      </p:sp>
    </p:spTree>
    <p:extLst>
      <p:ext uri="{BB962C8B-B14F-4D97-AF65-F5344CB8AC3E}">
        <p14:creationId xmlns:p14="http://schemas.microsoft.com/office/powerpoint/2010/main" val="343376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b="1" spc="150" dirty="0">
                <a:solidFill>
                  <a:srgbClr val="663300"/>
                </a:solidFill>
                <a:latin typeface="Arial Black" panose="020B0A04020102020204" pitchFamily="34" charset="0"/>
                <a:cs typeface="Helvetica" panose="020B0604020202020204" pitchFamily="34" charset="0"/>
              </a:rPr>
              <a:t>Financing on Short Timelines</a:t>
            </a:r>
          </a:p>
        </p:txBody>
      </p:sp>
      <p:pic>
        <p:nvPicPr>
          <p:cNvPr id="6" name="Picture 2" descr="https://sp.yimg.com/xj/th?id=OIP.Ma7e800bbdd7018ea3366b9784fcc39f9H0&amp;pid=15.1&amp;P=0&amp;w=300&amp;h=300">
            <a:extLst>
              <a:ext uri="{FF2B5EF4-FFF2-40B4-BE49-F238E27FC236}">
                <a16:creationId xmlns:a16="http://schemas.microsoft.com/office/drawing/2014/main" id="{6D9C7D85-DE9A-44BF-BE81-A6C607A6F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508" y="2831983"/>
            <a:ext cx="3587033" cy="28935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C06AE3-0D26-4656-B6BF-864BC93BFC82}"/>
              </a:ext>
            </a:extLst>
          </p:cNvPr>
          <p:cNvSpPr txBox="1"/>
          <p:nvPr/>
        </p:nvSpPr>
        <p:spPr>
          <a:xfrm>
            <a:off x="1996936" y="1459684"/>
            <a:ext cx="8042414" cy="923330"/>
          </a:xfrm>
          <a:prstGeom prst="rect">
            <a:avLst/>
          </a:prstGeom>
          <a:noFill/>
        </p:spPr>
        <p:txBody>
          <a:bodyPr wrap="square" rtlCol="0">
            <a:spAutoFit/>
          </a:bodyPr>
          <a:lstStyle/>
          <a:p>
            <a:r>
              <a:rPr lang="en-US" dirty="0"/>
              <a:t>Issues or questions that the lender runs into during underwriting may be items which could be resolved.  However, the short timeline limits their ability to resolve those issues even if the buyer unilaterally extends for 8 days. </a:t>
            </a:r>
          </a:p>
        </p:txBody>
      </p:sp>
    </p:spTree>
    <p:extLst>
      <p:ext uri="{BB962C8B-B14F-4D97-AF65-F5344CB8AC3E}">
        <p14:creationId xmlns:p14="http://schemas.microsoft.com/office/powerpoint/2010/main" val="385444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2419-E9A7-4105-9E3B-74D0918AAC3C}"/>
              </a:ext>
            </a:extLst>
          </p:cNvPr>
          <p:cNvSpPr>
            <a:spLocks noGrp="1"/>
          </p:cNvSpPr>
          <p:nvPr>
            <p:ph type="title"/>
          </p:nvPr>
        </p:nvSpPr>
        <p:spPr>
          <a:xfrm>
            <a:off x="2152650" y="1"/>
            <a:ext cx="7886700" cy="1325563"/>
          </a:xfrm>
        </p:spPr>
        <p:txBody>
          <a:bodyPr>
            <a:normAutofit/>
          </a:bodyPr>
          <a:lstStyle/>
          <a:p>
            <a:pPr algn="l"/>
            <a:r>
              <a:rPr lang="en-US" sz="4800" b="1" spc="150" dirty="0">
                <a:solidFill>
                  <a:srgbClr val="663300"/>
                </a:solidFill>
                <a:latin typeface="Arial Black" panose="020B0A04020102020204" pitchFamily="34" charset="0"/>
                <a:cs typeface="Helvetica" panose="020B0604020202020204" pitchFamily="34" charset="0"/>
              </a:rPr>
              <a:t>AGENDA</a:t>
            </a:r>
          </a:p>
        </p:txBody>
      </p:sp>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2152650" y="1325563"/>
            <a:ext cx="7886700" cy="4351338"/>
          </a:xfrm>
        </p:spPr>
        <p:txBody>
          <a:bodyPr/>
          <a:lstStyle/>
          <a:p>
            <a:pPr marL="0" indent="0">
              <a:lnSpc>
                <a:spcPct val="100000"/>
              </a:lnSpc>
              <a:spcBef>
                <a:spcPts val="0"/>
              </a:spcBef>
              <a:buNone/>
            </a:pPr>
            <a:r>
              <a:rPr lang="en-US" sz="2400" dirty="0">
                <a:cs typeface="Arial" panose="020B0604020202020204" pitchFamily="34" charset="0"/>
              </a:rPr>
              <a:t>Section 1 – Roadblocks to Closing</a:t>
            </a:r>
          </a:p>
          <a:p>
            <a:pPr marL="0" indent="0">
              <a:lnSpc>
                <a:spcPct val="100000"/>
              </a:lnSpc>
              <a:spcBef>
                <a:spcPts val="0"/>
              </a:spcBef>
              <a:buNone/>
            </a:pPr>
            <a:endParaRPr lang="en-US" sz="2400" dirty="0">
              <a:cs typeface="Arial" panose="020B0604020202020204" pitchFamily="34" charset="0"/>
            </a:endParaRPr>
          </a:p>
          <a:p>
            <a:pPr marL="0" indent="0">
              <a:lnSpc>
                <a:spcPct val="100000"/>
              </a:lnSpc>
              <a:spcBef>
                <a:spcPts val="0"/>
              </a:spcBef>
              <a:buNone/>
            </a:pPr>
            <a:r>
              <a:rPr lang="en-US" sz="2400" dirty="0">
                <a:cs typeface="Arial" panose="020B0604020202020204" pitchFamily="34" charset="0"/>
              </a:rPr>
              <a:t>Section 2 – The 11</a:t>
            </a:r>
            <a:r>
              <a:rPr lang="en-US" sz="2400" baseline="30000" dirty="0">
                <a:cs typeface="Arial" panose="020B0604020202020204" pitchFamily="34" charset="0"/>
              </a:rPr>
              <a:t>th</a:t>
            </a:r>
            <a:r>
              <a:rPr lang="en-US" sz="2400" dirty="0">
                <a:cs typeface="Arial" panose="020B0604020202020204" pitchFamily="34" charset="0"/>
              </a:rPr>
              <a:t> Hour and Closing</a:t>
            </a:r>
          </a:p>
          <a:p>
            <a:pPr marL="0" indent="0">
              <a:lnSpc>
                <a:spcPct val="100000"/>
              </a:lnSpc>
              <a:spcBef>
                <a:spcPts val="0"/>
              </a:spcBef>
              <a:buNone/>
            </a:pPr>
            <a:endParaRPr lang="en-US" sz="2400" dirty="0">
              <a:cs typeface="Arial" panose="020B0604020202020204" pitchFamily="34" charset="0"/>
            </a:endParaRPr>
          </a:p>
          <a:p>
            <a:pPr marL="0" indent="0">
              <a:lnSpc>
                <a:spcPct val="100000"/>
              </a:lnSpc>
              <a:spcBef>
                <a:spcPts val="0"/>
              </a:spcBef>
              <a:buNone/>
            </a:pPr>
            <a:r>
              <a:rPr lang="en-US" sz="2400" dirty="0">
                <a:cs typeface="Arial" panose="020B0604020202020204" pitchFamily="34" charset="0"/>
              </a:rPr>
              <a:t>Section 3 – Post-closing Claims and Repercussions from </a:t>
            </a:r>
          </a:p>
          <a:p>
            <a:pPr marL="0" indent="0">
              <a:lnSpc>
                <a:spcPct val="100000"/>
              </a:lnSpc>
              <a:spcBef>
                <a:spcPts val="0"/>
              </a:spcBef>
              <a:buNone/>
            </a:pPr>
            <a:r>
              <a:rPr lang="en-US" sz="2400" dirty="0">
                <a:cs typeface="Arial" panose="020B0604020202020204" pitchFamily="34" charset="0"/>
              </a:rPr>
              <a:t>	       Quick Closings</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475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b="1" spc="150" dirty="0">
                <a:solidFill>
                  <a:srgbClr val="663300"/>
                </a:solidFill>
                <a:latin typeface="Arial Black" panose="020B0A04020102020204" pitchFamily="34" charset="0"/>
                <a:cs typeface="Helvetica" panose="020B0604020202020204" pitchFamily="34" charset="0"/>
              </a:rPr>
              <a:t>Rate Locks in the Face of Rising Rates</a:t>
            </a:r>
          </a:p>
        </p:txBody>
      </p:sp>
      <p:pic>
        <p:nvPicPr>
          <p:cNvPr id="6" name="Picture 2" descr="C:\Users\lrogers\Documents\working documents\HELOC-1.jpg">
            <a:extLst>
              <a:ext uri="{FF2B5EF4-FFF2-40B4-BE49-F238E27FC236}">
                <a16:creationId xmlns:a16="http://schemas.microsoft.com/office/drawing/2014/main" id="{C28E9746-5479-4CBD-877D-A06A77735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146" y="1761952"/>
            <a:ext cx="3498421" cy="3498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0FEBAF-3363-46EA-A38F-5C4509F947A5}"/>
              </a:ext>
            </a:extLst>
          </p:cNvPr>
          <p:cNvSpPr txBox="1"/>
          <p:nvPr/>
        </p:nvSpPr>
        <p:spPr>
          <a:xfrm>
            <a:off x="1677798" y="1572861"/>
            <a:ext cx="3976382" cy="4524315"/>
          </a:xfrm>
          <a:prstGeom prst="rect">
            <a:avLst/>
          </a:prstGeom>
          <a:noFill/>
        </p:spPr>
        <p:txBody>
          <a:bodyPr wrap="square" rtlCol="0">
            <a:spAutoFit/>
          </a:bodyPr>
          <a:lstStyle/>
          <a:p>
            <a:r>
              <a:rPr lang="en-US" dirty="0"/>
              <a:t>On all properties but particularly in new construction the rate may have increased significantly since going binding. </a:t>
            </a:r>
          </a:p>
          <a:p>
            <a:endParaRPr lang="en-US" dirty="0"/>
          </a:p>
          <a:p>
            <a:r>
              <a:rPr lang="en-US" dirty="0"/>
              <a:t>The Buyer locks in their rate to keep it from rising further. </a:t>
            </a:r>
          </a:p>
          <a:p>
            <a:endParaRPr lang="en-US" dirty="0"/>
          </a:p>
          <a:p>
            <a:r>
              <a:rPr lang="en-US" dirty="0"/>
              <a:t>The lock is expiring possibly making the house unaffordable for the buyer.  They push to close even when they aren’t ready. </a:t>
            </a:r>
          </a:p>
          <a:p>
            <a:endParaRPr lang="en-US" dirty="0"/>
          </a:p>
          <a:p>
            <a:r>
              <a:rPr lang="en-US" dirty="0"/>
              <a:t>If the rates rise too high the buyer may no longer qualify but the financing contingency has passed. </a:t>
            </a:r>
          </a:p>
        </p:txBody>
      </p:sp>
    </p:spTree>
    <p:extLst>
      <p:ext uri="{BB962C8B-B14F-4D97-AF65-F5344CB8AC3E}">
        <p14:creationId xmlns:p14="http://schemas.microsoft.com/office/powerpoint/2010/main" val="253763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2419-E9A7-4105-9E3B-74D0918AAC3C}"/>
              </a:ext>
            </a:extLst>
          </p:cNvPr>
          <p:cNvSpPr>
            <a:spLocks noGrp="1"/>
          </p:cNvSpPr>
          <p:nvPr>
            <p:ph type="title"/>
          </p:nvPr>
        </p:nvSpPr>
        <p:spPr>
          <a:xfrm>
            <a:off x="1996936" y="-629"/>
            <a:ext cx="8042414" cy="1325563"/>
          </a:xfrm>
        </p:spPr>
        <p:txBody>
          <a:bodyPr>
            <a:normAutofit/>
          </a:bodyPr>
          <a:lstStyle/>
          <a:p>
            <a:pPr algn="ctr"/>
            <a:r>
              <a:rPr lang="en-US" sz="4800" b="1" spc="150" dirty="0">
                <a:solidFill>
                  <a:srgbClr val="663300"/>
                </a:solidFill>
                <a:latin typeface="Arial Black" panose="020B0A04020102020204" pitchFamily="34" charset="0"/>
                <a:cs typeface="Helvetica" panose="020B0604020202020204" pitchFamily="34" charset="0"/>
              </a:rPr>
              <a:t>The 11</a:t>
            </a:r>
            <a:r>
              <a:rPr lang="en-US" sz="4800" b="1" spc="150" baseline="30000" dirty="0">
                <a:solidFill>
                  <a:srgbClr val="663300"/>
                </a:solidFill>
                <a:latin typeface="Arial Black" panose="020B0A04020102020204" pitchFamily="34" charset="0"/>
                <a:cs typeface="Helvetica" panose="020B0604020202020204" pitchFamily="34" charset="0"/>
              </a:rPr>
              <a:t>th</a:t>
            </a:r>
            <a:r>
              <a:rPr lang="en-US" sz="4800" b="1" spc="150" dirty="0">
                <a:solidFill>
                  <a:srgbClr val="663300"/>
                </a:solidFill>
                <a:latin typeface="Arial Black" panose="020B0A04020102020204" pitchFamily="34" charset="0"/>
                <a:cs typeface="Helvetica" panose="020B0604020202020204" pitchFamily="34" charset="0"/>
              </a:rPr>
              <a:t> Hour</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85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4950536" y="2060028"/>
            <a:ext cx="2268921" cy="2542632"/>
          </a:xfrm>
        </p:spPr>
        <p:txBody>
          <a:bodyPr/>
          <a:lstStyle/>
          <a:p>
            <a:pPr marL="0" indent="0">
              <a:lnSpc>
                <a:spcPct val="150000"/>
              </a:lnSpc>
              <a:buNone/>
            </a:pPr>
            <a:r>
              <a:rPr lang="en-US" sz="2400" dirty="0">
                <a:cs typeface="Arial" panose="020B0604020202020204" pitchFamily="34" charset="0"/>
              </a:rPr>
              <a:t>Text</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Mulch </a:t>
            </a:r>
          </a:p>
        </p:txBody>
      </p:sp>
      <p:pic>
        <p:nvPicPr>
          <p:cNvPr id="5122" name="Picture 2" descr="Holding Mulch on a Hill - YouTube">
            <a:extLst>
              <a:ext uri="{FF2B5EF4-FFF2-40B4-BE49-F238E27FC236}">
                <a16:creationId xmlns:a16="http://schemas.microsoft.com/office/drawing/2014/main" id="{40E660B5-8510-44CF-BE2D-22CD47A94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579" y="1647233"/>
            <a:ext cx="6360720" cy="357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996936" y="1324934"/>
            <a:ext cx="8042414" cy="4723528"/>
          </a:xfrm>
        </p:spPr>
        <p:txBody>
          <a:bodyPr>
            <a:normAutofit fontScale="77500" lnSpcReduction="20000"/>
          </a:bodyPr>
          <a:lstStyle/>
          <a:p>
            <a:pPr marL="0" marR="0">
              <a:spcBef>
                <a:spcPts val="0"/>
              </a:spcBef>
              <a:spcAft>
                <a:spcPts val="0"/>
              </a:spcAft>
            </a:pPr>
            <a:r>
              <a:rPr lang="en-US" sz="2400" dirty="0">
                <a:effectLst/>
                <a:ea typeface="Calibri" panose="020F0502020204030204" pitchFamily="34" charset="0"/>
              </a:rPr>
              <a:t>Four days prior to closing on new construction, buyer has surveyor go stake the lot.  The surveyor finds that the neighbor’s chain link fence is encroaching on our property by about 3 feet.</a:t>
            </a:r>
          </a:p>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Builder offers to pay for the removal and new construction of a chain link fence on the actual property line and the neighbor agrees.</a:t>
            </a:r>
          </a:p>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Buyer then hires an attorney two days prior to closing. Attorney claims that the grading on the side yard is not in conformity with the site plan. </a:t>
            </a:r>
          </a:p>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However, the city had issued the CO, which means that the home was built in substantial compliance with the site plan.</a:t>
            </a:r>
          </a:p>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Builder gets a quote for $4,000 for a retaining wall to cure the alleged grading issue and offers buyer $5000 in closing costs.</a:t>
            </a:r>
          </a:p>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Buyer rejects this and buyer’s attorney claims that the mulch running off the side yard will be a “continual trespass” onto the neighbor’s property (you see where this is going…). The neighbor has no objection.</a:t>
            </a:r>
          </a:p>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It is clear buyer just wants out. Earnest money was $25,000.  The builder agreed to let the buyer walk for $12,000; he was DONE with these folks.</a:t>
            </a:r>
          </a:p>
          <a:p>
            <a:pPr marL="0" indent="0">
              <a:lnSpc>
                <a:spcPct val="150000"/>
              </a:lnSpc>
              <a:buNone/>
            </a:pPr>
            <a:endParaRPr lang="en-US" sz="2400"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Mulch </a:t>
            </a:r>
          </a:p>
        </p:txBody>
      </p:sp>
    </p:spTree>
    <p:extLst>
      <p:ext uri="{BB962C8B-B14F-4D97-AF65-F5344CB8AC3E}">
        <p14:creationId xmlns:p14="http://schemas.microsoft.com/office/powerpoint/2010/main" val="34533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14965" y="4463756"/>
            <a:ext cx="11006355" cy="2542632"/>
          </a:xfrm>
        </p:spPr>
        <p:txBody>
          <a:bodyPr>
            <a:normAutofit/>
          </a:bodyPr>
          <a:lstStyle/>
          <a:p>
            <a:pPr marL="0" indent="0">
              <a:buNone/>
            </a:pPr>
            <a:r>
              <a:rPr lang="en-US" sz="2000" dirty="0">
                <a:latin typeface="Arial" panose="020B0604020202020204" pitchFamily="34" charset="0"/>
                <a:cs typeface="Arial" panose="020B0604020202020204" pitchFamily="34" charset="0"/>
              </a:rPr>
              <a:t>Buyer right before closing discovers that the HOA does not permit owners to plant seasonal flowers in their front yard.  This is a deal breaker for the Buyer and he wants to terminate but doesn’t have the right.  </a:t>
            </a:r>
          </a:p>
          <a:p>
            <a:pPr marL="0" indent="0">
              <a:buNone/>
            </a:pPr>
            <a:r>
              <a:rPr lang="en-US" sz="2000" dirty="0">
                <a:latin typeface="Arial" panose="020B0604020202020204" pitchFamily="34" charset="0"/>
                <a:cs typeface="Arial" panose="020B0604020202020204" pitchFamily="34" charset="0"/>
              </a:rPr>
              <a:t>Ask for all association documents in advance or during due diligence.  Make sure that request includes all rules and regulations.  The declaration alone won’t have all the rules. </a:t>
            </a:r>
          </a:p>
          <a:p>
            <a:pPr marL="0" indent="0">
              <a:buNone/>
            </a:pPr>
            <a:r>
              <a:rPr lang="en-US" sz="2000" dirty="0">
                <a:latin typeface="Arial" panose="020B0604020202020204" pitchFamily="34" charset="0"/>
                <a:cs typeface="Arial" panose="020B0604020202020204" pitchFamily="34" charset="0"/>
              </a:rPr>
              <a:t>This is especially important if a buyer has a particular concern.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Association Concerns </a:t>
            </a:r>
          </a:p>
        </p:txBody>
      </p:sp>
      <p:pic>
        <p:nvPicPr>
          <p:cNvPr id="6" name="Picture 2" descr="C:\Users\lrogers\Documents\working documents\download.jpg">
            <a:extLst>
              <a:ext uri="{FF2B5EF4-FFF2-40B4-BE49-F238E27FC236}">
                <a16:creationId xmlns:a16="http://schemas.microsoft.com/office/drawing/2014/main" id="{FD4AF980-A8A0-47A9-84DF-4C035C22B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833" y="1324934"/>
            <a:ext cx="5033282" cy="282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97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276481" y="1190710"/>
            <a:ext cx="5939761" cy="4715138"/>
          </a:xfrm>
        </p:spPr>
        <p:txBody>
          <a:bodyPr>
            <a:noAutofit/>
          </a:bodyPr>
          <a:lstStyle/>
          <a:p>
            <a:r>
              <a:rPr lang="en-US" sz="1600" dirty="0">
                <a:latin typeface="Arial" panose="020B0604020202020204" pitchFamily="34" charset="0"/>
                <a:cs typeface="Arial" panose="020B0604020202020204" pitchFamily="34" charset="0"/>
              </a:rPr>
              <a:t>14 day rush closing with financing.  Buyer already has a loan commitment letter. </a:t>
            </a:r>
          </a:p>
          <a:p>
            <a:r>
              <a:rPr lang="en-US" sz="1600" dirty="0">
                <a:latin typeface="Arial" panose="020B0604020202020204" pitchFamily="34" charset="0"/>
                <a:cs typeface="Arial" panose="020B0604020202020204" pitchFamily="34" charset="0"/>
              </a:rPr>
              <a:t>In the condo questionnaire the association discloses pending litigation between the association and two units. </a:t>
            </a:r>
          </a:p>
          <a:p>
            <a:r>
              <a:rPr lang="en-US" sz="1600" dirty="0">
                <a:latin typeface="Arial" panose="020B0604020202020204" pitchFamily="34" charset="0"/>
                <a:cs typeface="Arial" panose="020B0604020202020204" pitchFamily="34" charset="0"/>
              </a:rPr>
              <a:t>This is not a title defect, but the lender needs more information from the association to clear up concerns from their underwriters. </a:t>
            </a:r>
          </a:p>
          <a:p>
            <a:r>
              <a:rPr lang="en-US" sz="1600" dirty="0">
                <a:latin typeface="Arial" panose="020B0604020202020204" pitchFamily="34" charset="0"/>
                <a:cs typeface="Arial" panose="020B0604020202020204" pitchFamily="34" charset="0"/>
              </a:rPr>
              <a:t>Association does not quickly provide lender with requested information so lender does not have clear to close. Contract terminates.   </a:t>
            </a:r>
          </a:p>
          <a:p>
            <a:r>
              <a:rPr lang="en-US" sz="1600" dirty="0">
                <a:latin typeface="Arial" panose="020B0604020202020204" pitchFamily="34" charset="0"/>
                <a:cs typeface="Arial" panose="020B0604020202020204" pitchFamily="34" charset="0"/>
              </a:rPr>
              <a:t>Parties dispute the earnest money.  Buyer says Seller is in default because the Seller’s association didn’t quickly provide the requested documents.  Seller says financing contingency passed and this was not a title defect so Buyer is in default. </a:t>
            </a:r>
          </a:p>
          <a:p>
            <a:r>
              <a:rPr lang="en-US" sz="1600" dirty="0">
                <a:latin typeface="Arial" panose="020B0604020202020204" pitchFamily="34" charset="0"/>
                <a:cs typeface="Arial" panose="020B0604020202020204" pitchFamily="34" charset="0"/>
              </a:rPr>
              <a:t>Different lenders will have different concerns and restrictions.  We’ve closed numerous loans in this building without issue.  </a:t>
            </a:r>
          </a:p>
          <a:p>
            <a:r>
              <a:rPr lang="en-US" sz="1600" dirty="0">
                <a:latin typeface="Arial" panose="020B0604020202020204" pitchFamily="34" charset="0"/>
                <a:cs typeface="Arial" panose="020B0604020202020204" pitchFamily="34" charset="0"/>
              </a:rPr>
              <a:t>Due to the short timeline the lender did not have time to investigate their concerns and buyer did not have time to find alternative financing.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Association Concerns </a:t>
            </a:r>
          </a:p>
        </p:txBody>
      </p:sp>
      <p:pic>
        <p:nvPicPr>
          <p:cNvPr id="1026" name="Picture 2" descr="Ovation Buckhead Plaza Condos for Sale and Condos for Rent in Atlanta">
            <a:extLst>
              <a:ext uri="{FF2B5EF4-FFF2-40B4-BE49-F238E27FC236}">
                <a16:creationId xmlns:a16="http://schemas.microsoft.com/office/drawing/2014/main" id="{29DE7DA9-DFF3-4671-8613-17900D844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459" y="1557337"/>
            <a:ext cx="50101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4848596" y="2592925"/>
            <a:ext cx="3192627" cy="2794884"/>
          </a:xfrm>
        </p:spPr>
        <p:txBody>
          <a:bodyPr/>
          <a:lstStyle/>
          <a:p>
            <a:pPr marL="0" indent="0">
              <a:lnSpc>
                <a:spcPct val="150000"/>
              </a:lnSpc>
              <a:buNone/>
            </a:pPr>
            <a:r>
              <a:rPr lang="en-US" sz="2400" dirty="0">
                <a:cs typeface="Arial" panose="020B0604020202020204" pitchFamily="34" charset="0"/>
              </a:rPr>
              <a:t>Text</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Dead Deer </a:t>
            </a:r>
          </a:p>
        </p:txBody>
      </p:sp>
      <p:pic>
        <p:nvPicPr>
          <p:cNvPr id="6146" name="Picture 2" descr="Deer in the Driveway - YouTube">
            <a:extLst>
              <a:ext uri="{FF2B5EF4-FFF2-40B4-BE49-F238E27FC236}">
                <a16:creationId xmlns:a16="http://schemas.microsoft.com/office/drawing/2014/main" id="{984CA120-A4D7-49C6-A488-ABD6ABCD0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499" y="1280470"/>
            <a:ext cx="8408565" cy="472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56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996936" y="1610686"/>
            <a:ext cx="8178910" cy="3777123"/>
          </a:xfrm>
        </p:spPr>
        <p:txBody>
          <a:bodyPr>
            <a:normAutofit lnSpcReduction="10000"/>
          </a:bodyPr>
          <a:lstStyle/>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On the day of closing a deer died on the driveway.</a:t>
            </a:r>
          </a:p>
          <a:p>
            <a:pPr marL="0" marR="0" indent="0" algn="just">
              <a:spcBef>
                <a:spcPts val="0"/>
              </a:spcBef>
              <a:spcAft>
                <a:spcPts val="0"/>
              </a:spcAft>
              <a:buNone/>
            </a:pPr>
            <a:r>
              <a:rPr lang="en-US" sz="2800" dirty="0">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Buyer claimed that because of the dead deer the property was NOT in substantially the same condition as it was at Binding Agreement Date.  </a:t>
            </a:r>
          </a:p>
          <a:p>
            <a:pPr marL="0" marR="0" algn="just">
              <a:spcBef>
                <a:spcPts val="0"/>
              </a:spcBef>
              <a:spcAft>
                <a:spcPts val="0"/>
              </a:spcAft>
            </a:pPr>
            <a:endParaRPr lang="en-US" sz="2800" dirty="0">
              <a:effectLst/>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a typeface="Calibri" panose="020F0502020204030204" pitchFamily="34" charset="0"/>
                <a:cs typeface="Times New Roman" panose="02020603050405020304" pitchFamily="18" charset="0"/>
              </a:rPr>
              <a:t>Substantially the same condition in the contract is really in regard to the improvements.  However, to avoid fighting it out the </a:t>
            </a:r>
            <a:r>
              <a:rPr lang="en-US" sz="2800" dirty="0">
                <a:effectLst/>
                <a:ea typeface="Calibri" panose="020F0502020204030204" pitchFamily="34" charset="0"/>
                <a:cs typeface="Times New Roman" panose="02020603050405020304" pitchFamily="18" charset="0"/>
              </a:rPr>
              <a:t>Seller scrambled to hire someone to come remove it. </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Dead Deer </a:t>
            </a:r>
          </a:p>
        </p:txBody>
      </p:sp>
    </p:spTree>
    <p:extLst>
      <p:ext uri="{BB962C8B-B14F-4D97-AF65-F5344CB8AC3E}">
        <p14:creationId xmlns:p14="http://schemas.microsoft.com/office/powerpoint/2010/main" val="1072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FL postpones three games due to Covid surge">
            <a:extLst>
              <a:ext uri="{FF2B5EF4-FFF2-40B4-BE49-F238E27FC236}">
                <a16:creationId xmlns:a16="http://schemas.microsoft.com/office/drawing/2014/main" id="{43C4698A-1068-4252-A319-B66BA14F4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775" y="1606441"/>
            <a:ext cx="6762736" cy="38050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Paternity  </a:t>
            </a:r>
          </a:p>
        </p:txBody>
      </p:sp>
    </p:spTree>
    <p:extLst>
      <p:ext uri="{BB962C8B-B14F-4D97-AF65-F5344CB8AC3E}">
        <p14:creationId xmlns:p14="http://schemas.microsoft.com/office/powerpoint/2010/main" val="1319990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996936" y="1145682"/>
            <a:ext cx="8042414" cy="5251973"/>
          </a:xfrm>
        </p:spPr>
        <p:txBody>
          <a:bodyPr>
            <a:noAutofit/>
          </a:bodyPr>
          <a:lstStyle/>
          <a:p>
            <a:pPr>
              <a:spcBef>
                <a:spcPts val="0"/>
              </a:spcBef>
            </a:pPr>
            <a:r>
              <a:rPr lang="en-US" sz="2800" dirty="0"/>
              <a:t>Seller was the estate of an NFL athlete.</a:t>
            </a:r>
          </a:p>
          <a:p>
            <a:pPr>
              <a:spcBef>
                <a:spcPts val="0"/>
              </a:spcBef>
            </a:pPr>
            <a:endParaRPr lang="en-US" sz="2800" dirty="0">
              <a:cs typeface="Arial" panose="020B0604020202020204" pitchFamily="34" charset="0"/>
            </a:endParaRPr>
          </a:p>
          <a:p>
            <a:pPr>
              <a:spcBef>
                <a:spcPts val="0"/>
              </a:spcBef>
            </a:pPr>
            <a:r>
              <a:rPr lang="en-US" sz="2800" dirty="0">
                <a:cs typeface="Arial" panose="020B0604020202020204" pitchFamily="34" charset="0"/>
              </a:rPr>
              <a:t>He died young, intestate, with an 8-figure estate. </a:t>
            </a:r>
          </a:p>
          <a:p>
            <a:pPr>
              <a:spcBef>
                <a:spcPts val="0"/>
              </a:spcBef>
            </a:pPr>
            <a:endParaRPr lang="en-US" sz="2800" dirty="0">
              <a:cs typeface="Arial" panose="020B0604020202020204" pitchFamily="34" charset="0"/>
            </a:endParaRPr>
          </a:p>
          <a:p>
            <a:pPr>
              <a:spcBef>
                <a:spcPts val="0"/>
              </a:spcBef>
            </a:pPr>
            <a:r>
              <a:rPr lang="en-US" sz="2800" dirty="0">
                <a:cs typeface="Arial" panose="020B0604020202020204" pitchFamily="34" charset="0"/>
              </a:rPr>
              <a:t>Two days prior to closing a paternity suit was file against the estate. </a:t>
            </a:r>
          </a:p>
          <a:p>
            <a:pPr>
              <a:spcBef>
                <a:spcPts val="0"/>
              </a:spcBef>
            </a:pPr>
            <a:endParaRPr lang="en-US" sz="2800" dirty="0">
              <a:cs typeface="Arial" panose="020B0604020202020204" pitchFamily="34" charset="0"/>
            </a:endParaRPr>
          </a:p>
          <a:p>
            <a:pPr>
              <a:spcBef>
                <a:spcPts val="0"/>
              </a:spcBef>
            </a:pPr>
            <a:r>
              <a:rPr lang="en-US" sz="2800" dirty="0">
                <a:cs typeface="Arial" panose="020B0604020202020204" pitchFamily="34" charset="0"/>
              </a:rPr>
              <a:t>After the estate administrator nervously admitted to allow a DNA test the results were NOT a match. </a:t>
            </a:r>
          </a:p>
          <a:p>
            <a:pPr>
              <a:spcBef>
                <a:spcPts val="0"/>
              </a:spcBef>
            </a:pPr>
            <a:endParaRPr lang="en-US" sz="2800" dirty="0">
              <a:cs typeface="Arial" panose="020B0604020202020204" pitchFamily="34" charset="0"/>
            </a:endParaRPr>
          </a:p>
          <a:p>
            <a:pPr>
              <a:spcBef>
                <a:spcPts val="0"/>
              </a:spcBef>
            </a:pPr>
            <a:r>
              <a:rPr lang="en-US" sz="2800" dirty="0">
                <a:cs typeface="Arial" panose="020B0604020202020204" pitchFamily="34" charset="0"/>
              </a:rPr>
              <a:t>Closing was able to proceed, albeit delayed.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b="1" spc="150" dirty="0">
                <a:solidFill>
                  <a:srgbClr val="663300"/>
                </a:solidFill>
                <a:latin typeface="Arial Black" panose="020B0A04020102020204" pitchFamily="34" charset="0"/>
                <a:cs typeface="Helvetica" panose="020B0604020202020204" pitchFamily="34" charset="0"/>
              </a:rPr>
              <a:t>Paternity</a:t>
            </a:r>
            <a:r>
              <a:rPr lang="en-US" sz="2400" b="1" spc="150" dirty="0">
                <a:solidFill>
                  <a:srgbClr val="663300"/>
                </a:solidFill>
                <a:latin typeface="Arial Black" panose="020B0A04020102020204" pitchFamily="34" charset="0"/>
                <a:cs typeface="Helvetica" panose="020B0604020202020204" pitchFamily="34" charset="0"/>
              </a:rPr>
              <a:t>	</a:t>
            </a:r>
          </a:p>
        </p:txBody>
      </p:sp>
    </p:spTree>
    <p:extLst>
      <p:ext uri="{BB962C8B-B14F-4D97-AF65-F5344CB8AC3E}">
        <p14:creationId xmlns:p14="http://schemas.microsoft.com/office/powerpoint/2010/main" val="26331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2419-E9A7-4105-9E3B-74D0918AAC3C}"/>
              </a:ext>
            </a:extLst>
          </p:cNvPr>
          <p:cNvSpPr>
            <a:spLocks noGrp="1"/>
          </p:cNvSpPr>
          <p:nvPr>
            <p:ph type="title"/>
          </p:nvPr>
        </p:nvSpPr>
        <p:spPr>
          <a:xfrm>
            <a:off x="1996936" y="-629"/>
            <a:ext cx="8042414" cy="1325563"/>
          </a:xfrm>
        </p:spPr>
        <p:txBody>
          <a:bodyPr>
            <a:normAutofit fontScale="90000"/>
          </a:bodyPr>
          <a:lstStyle/>
          <a:p>
            <a:pPr algn="ctr"/>
            <a:r>
              <a:rPr lang="en-US" sz="4800" b="1" spc="150" dirty="0">
                <a:solidFill>
                  <a:srgbClr val="663300"/>
                </a:solidFill>
                <a:latin typeface="Arial Black" panose="020B0A04020102020204" pitchFamily="34" charset="0"/>
                <a:cs typeface="Helvetica" panose="020B0604020202020204" pitchFamily="34" charset="0"/>
              </a:rPr>
              <a:t>Road Blocks to Closing</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499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240571" y="2667745"/>
            <a:ext cx="3471098" cy="3087126"/>
          </a:xfrm>
        </p:spPr>
        <p:txBody>
          <a:bodyPr/>
          <a:lstStyle/>
          <a:p>
            <a:pPr marL="0" indent="0">
              <a:lnSpc>
                <a:spcPct val="150000"/>
              </a:lnSpc>
              <a:buNone/>
            </a:pPr>
            <a:r>
              <a:rPr lang="en-US" sz="2400" dirty="0">
                <a:cs typeface="Arial" panose="020B0604020202020204" pitchFamily="34" charset="0"/>
              </a:rPr>
              <a:t>Text</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b="1" spc="150" dirty="0">
                <a:solidFill>
                  <a:srgbClr val="663300"/>
                </a:solidFill>
                <a:latin typeface="Arial Black" panose="020B0A04020102020204" pitchFamily="34" charset="0"/>
                <a:cs typeface="Helvetica" panose="020B0604020202020204" pitchFamily="34" charset="0"/>
              </a:rPr>
              <a:t>Forbearance &amp; Divorce</a:t>
            </a:r>
          </a:p>
        </p:txBody>
      </p:sp>
      <p:pic>
        <p:nvPicPr>
          <p:cNvPr id="7170" name="Picture 2" descr="DIVORCING DURING A PANDEMIC">
            <a:extLst>
              <a:ext uri="{FF2B5EF4-FFF2-40B4-BE49-F238E27FC236}">
                <a16:creationId xmlns:a16="http://schemas.microsoft.com/office/drawing/2014/main" id="{087EB02B-A8C0-404B-81FF-710E2EC08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336" y="1318754"/>
            <a:ext cx="7205673" cy="480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36894" y="1274661"/>
            <a:ext cx="11056691" cy="5251973"/>
          </a:xfrm>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Divorce Settlement Agreement says Party A shall be responsible for all mortgage payments from xx/xx/</a:t>
            </a:r>
            <a:r>
              <a:rPr lang="en-US" sz="2400" dirty="0" err="1">
                <a:ea typeface="Times New Roman" panose="02020603050405020304" pitchFamily="18" charset="0"/>
              </a:rPr>
              <a:t>xxxx</a:t>
            </a:r>
            <a:r>
              <a:rPr lang="en-US" sz="2400" dirty="0">
                <a:ea typeface="Times New Roman" panose="02020603050405020304" pitchFamily="18" charset="0"/>
              </a:rPr>
              <a:t> (date) until the house is sold.   Net proceeds are to be split at closing.</a:t>
            </a:r>
          </a:p>
          <a:p>
            <a:pPr marL="342900" marR="0" lvl="0" indent="-342900">
              <a:spcBef>
                <a:spcPts val="0"/>
              </a:spcBef>
              <a:spcAft>
                <a:spcPts val="0"/>
              </a:spcAft>
              <a:buFont typeface="Symbol" panose="05050102010706020507" pitchFamily="18" charset="2"/>
              <a:buChar char=""/>
            </a:pPr>
            <a:endParaRPr lang="en-US" sz="24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Loan has been in forbearance so Party A has not made any payments during that time.  </a:t>
            </a:r>
          </a:p>
          <a:p>
            <a:pPr marL="342900" marR="0" lvl="0" indent="-342900">
              <a:spcBef>
                <a:spcPts val="0"/>
              </a:spcBef>
              <a:spcAft>
                <a:spcPts val="0"/>
              </a:spcAft>
              <a:buFont typeface="Symbol" panose="05050102010706020507" pitchFamily="18" charset="2"/>
              <a:buChar char=""/>
            </a:pPr>
            <a:endParaRPr lang="en-US" sz="24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Payoff is much higher because of the deferred payments from the forbearance, which reduces the net proceeds to be split between A &amp; B. </a:t>
            </a:r>
          </a:p>
          <a:p>
            <a:pPr marL="342900" marR="0" lvl="0" indent="-342900">
              <a:spcBef>
                <a:spcPts val="0"/>
              </a:spcBef>
              <a:spcAft>
                <a:spcPts val="0"/>
              </a:spcAft>
              <a:buFont typeface="Symbol" panose="05050102010706020507" pitchFamily="18" charset="2"/>
              <a:buChar char=""/>
            </a:pPr>
            <a:endParaRPr lang="en-US" sz="24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Party B says the deferred loan payments should come from Party A’s proceeds</a:t>
            </a:r>
          </a:p>
          <a:p>
            <a:pPr marL="342900" marR="0" lvl="0" indent="-342900">
              <a:spcBef>
                <a:spcPts val="0"/>
              </a:spcBef>
              <a:spcAft>
                <a:spcPts val="0"/>
              </a:spcAft>
              <a:buFont typeface="Symbol" panose="05050102010706020507" pitchFamily="18" charset="2"/>
              <a:buChar char=""/>
            </a:pPr>
            <a:endParaRPr lang="en-US" sz="24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Party A says that since no payments were due during forbearance, they did not violate the Settlement Agreement.</a:t>
            </a:r>
          </a:p>
          <a:p>
            <a:pPr marL="342900" marR="0" lvl="0" indent="-342900">
              <a:spcBef>
                <a:spcPts val="0"/>
              </a:spcBef>
              <a:spcAft>
                <a:spcPts val="0"/>
              </a:spcAft>
              <a:buFont typeface="Symbol" panose="05050102010706020507" pitchFamily="18" charset="2"/>
              <a:buChar char=""/>
            </a:pPr>
            <a:endParaRPr lang="en-US" sz="24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Our hands are tied and we can only follow the terms of the settlement agreement, including how “net proceeds” are defined.</a:t>
            </a:r>
          </a:p>
          <a:p>
            <a:pPr marL="342900" marR="0" lvl="0" indent="-342900">
              <a:spcBef>
                <a:spcPts val="0"/>
              </a:spcBef>
              <a:spcAft>
                <a:spcPts val="0"/>
              </a:spcAft>
              <a:buFont typeface="Symbol" panose="05050102010706020507" pitchFamily="18" charset="2"/>
              <a:buChar char=""/>
            </a:pPr>
            <a:endParaRPr lang="en-US" sz="24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To avoid breaching their contract, Party B agrees to close with the full payoff coming from the “net proceeds” and then sues Party A for reimbursement after closing. </a:t>
            </a:r>
            <a:endParaRPr lang="en-US" sz="2400" dirty="0">
              <a:ea typeface="Calibri" panose="020F0502020204030204" pitchFamily="34" charset="0"/>
            </a:endParaRPr>
          </a:p>
          <a:p>
            <a:pPr>
              <a:lnSpc>
                <a:spcPct val="150000"/>
              </a:lnSpc>
            </a:pPr>
            <a:endParaRPr lang="en-US" sz="2400" dirty="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b="1" spc="150" dirty="0">
                <a:solidFill>
                  <a:srgbClr val="663300"/>
                </a:solidFill>
                <a:latin typeface="Arial Black" panose="020B0A04020102020204" pitchFamily="34" charset="0"/>
                <a:cs typeface="Helvetica" panose="020B0604020202020204" pitchFamily="34" charset="0"/>
              </a:rPr>
              <a:t>Forbearance &amp; Divorce</a:t>
            </a:r>
            <a:r>
              <a:rPr lang="en-US" sz="2400" b="1" spc="150" dirty="0">
                <a:solidFill>
                  <a:srgbClr val="663300"/>
                </a:solidFill>
                <a:latin typeface="Arial Black" panose="020B0A04020102020204" pitchFamily="34" charset="0"/>
                <a:cs typeface="Helvetica" panose="020B0604020202020204" pitchFamily="34" charset="0"/>
              </a:rPr>
              <a:t>	</a:t>
            </a:r>
          </a:p>
        </p:txBody>
      </p:sp>
    </p:spTree>
    <p:extLst>
      <p:ext uri="{BB962C8B-B14F-4D97-AF65-F5344CB8AC3E}">
        <p14:creationId xmlns:p14="http://schemas.microsoft.com/office/powerpoint/2010/main" val="18195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2419-E9A7-4105-9E3B-74D0918AAC3C}"/>
              </a:ext>
            </a:extLst>
          </p:cNvPr>
          <p:cNvSpPr>
            <a:spLocks noGrp="1"/>
          </p:cNvSpPr>
          <p:nvPr>
            <p:ph type="title"/>
          </p:nvPr>
        </p:nvSpPr>
        <p:spPr>
          <a:xfrm>
            <a:off x="1996936" y="-629"/>
            <a:ext cx="8042414" cy="1325563"/>
          </a:xfrm>
        </p:spPr>
        <p:txBody>
          <a:bodyPr>
            <a:noAutofit/>
          </a:bodyPr>
          <a:lstStyle/>
          <a:p>
            <a:pPr algn="ctr"/>
            <a:r>
              <a:rPr lang="en-US" sz="2800" b="1" spc="150" dirty="0">
                <a:solidFill>
                  <a:srgbClr val="663300"/>
                </a:solidFill>
                <a:latin typeface="Arial Black" panose="020B0A04020102020204" pitchFamily="34" charset="0"/>
                <a:cs typeface="Helvetica" panose="020B0604020202020204" pitchFamily="34" charset="0"/>
              </a:rPr>
              <a:t>Post-closing Claims and Repercussions from Quick Closings</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4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409009" y="1361896"/>
            <a:ext cx="4629150" cy="4873625"/>
          </a:xfrm>
        </p:spPr>
        <p:txBody>
          <a:bodyPr/>
          <a:lstStyle/>
          <a:p>
            <a:pPr marL="0" indent="0">
              <a:lnSpc>
                <a:spcPct val="150000"/>
              </a:lnSpc>
              <a:buNone/>
            </a:pPr>
            <a:endParaRPr lang="en-US" sz="2400"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“Murder” File</a:t>
            </a:r>
          </a:p>
        </p:txBody>
      </p:sp>
      <p:pic>
        <p:nvPicPr>
          <p:cNvPr id="3074" name="Picture 2" descr="Investigation Discovery (Indian TV channel) - Wikipedia">
            <a:extLst>
              <a:ext uri="{FF2B5EF4-FFF2-40B4-BE49-F238E27FC236}">
                <a16:creationId xmlns:a16="http://schemas.microsoft.com/office/drawing/2014/main" id="{6C45B03B-CE52-490D-B778-827258A45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1857375"/>
            <a:ext cx="28765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1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76169" y="1489165"/>
            <a:ext cx="6613683" cy="4908489"/>
          </a:xfrm>
        </p:spPr>
        <p:txBody>
          <a:bodyPr>
            <a:normAutofit fontScale="47500" lnSpcReduction="20000"/>
          </a:bodyPr>
          <a:lstStyle/>
          <a:p>
            <a:pPr>
              <a:lnSpc>
                <a:spcPct val="150000"/>
              </a:lnSpc>
            </a:pPr>
            <a:r>
              <a:rPr lang="en-US" sz="2900" dirty="0">
                <a:cs typeface="Arial" panose="020B0604020202020204" pitchFamily="34" charset="0"/>
              </a:rPr>
              <a:t>The day before closing Seller calls and says, “[w]hen I purchased the property there was a cloud on title.  The title insurance people said I should let you know that there was a claim when I sell the property.” </a:t>
            </a:r>
          </a:p>
          <a:p>
            <a:pPr>
              <a:lnSpc>
                <a:spcPct val="150000"/>
              </a:lnSpc>
            </a:pPr>
            <a:r>
              <a:rPr lang="en-US" sz="2900" dirty="0">
                <a:cs typeface="Arial" panose="020B0604020202020204" pitchFamily="34" charset="0"/>
              </a:rPr>
              <a:t>Call the underwriter and as soon as the property address was said her immediate reaction was “oh this is the murder file.” </a:t>
            </a:r>
          </a:p>
          <a:p>
            <a:pPr>
              <a:lnSpc>
                <a:spcPct val="150000"/>
              </a:lnSpc>
            </a:pPr>
            <a:r>
              <a:rPr lang="en-US" sz="2900" dirty="0">
                <a:cs typeface="Arial" panose="020B0604020202020204" pitchFamily="34" charset="0"/>
              </a:rPr>
              <a:t>In the early 90s husband and wife owned the property as JTWROS.  They did not have any children together.  Wife died and husband sold the property a few years later. </a:t>
            </a:r>
          </a:p>
          <a:p>
            <a:pPr>
              <a:lnSpc>
                <a:spcPct val="150000"/>
              </a:lnSpc>
            </a:pPr>
            <a:r>
              <a:rPr lang="en-US" sz="2900" dirty="0">
                <a:cs typeface="Arial" panose="020B0604020202020204" pitchFamily="34" charset="0"/>
              </a:rPr>
              <a:t>Over 20 years later husband was arrested as a suspect in a murder case.  He confessed to the murder he was arrested for and then also confessed to murdering his wife years ago.  There was never any suspicion of foul play in her death. </a:t>
            </a:r>
          </a:p>
          <a:p>
            <a:pPr>
              <a:lnSpc>
                <a:spcPct val="150000"/>
              </a:lnSpc>
            </a:pPr>
            <a:r>
              <a:rPr lang="en-US" sz="2900" dirty="0">
                <a:cs typeface="Arial" panose="020B0604020202020204" pitchFamily="34" charset="0"/>
              </a:rPr>
              <a:t>Under Georgia’s “slayer statute” this dissolved the original JTWROS so deceased wife’s estate still held a 50% interest in the property.  Seller had to file a title claim to divest deceased wife’s estate’s interest. </a:t>
            </a:r>
          </a:p>
          <a:p>
            <a:pPr>
              <a:lnSpc>
                <a:spcPct val="150000"/>
              </a:lnSpc>
            </a:pPr>
            <a:r>
              <a:rPr lang="en-US" sz="2900" dirty="0">
                <a:cs typeface="Arial" panose="020B0604020202020204" pitchFamily="34" charset="0"/>
              </a:rPr>
              <a:t>Fun fact: there was later an Investigation Discovery episode on his confession. </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“Murder” File	</a:t>
            </a:r>
          </a:p>
        </p:txBody>
      </p:sp>
      <p:sp>
        <p:nvSpPr>
          <p:cNvPr id="10" name="Text Placeholder 2">
            <a:extLst>
              <a:ext uri="{FF2B5EF4-FFF2-40B4-BE49-F238E27FC236}">
                <a16:creationId xmlns:a16="http://schemas.microsoft.com/office/drawing/2014/main" id="{FACF99AB-A0D5-4A9C-8C48-C60C6BD8583B}"/>
              </a:ext>
            </a:extLst>
          </p:cNvPr>
          <p:cNvSpPr txBox="1">
            <a:spLocks/>
          </p:cNvSpPr>
          <p:nvPr/>
        </p:nvSpPr>
        <p:spPr>
          <a:xfrm>
            <a:off x="7179079" y="1182849"/>
            <a:ext cx="3432993" cy="5092114"/>
          </a:xfrm>
          <a:prstGeom prst="rect">
            <a:avLst/>
          </a:prstGeom>
          <a:solidFill>
            <a:schemeClr val="tx1">
              <a:lumMod val="75000"/>
              <a:lumOff val="25000"/>
            </a:schemeClr>
          </a:solidFill>
        </p:spPr>
        <p:txBody>
          <a:bodyPr vert="horz" lIns="640080" tIns="45720" rIns="64008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chemeClr val="bg1"/>
                </a:solidFill>
              </a:rPr>
              <a:t>Moral of the Story:</a:t>
            </a:r>
          </a:p>
          <a:p>
            <a:r>
              <a:rPr lang="en-US" dirty="0">
                <a:solidFill>
                  <a:schemeClr val="bg1"/>
                </a:solidFill>
              </a:rPr>
              <a:t>Title insurance is vital!  The most diligent title examiner or closing attorney would not be able to discover this title defect. Especially when the husband didn’t randomly confess until over 20 years later.  Title insurance paid the estate hundreds of thousands of dollars to release their interest in the property!  </a:t>
            </a:r>
          </a:p>
        </p:txBody>
      </p:sp>
    </p:spTree>
    <p:extLst>
      <p:ext uri="{BB962C8B-B14F-4D97-AF65-F5344CB8AC3E}">
        <p14:creationId xmlns:p14="http://schemas.microsoft.com/office/powerpoint/2010/main" val="337207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409009" y="1361896"/>
            <a:ext cx="4629150" cy="4873625"/>
          </a:xfrm>
        </p:spPr>
        <p:txBody>
          <a:bodyPr/>
          <a:lstStyle/>
          <a:p>
            <a:pPr marL="0" indent="0">
              <a:lnSpc>
                <a:spcPct val="150000"/>
              </a:lnSpc>
              <a:buNone/>
            </a:pPr>
            <a:r>
              <a:rPr lang="en-US" sz="2400" dirty="0">
                <a:cs typeface="Arial" panose="020B0604020202020204" pitchFamily="34" charset="0"/>
              </a:rPr>
              <a:t>Text</a:t>
            </a:r>
          </a:p>
          <a:p>
            <a:pPr marL="0" indent="0">
              <a:buNone/>
            </a:pP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CD3122D-1258-48FB-9346-A6FBC36FA7AE}"/>
              </a:ext>
            </a:extLst>
          </p:cNvPr>
          <p:cNvSpPr>
            <a:spLocks noGrp="1"/>
          </p:cNvSpPr>
          <p:nvPr>
            <p:ph type="body" sz="half" idx="2"/>
          </p:nvPr>
        </p:nvSpPr>
        <p:spPr/>
        <p:txBody>
          <a:bodyPr/>
          <a:lstStyle/>
          <a:p>
            <a:endParaRPr lang="en-US" dirty="0"/>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58723"/>
            <a:ext cx="8042414" cy="1383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b="1" spc="150" dirty="0">
                <a:solidFill>
                  <a:srgbClr val="663300"/>
                </a:solidFill>
                <a:latin typeface="Arial Black" panose="020B0A04020102020204" pitchFamily="34" charset="0"/>
                <a:cs typeface="Helvetica" panose="020B0604020202020204" pitchFamily="34" charset="0"/>
              </a:rPr>
              <a:t>Property Line Crosses the Pool Deck</a:t>
            </a:r>
          </a:p>
        </p:txBody>
      </p:sp>
      <p:pic>
        <p:nvPicPr>
          <p:cNvPr id="4" name="Picture 3" descr="Diagram, engineering drawing&#10;&#10;Description automatically generated">
            <a:extLst>
              <a:ext uri="{FF2B5EF4-FFF2-40B4-BE49-F238E27FC236}">
                <a16:creationId xmlns:a16="http://schemas.microsoft.com/office/drawing/2014/main" id="{1FC29069-8E29-4C9F-B358-82780C919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39" y="1324934"/>
            <a:ext cx="5637449" cy="5342155"/>
          </a:xfrm>
          <a:prstGeom prst="rect">
            <a:avLst/>
          </a:prstGeom>
        </p:spPr>
      </p:pic>
      <p:sp>
        <p:nvSpPr>
          <p:cNvPr id="2" name="TextBox 1">
            <a:extLst>
              <a:ext uri="{FF2B5EF4-FFF2-40B4-BE49-F238E27FC236}">
                <a16:creationId xmlns:a16="http://schemas.microsoft.com/office/drawing/2014/main" id="{73D020B7-2E85-4D5D-88B0-A815BEC9C4AF}"/>
              </a:ext>
            </a:extLst>
          </p:cNvPr>
          <p:cNvSpPr txBox="1"/>
          <p:nvPr/>
        </p:nvSpPr>
        <p:spPr>
          <a:xfrm>
            <a:off x="6895750" y="1344673"/>
            <a:ext cx="4150708"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Property was originally two parcels.  The second parcel was purchased later for the purpose of building the pool.  The parcels were never combined in the tax record and had separate addresses.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Property closed (not with C&amp;B) and the legal description only included the parcel with the house.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Solution? Track down the prior owners who still technically own the pool to get a quitclaim deed from them.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Prior owners moved to Turkey after closing and are now divorced and live in different cities. They had to make an appointment at the US Embassy to sign the quitclaim deed. </a:t>
            </a:r>
          </a:p>
        </p:txBody>
      </p:sp>
    </p:spTree>
    <p:extLst>
      <p:ext uri="{BB962C8B-B14F-4D97-AF65-F5344CB8AC3E}">
        <p14:creationId xmlns:p14="http://schemas.microsoft.com/office/powerpoint/2010/main" val="3013452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7403266" y="2432867"/>
            <a:ext cx="2144563" cy="2195148"/>
          </a:xfrm>
        </p:spPr>
        <p:txBody>
          <a:bodyPr/>
          <a:lstStyle/>
          <a:p>
            <a:pPr marL="0" indent="0">
              <a:lnSpc>
                <a:spcPct val="150000"/>
              </a:lnSpc>
              <a:buNone/>
            </a:pPr>
            <a:endParaRPr lang="en-US" sz="2400"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Inspections Concerns</a:t>
            </a:r>
          </a:p>
        </p:txBody>
      </p:sp>
      <p:sp>
        <p:nvSpPr>
          <p:cNvPr id="2" name="TextBox 1">
            <a:extLst>
              <a:ext uri="{FF2B5EF4-FFF2-40B4-BE49-F238E27FC236}">
                <a16:creationId xmlns:a16="http://schemas.microsoft.com/office/drawing/2014/main" id="{F04862F6-976C-4204-A52A-F5BB9050793E}"/>
              </a:ext>
            </a:extLst>
          </p:cNvPr>
          <p:cNvSpPr txBox="1"/>
          <p:nvPr/>
        </p:nvSpPr>
        <p:spPr>
          <a:xfrm>
            <a:off x="81534" y="1145172"/>
            <a:ext cx="5936609" cy="4524315"/>
          </a:xfrm>
          <a:prstGeom prst="rect">
            <a:avLst/>
          </a:prstGeom>
          <a:noFill/>
        </p:spPr>
        <p:txBody>
          <a:bodyPr wrap="square" rtlCol="0">
            <a:spAutoFit/>
          </a:bodyPr>
          <a:lstStyle/>
          <a:p>
            <a:r>
              <a:rPr lang="en-US" sz="1600" dirty="0"/>
              <a:t>Buyer’s inspection raised concerns but due to either the short closing timeline or lack of a due diligence they didn’t dig any deeper. </a:t>
            </a:r>
          </a:p>
          <a:p>
            <a:endParaRPr lang="en-US" sz="1600" dirty="0"/>
          </a:p>
          <a:p>
            <a:r>
              <a:rPr lang="en-US" sz="1600" dirty="0"/>
              <a:t>Buyer moves in and gets a quote to fix the problems.  It is significantly more than Buyer anticipated.  Of course, you are their first call. </a:t>
            </a:r>
          </a:p>
          <a:p>
            <a:endParaRPr lang="en-US" sz="1600" dirty="0"/>
          </a:p>
          <a:p>
            <a:r>
              <a:rPr lang="en-US" sz="1600" dirty="0"/>
              <a:t>Protect yourself!  If there are issues or concerns on an inspection do NOT offer your opinion as to the seriousness of the problem, the cost to fix the problem, etc.  Document in writing that you recommend your Buyer consult with an expert in that field to answer any questions.</a:t>
            </a:r>
          </a:p>
          <a:p>
            <a:endParaRPr lang="en-US" sz="1600" dirty="0"/>
          </a:p>
          <a:p>
            <a:r>
              <a:rPr lang="en-US" sz="1600" dirty="0"/>
              <a:t>If asked for a recommendation for a vendor to address their concerns, provide a list of qualified vendors and let them choose. </a:t>
            </a:r>
          </a:p>
          <a:p>
            <a:endParaRPr lang="en-US" sz="1600" dirty="0"/>
          </a:p>
          <a:p>
            <a:r>
              <a:rPr lang="en-US" sz="1600" dirty="0"/>
              <a:t>Remember!  After closing a seller can only be held responsible for hidden, latent, material defects.  If it showed up on an inspection report it isn’t hidden! </a:t>
            </a:r>
          </a:p>
        </p:txBody>
      </p:sp>
      <p:pic>
        <p:nvPicPr>
          <p:cNvPr id="2050" name="Picture 2" descr="How Much Does A Home Inspection Cost? | Bankrate">
            <a:extLst>
              <a:ext uri="{FF2B5EF4-FFF2-40B4-BE49-F238E27FC236}">
                <a16:creationId xmlns:a16="http://schemas.microsoft.com/office/drawing/2014/main" id="{403688F6-8617-4887-BE1B-192B2EA20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143" y="1815940"/>
            <a:ext cx="609600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24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409009" y="1361896"/>
            <a:ext cx="4629150" cy="4873625"/>
          </a:xfrm>
        </p:spPr>
        <p:txBody>
          <a:bodyPr/>
          <a:lstStyle/>
          <a:p>
            <a:pPr marL="0" indent="0">
              <a:lnSpc>
                <a:spcPct val="150000"/>
              </a:lnSpc>
              <a:buNone/>
            </a:pPr>
            <a:endParaRPr lang="en-US" sz="2400"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Unpermitted Work</a:t>
            </a:r>
          </a:p>
        </p:txBody>
      </p:sp>
      <p:sp>
        <p:nvSpPr>
          <p:cNvPr id="2" name="TextBox 1">
            <a:extLst>
              <a:ext uri="{FF2B5EF4-FFF2-40B4-BE49-F238E27FC236}">
                <a16:creationId xmlns:a16="http://schemas.microsoft.com/office/drawing/2014/main" id="{DA4E0070-2940-4DE2-BEF6-0EEA3C7B8A7D}"/>
              </a:ext>
            </a:extLst>
          </p:cNvPr>
          <p:cNvSpPr txBox="1"/>
          <p:nvPr/>
        </p:nvSpPr>
        <p:spPr>
          <a:xfrm>
            <a:off x="1350628" y="1207488"/>
            <a:ext cx="9571838" cy="2862322"/>
          </a:xfrm>
          <a:prstGeom prst="rect">
            <a:avLst/>
          </a:prstGeom>
          <a:noFill/>
        </p:spPr>
        <p:txBody>
          <a:bodyPr wrap="square" rtlCol="0">
            <a:spAutoFit/>
          </a:bodyPr>
          <a:lstStyle/>
          <a:p>
            <a:pPr algn="just"/>
            <a:r>
              <a:rPr lang="en-US" dirty="0"/>
              <a:t>Either the seller didn’t know about it so they couldn’t disclose the unpermitted work; or </a:t>
            </a:r>
          </a:p>
          <a:p>
            <a:pPr algn="just"/>
            <a:r>
              <a:rPr lang="en-US" dirty="0"/>
              <a:t>Seller knew about it, didn’t actively conceal it, and the Buyer could have discovered it. </a:t>
            </a:r>
          </a:p>
          <a:p>
            <a:pPr algn="just"/>
            <a:endParaRPr lang="en-US" dirty="0"/>
          </a:p>
          <a:p>
            <a:pPr algn="just"/>
            <a:r>
              <a:rPr lang="en-US" dirty="0"/>
              <a:t>Permits are public record and many jurisdictions provide online access. </a:t>
            </a:r>
          </a:p>
          <a:p>
            <a:pPr algn="just"/>
            <a:endParaRPr lang="en-US" dirty="0"/>
          </a:p>
          <a:p>
            <a:pPr algn="just"/>
            <a:r>
              <a:rPr lang="en-US" dirty="0"/>
              <a:t>The Buyer may be required to tear down the unpermitted work or spend significant sums to bring it up to code.  Although unpermitted it may have been to code when built but is now in violation.  Because it was unpermitted it is not “grandfathered”.  This can be a very expensive undertaking!  </a:t>
            </a:r>
          </a:p>
          <a:p>
            <a:pPr algn="just"/>
            <a:endParaRPr lang="en-US" dirty="0"/>
          </a:p>
          <a:p>
            <a:endParaRPr lang="en-US" dirty="0"/>
          </a:p>
        </p:txBody>
      </p:sp>
      <p:pic>
        <p:nvPicPr>
          <p:cNvPr id="3076" name="Picture 4" descr="Unpermitted Home Renovations Hurt Home Sellers – 2-10 HBW">
            <a:extLst>
              <a:ext uri="{FF2B5EF4-FFF2-40B4-BE49-F238E27FC236}">
                <a16:creationId xmlns:a16="http://schemas.microsoft.com/office/drawing/2014/main" id="{3F6C51B0-075C-4DF0-8739-97F021BFE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 y="3652779"/>
            <a:ext cx="12192000" cy="26197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spTree>
    <p:extLst>
      <p:ext uri="{BB962C8B-B14F-4D97-AF65-F5344CB8AC3E}">
        <p14:creationId xmlns:p14="http://schemas.microsoft.com/office/powerpoint/2010/main" val="935174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Broken Microwave</a:t>
            </a:r>
          </a:p>
        </p:txBody>
      </p:sp>
      <p:pic>
        <p:nvPicPr>
          <p:cNvPr id="8194" name="Picture 2" descr="What Is a Built-In Microwave | KitchenAid">
            <a:extLst>
              <a:ext uri="{FF2B5EF4-FFF2-40B4-BE49-F238E27FC236}">
                <a16:creationId xmlns:a16="http://schemas.microsoft.com/office/drawing/2014/main" id="{5B9ACEE7-AA7A-465A-8711-E413BA526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744" y="1466987"/>
            <a:ext cx="7702797" cy="478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19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36894" y="1274661"/>
            <a:ext cx="11056691" cy="5251973"/>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t>During the temporary occupancy the microwave breaks</a:t>
            </a:r>
            <a:r>
              <a:rPr lang="en-US" sz="2400" dirty="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endParaRPr lang="en-US" sz="2400" dirty="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cs typeface="Arial" panose="020B0604020202020204" pitchFamily="34" charset="0"/>
              </a:rPr>
              <a:t>Sellers say this is normal wear and tear. </a:t>
            </a:r>
          </a:p>
          <a:p>
            <a:pPr marL="342900" marR="0" lvl="0" indent="-342900">
              <a:spcBef>
                <a:spcPts val="0"/>
              </a:spcBef>
              <a:spcAft>
                <a:spcPts val="0"/>
              </a:spcAft>
              <a:buFont typeface="Symbol" panose="05050102010706020507" pitchFamily="18" charset="2"/>
              <a:buChar char=""/>
            </a:pPr>
            <a:endParaRPr lang="en-US" sz="2400" dirty="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cs typeface="Arial" panose="020B0604020202020204" pitchFamily="34" charset="0"/>
              </a:rPr>
              <a:t>Buyers say the sellers needs to replace the microwave because they broke it.</a:t>
            </a:r>
          </a:p>
          <a:p>
            <a:pPr marL="342900" marR="0" lvl="0" indent="-342900">
              <a:spcBef>
                <a:spcPts val="0"/>
              </a:spcBef>
              <a:spcAft>
                <a:spcPts val="0"/>
              </a:spcAft>
              <a:buFont typeface="Symbol" panose="05050102010706020507" pitchFamily="18" charset="2"/>
              <a:buChar char=""/>
            </a:pPr>
            <a:endParaRPr lang="en-US" sz="2400" dirty="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cs typeface="Arial" panose="020B0604020202020204" pitchFamily="34" charset="0"/>
              </a:rPr>
              <a:t>Neither party would concede so the agents ended up buying the replacement microwave themselves so they can put it behind them. </a:t>
            </a:r>
          </a:p>
          <a:p>
            <a:pPr marL="342900" marR="0" lvl="0" indent="-342900">
              <a:spcBef>
                <a:spcPts val="0"/>
              </a:spcBef>
              <a:spcAft>
                <a:spcPts val="0"/>
              </a:spcAft>
              <a:buFont typeface="Symbol" panose="05050102010706020507" pitchFamily="18" charset="2"/>
              <a:buChar char=""/>
            </a:pPr>
            <a:endParaRPr lang="en-US" sz="2400" dirty="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cs typeface="Arial" panose="020B0604020202020204" pitchFamily="34" charset="0"/>
              </a:rPr>
              <a:t>Remember!  The temporary occupancy states that the buyer is responsible for all repairs during the temporary occupancy.  Seller is only responsible for the damage they cause, excluding normal wear and tear.  If this is a concern, you can have the seller purchase a home warranty for the buyer or use a special stipulation that at </a:t>
            </a:r>
            <a:r>
              <a:rPr lang="en-US" sz="2400" i="1" dirty="0">
                <a:cs typeface="Arial" panose="020B0604020202020204" pitchFamily="34" charset="0"/>
              </a:rPr>
              <a:t>possession</a:t>
            </a:r>
            <a:r>
              <a:rPr lang="en-US" sz="2400" dirty="0">
                <a:cs typeface="Arial" panose="020B0604020202020204" pitchFamily="34" charset="0"/>
              </a:rPr>
              <a:t> the property will be in or substantially in the same condition as of the binding agreement date. </a:t>
            </a:r>
            <a:endParaRPr lang="en-US" sz="2400" dirty="0"/>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b="1" spc="150" dirty="0">
                <a:solidFill>
                  <a:srgbClr val="663300"/>
                </a:solidFill>
                <a:latin typeface="Arial Black" panose="020B0A04020102020204" pitchFamily="34" charset="0"/>
                <a:cs typeface="Helvetica" panose="020B0604020202020204" pitchFamily="34" charset="0"/>
              </a:rPr>
              <a:t>Broken Microwave</a:t>
            </a:r>
            <a:r>
              <a:rPr lang="en-US" sz="2400" b="1" spc="150" dirty="0">
                <a:solidFill>
                  <a:srgbClr val="663300"/>
                </a:solidFill>
                <a:latin typeface="Arial Black" panose="020B0A04020102020204" pitchFamily="34" charset="0"/>
                <a:cs typeface="Helvetica" panose="020B0604020202020204" pitchFamily="34" charset="0"/>
              </a:rPr>
              <a:t>	</a:t>
            </a:r>
          </a:p>
        </p:txBody>
      </p:sp>
    </p:spTree>
    <p:extLst>
      <p:ext uri="{BB962C8B-B14F-4D97-AF65-F5344CB8AC3E}">
        <p14:creationId xmlns:p14="http://schemas.microsoft.com/office/powerpoint/2010/main" val="171349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7571359" y="3710774"/>
            <a:ext cx="2466799" cy="2524747"/>
          </a:xfrm>
        </p:spPr>
        <p:txBody>
          <a:bodyPr/>
          <a:lstStyle/>
          <a:p>
            <a:pPr marL="0" indent="0">
              <a:lnSpc>
                <a:spcPct val="150000"/>
              </a:lnSpc>
              <a:buNone/>
            </a:pPr>
            <a:r>
              <a:rPr lang="en-US" sz="2400" dirty="0">
                <a:cs typeface="Arial" panose="020B0604020202020204" pitchFamily="34" charset="0"/>
              </a:rPr>
              <a:t>Text</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Fraud in the Chain</a:t>
            </a:r>
          </a:p>
        </p:txBody>
      </p:sp>
      <p:pic>
        <p:nvPicPr>
          <p:cNvPr id="1026" name="Picture 2" descr="City's abandoned property complaints surge">
            <a:extLst>
              <a:ext uri="{FF2B5EF4-FFF2-40B4-BE49-F238E27FC236}">
                <a16:creationId xmlns:a16="http://schemas.microsoft.com/office/drawing/2014/main" id="{1F4880B9-7AC8-44F6-AF40-498DB3F5E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000" y="1721381"/>
            <a:ext cx="6480000" cy="365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78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Occupancy “Rules”</a:t>
            </a:r>
          </a:p>
        </p:txBody>
      </p:sp>
      <p:pic>
        <p:nvPicPr>
          <p:cNvPr id="2050" name="Picture 2" descr="Stop No Food or Drink Beyond This Point Sign, Octagon, SKU: K-4716">
            <a:extLst>
              <a:ext uri="{FF2B5EF4-FFF2-40B4-BE49-F238E27FC236}">
                <a16:creationId xmlns:a16="http://schemas.microsoft.com/office/drawing/2014/main" id="{F4A53D41-FD34-4893-99B7-62248F9C3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3604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22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36894" y="1274661"/>
            <a:ext cx="11056691" cy="5251973"/>
          </a:xfrm>
        </p:spPr>
        <p:txBody>
          <a:bodyPr>
            <a:normAutofit fontScale="70000" lnSpcReduction="20000"/>
          </a:bodyPr>
          <a:lstStyle/>
          <a:p>
            <a:pPr marL="0" indent="0" algn="just">
              <a:buNone/>
            </a:pPr>
            <a:r>
              <a:rPr lang="en-US" dirty="0"/>
              <a:t>Seller is elderly and moving to Florida to be closer to family. House is discounted significantly because it indeed needs some TLC . At closing buyers presented laundry list of demands on seller for behavior in property during Temp Occ Period.  Including but not limited to: </a:t>
            </a:r>
          </a:p>
          <a:p>
            <a:pPr lvl="0"/>
            <a:r>
              <a:rPr lang="en-US" dirty="0"/>
              <a:t>Entering the house, all shoes off, immediately at the front door (booties not acceptable);</a:t>
            </a:r>
          </a:p>
          <a:p>
            <a:pPr lvl="0"/>
            <a:r>
              <a:rPr lang="en-US" dirty="0"/>
              <a:t>Hand sanitizer upon entry for everyone;</a:t>
            </a:r>
          </a:p>
          <a:p>
            <a:pPr lvl="0"/>
            <a:r>
              <a:rPr lang="en-US" dirty="0"/>
              <a:t>No use of bathrooms allowed by public, estate sale staff or </a:t>
            </a:r>
            <a:r>
              <a:rPr lang="en-US" dirty="0" err="1"/>
              <a:t>Amvets</a:t>
            </a:r>
            <a:r>
              <a:rPr lang="en-US" dirty="0"/>
              <a:t>;</a:t>
            </a:r>
          </a:p>
          <a:p>
            <a:pPr lvl="0"/>
            <a:r>
              <a:rPr lang="en-US" dirty="0"/>
              <a:t>No use of kitchen facilities;</a:t>
            </a:r>
          </a:p>
          <a:p>
            <a:pPr lvl="0"/>
            <a:r>
              <a:rPr lang="en-US" b="1" dirty="0"/>
              <a:t>No food or drinks will be permitted inside the house;</a:t>
            </a:r>
            <a:endParaRPr lang="en-US" dirty="0"/>
          </a:p>
          <a:p>
            <a:pPr lvl="0"/>
            <a:r>
              <a:rPr lang="en-US" dirty="0"/>
              <a:t>If children are present, they must be closely supervised by an adult;</a:t>
            </a:r>
          </a:p>
          <a:p>
            <a:pPr lvl="0"/>
            <a:r>
              <a:rPr lang="en-US" dirty="0"/>
              <a:t>The driveway must be protected from oil stains; and</a:t>
            </a:r>
          </a:p>
          <a:p>
            <a:pPr lvl="0"/>
            <a:r>
              <a:rPr lang="en-US" dirty="0"/>
              <a:t>No vehicles over 7500lb. in driveway.</a:t>
            </a:r>
          </a:p>
          <a:p>
            <a:pPr marL="0" indent="0">
              <a:buNone/>
            </a:pPr>
            <a:endParaRPr lang="en-US" dirty="0"/>
          </a:p>
          <a:p>
            <a:pPr marL="0" indent="0">
              <a:buNone/>
            </a:pPr>
            <a:r>
              <a:rPr lang="en-US" dirty="0"/>
              <a:t>Since it was cash closing, our office advised to wait to close until seller vacated.  Nonetheless, the parties wanted to go ahead and close with escrow agreement for security deposit (buyers originally wanted $25K but settled on $10K).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b="1" spc="150" dirty="0">
                <a:solidFill>
                  <a:srgbClr val="663300"/>
                </a:solidFill>
                <a:latin typeface="Arial Black" panose="020B0A04020102020204" pitchFamily="34" charset="0"/>
                <a:cs typeface="Helvetica" panose="020B0604020202020204" pitchFamily="34" charset="0"/>
              </a:rPr>
              <a:t>Occupancy “Rules”</a:t>
            </a:r>
            <a:r>
              <a:rPr lang="en-US" sz="2400" b="1" spc="150" dirty="0">
                <a:solidFill>
                  <a:srgbClr val="663300"/>
                </a:solidFill>
                <a:latin typeface="Arial Black" panose="020B0A04020102020204" pitchFamily="34" charset="0"/>
                <a:cs typeface="Helvetica" panose="020B0604020202020204" pitchFamily="34" charset="0"/>
              </a:rPr>
              <a:t>	</a:t>
            </a:r>
          </a:p>
        </p:txBody>
      </p:sp>
    </p:spTree>
    <p:extLst>
      <p:ext uri="{BB962C8B-B14F-4D97-AF65-F5344CB8AC3E}">
        <p14:creationId xmlns:p14="http://schemas.microsoft.com/office/powerpoint/2010/main" val="27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36894" y="1274661"/>
            <a:ext cx="11056691" cy="5251973"/>
          </a:xfrm>
        </p:spPr>
        <p:txBody>
          <a:bodyPr>
            <a:normAutofit fontScale="92500" lnSpcReduction="20000"/>
          </a:bodyPr>
          <a:lstStyle/>
          <a:p>
            <a:pPr marL="0" indent="0" algn="just">
              <a:buNone/>
            </a:pPr>
            <a:r>
              <a:rPr lang="en-US" dirty="0"/>
              <a:t>Occupancy ended.  Buyers complained of 12 things these were amongst the complaints:</a:t>
            </a:r>
          </a:p>
          <a:p>
            <a:r>
              <a:rPr lang="en-US" sz="2600" dirty="0"/>
              <a:t>Garage door opener: Only one side of the garage door has an opener, not both. The side that doesn't work is the preferable side for backing out. </a:t>
            </a:r>
          </a:p>
          <a:p>
            <a:endParaRPr lang="en-US" sz="2600" dirty="0"/>
          </a:p>
          <a:p>
            <a:pPr lvl="0"/>
            <a:r>
              <a:rPr lang="en-US" sz="2600" dirty="0"/>
              <a:t>The basement exterior door deadlock key is lost, after having been in the house. Seller originally left it in the house.</a:t>
            </a:r>
          </a:p>
          <a:p>
            <a:pPr lvl="0"/>
            <a:endParaRPr lang="en-US" sz="2600" dirty="0"/>
          </a:p>
          <a:p>
            <a:pPr lvl="0"/>
            <a:r>
              <a:rPr lang="en-US" sz="2600" dirty="0"/>
              <a:t>“Excessive” picture hook holes on every wall and screws/nails. </a:t>
            </a:r>
          </a:p>
          <a:p>
            <a:pPr lvl="0"/>
            <a:endParaRPr lang="en-US" sz="2600" dirty="0"/>
          </a:p>
          <a:p>
            <a:pPr lvl="0"/>
            <a:r>
              <a:rPr lang="en-US" sz="2600" dirty="0"/>
              <a:t>Damage and cracking to the driveway from vehicles.  Tire marks and concrete scrapes indicate oversized vehicles.  </a:t>
            </a:r>
          </a:p>
          <a:p>
            <a:pPr marL="0" indent="0">
              <a:buNone/>
            </a:pPr>
            <a:r>
              <a:rPr lang="en-US" dirty="0"/>
              <a:t>Sellers – despite the ridiculousness of the complaints – gave $3000.00 because interpleader action would have cost them at least that.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b="1" spc="150" dirty="0">
                <a:solidFill>
                  <a:srgbClr val="663300"/>
                </a:solidFill>
                <a:latin typeface="Arial Black" panose="020B0A04020102020204" pitchFamily="34" charset="0"/>
                <a:cs typeface="Helvetica" panose="020B0604020202020204" pitchFamily="34" charset="0"/>
              </a:rPr>
              <a:t>Occupancy “Rules”</a:t>
            </a:r>
            <a:r>
              <a:rPr lang="en-US" sz="2400" b="1" spc="150" dirty="0">
                <a:solidFill>
                  <a:srgbClr val="663300"/>
                </a:solidFill>
                <a:latin typeface="Arial Black" panose="020B0A04020102020204" pitchFamily="34" charset="0"/>
                <a:cs typeface="Helvetica" panose="020B0604020202020204" pitchFamily="34" charset="0"/>
              </a:rPr>
              <a:t>	</a:t>
            </a:r>
          </a:p>
        </p:txBody>
      </p:sp>
    </p:spTree>
    <p:extLst>
      <p:ext uri="{BB962C8B-B14F-4D97-AF65-F5344CB8AC3E}">
        <p14:creationId xmlns:p14="http://schemas.microsoft.com/office/powerpoint/2010/main" val="22328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eeling Buyer's Remorse After Purchasing a Home? Take These 4 Steps |  GOBankingRates">
            <a:extLst>
              <a:ext uri="{FF2B5EF4-FFF2-40B4-BE49-F238E27FC236}">
                <a16:creationId xmlns:a16="http://schemas.microsoft.com/office/drawing/2014/main" id="{4E0718B8-5A33-4C94-B361-DDE1BB160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22" y="2475593"/>
            <a:ext cx="6229889" cy="350431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409009" y="1361896"/>
            <a:ext cx="4629150" cy="4873625"/>
          </a:xfrm>
        </p:spPr>
        <p:txBody>
          <a:bodyPr/>
          <a:lstStyle/>
          <a:p>
            <a:pPr marL="0" indent="0">
              <a:lnSpc>
                <a:spcPct val="150000"/>
              </a:lnSpc>
              <a:buNone/>
            </a:pPr>
            <a:endParaRPr lang="en-US" sz="2400"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Buyer’s Remorse</a:t>
            </a:r>
          </a:p>
        </p:txBody>
      </p:sp>
      <p:sp>
        <p:nvSpPr>
          <p:cNvPr id="2" name="TextBox 1">
            <a:extLst>
              <a:ext uri="{FF2B5EF4-FFF2-40B4-BE49-F238E27FC236}">
                <a16:creationId xmlns:a16="http://schemas.microsoft.com/office/drawing/2014/main" id="{FC3B8764-93C8-4EF7-9D19-2EC0456256E8}"/>
              </a:ext>
            </a:extLst>
          </p:cNvPr>
          <p:cNvSpPr txBox="1"/>
          <p:nvPr/>
        </p:nvSpPr>
        <p:spPr>
          <a:xfrm>
            <a:off x="75502" y="1199762"/>
            <a:ext cx="11953976" cy="4247317"/>
          </a:xfrm>
          <a:prstGeom prst="rect">
            <a:avLst/>
          </a:prstGeom>
          <a:noFill/>
        </p:spPr>
        <p:txBody>
          <a:bodyPr wrap="square" rtlCol="0">
            <a:spAutoFit/>
          </a:bodyPr>
          <a:lstStyle/>
          <a:p>
            <a:r>
              <a:rPr lang="en-US" dirty="0"/>
              <a:t>Over the last year buyers turned a blind-eye to many of the things that would normally be a deal breaker for them.</a:t>
            </a:r>
          </a:p>
          <a:p>
            <a:endParaRPr lang="en-US" dirty="0"/>
          </a:p>
          <a:p>
            <a:r>
              <a:rPr lang="en-US" dirty="0"/>
              <a:t>Desperate to find a house that they waived everything and offered huge amounts over asking.  Now that they are settling in, they realize this house won’t work for them and isn’t their forever home.</a:t>
            </a:r>
          </a:p>
          <a:p>
            <a:endParaRPr lang="en-US" dirty="0"/>
          </a:p>
          <a:p>
            <a:pPr lvl="8"/>
            <a:r>
              <a:rPr lang="en-US" dirty="0"/>
              <a:t>                                                   Protect yourself!  Document, document, document!  If                       </a:t>
            </a:r>
          </a:p>
          <a:p>
            <a:pPr lvl="8"/>
            <a:r>
              <a:rPr lang="en-US" dirty="0"/>
              <a:t>                                                   you documented in writing anytime the buyer waived </a:t>
            </a:r>
          </a:p>
          <a:p>
            <a:pPr lvl="8"/>
            <a:r>
              <a:rPr lang="en-US" dirty="0"/>
              <a:t>                                                   contingencies against your advice or offered extreme </a:t>
            </a:r>
          </a:p>
          <a:p>
            <a:pPr lvl="8"/>
            <a:r>
              <a:rPr lang="en-US" dirty="0"/>
              <a:t>                                                   terms you are much better protected if they come back to </a:t>
            </a:r>
          </a:p>
          <a:p>
            <a:pPr lvl="8"/>
            <a:r>
              <a:rPr lang="en-US" dirty="0"/>
              <a:t>                                                   you later. </a:t>
            </a:r>
          </a:p>
          <a:p>
            <a:pPr lvl="8"/>
            <a:endParaRPr lang="en-US" dirty="0"/>
          </a:p>
          <a:p>
            <a:pPr lvl="8"/>
            <a:r>
              <a:rPr lang="en-US" dirty="0"/>
              <a:t>                                                   If the property was financed as their primary residence, </a:t>
            </a:r>
          </a:p>
          <a:p>
            <a:pPr lvl="8"/>
            <a:r>
              <a:rPr lang="en-US" dirty="0"/>
              <a:t>                                                   they must occupy the home as their principal residence </a:t>
            </a:r>
          </a:p>
          <a:p>
            <a:pPr lvl="8"/>
            <a:r>
              <a:rPr lang="en-US" dirty="0"/>
              <a:t>                                                   for at least a year before renting it.  If they sell in less than </a:t>
            </a:r>
          </a:p>
          <a:p>
            <a:pPr lvl="8"/>
            <a:r>
              <a:rPr lang="en-US" dirty="0"/>
              <a:t>                                                   2 years they may be subject to capital gains.  </a:t>
            </a:r>
          </a:p>
        </p:txBody>
      </p:sp>
    </p:spTree>
    <p:extLst>
      <p:ext uri="{BB962C8B-B14F-4D97-AF65-F5344CB8AC3E}">
        <p14:creationId xmlns:p14="http://schemas.microsoft.com/office/powerpoint/2010/main" val="3838258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2152649" y="1274661"/>
            <a:ext cx="7886701" cy="5251973"/>
          </a:xfrm>
        </p:spPr>
        <p:txBody>
          <a:bodyPr>
            <a:normAutofit/>
          </a:bodyPr>
          <a:lstStyle/>
          <a:p>
            <a:pPr marL="0" marR="0" lvl="0" indent="0" algn="ctr">
              <a:spcBef>
                <a:spcPts val="0"/>
              </a:spcBef>
              <a:spcAft>
                <a:spcPts val="0"/>
              </a:spcAft>
              <a:buNone/>
            </a:pPr>
            <a:endParaRPr lang="en-US" sz="3600" dirty="0">
              <a:cs typeface="Arial" panose="020B0604020202020204" pitchFamily="34" charset="0"/>
            </a:endParaRPr>
          </a:p>
          <a:p>
            <a:pPr marL="0" marR="0" lvl="0" indent="0" algn="ctr">
              <a:spcBef>
                <a:spcPts val="0"/>
              </a:spcBef>
              <a:spcAft>
                <a:spcPts val="0"/>
              </a:spcAft>
              <a:buNone/>
            </a:pPr>
            <a:endParaRPr lang="en-US" sz="3600" dirty="0">
              <a:cs typeface="Arial" panose="020B0604020202020204" pitchFamily="34" charset="0"/>
            </a:endParaRPr>
          </a:p>
          <a:p>
            <a:pPr marL="0" marR="0" lvl="0" indent="0" algn="ctr">
              <a:spcBef>
                <a:spcPts val="0"/>
              </a:spcBef>
              <a:spcAft>
                <a:spcPts val="0"/>
              </a:spcAft>
              <a:buNone/>
            </a:pPr>
            <a:r>
              <a:rPr lang="en-US" sz="3600" dirty="0">
                <a:cs typeface="Arial" panose="020B0604020202020204" pitchFamily="34" charset="0"/>
              </a:rPr>
              <a:t>What’s your wildest story?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b="1" spc="150" dirty="0">
                <a:solidFill>
                  <a:srgbClr val="663300"/>
                </a:solidFill>
                <a:latin typeface="Arial Black" panose="020B0A04020102020204" pitchFamily="34" charset="0"/>
                <a:cs typeface="Helvetica" panose="020B0604020202020204" pitchFamily="34" charset="0"/>
              </a:rPr>
              <a:t>	</a:t>
            </a:r>
          </a:p>
        </p:txBody>
      </p:sp>
    </p:spTree>
    <p:extLst>
      <p:ext uri="{BB962C8B-B14F-4D97-AF65-F5344CB8AC3E}">
        <p14:creationId xmlns:p14="http://schemas.microsoft.com/office/powerpoint/2010/main" val="41106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76169" y="1489165"/>
            <a:ext cx="6613683" cy="4908489"/>
          </a:xfrm>
        </p:spPr>
        <p:txBody>
          <a:bodyPr>
            <a:normAutofit fontScale="70000" lnSpcReduction="20000"/>
          </a:bodyPr>
          <a:lstStyle/>
          <a:p>
            <a:pPr>
              <a:lnSpc>
                <a:spcPct val="150000"/>
              </a:lnSpc>
            </a:pPr>
            <a:r>
              <a:rPr lang="en-US" sz="2400" dirty="0">
                <a:cs typeface="Arial" panose="020B0604020202020204" pitchFamily="34" charset="0"/>
              </a:rPr>
              <a:t>Abandoned property is owned by an Arkansas LLC but the vesting deed into the LLC </a:t>
            </a:r>
            <a:r>
              <a:rPr lang="en-US" sz="2400" b="1" dirty="0">
                <a:cs typeface="Arial" panose="020B0604020202020204" pitchFamily="34" charset="0"/>
              </a:rPr>
              <a:t>did not </a:t>
            </a:r>
            <a:r>
              <a:rPr lang="en-US" sz="2400" dirty="0">
                <a:cs typeface="Arial" panose="020B0604020202020204" pitchFamily="34" charset="0"/>
              </a:rPr>
              <a:t>list the home state </a:t>
            </a:r>
          </a:p>
          <a:p>
            <a:pPr>
              <a:lnSpc>
                <a:spcPct val="150000"/>
              </a:lnSpc>
            </a:pPr>
            <a:r>
              <a:rPr lang="en-US" sz="2400" dirty="0">
                <a:cs typeface="Arial" panose="020B0604020202020204" pitchFamily="34" charset="0"/>
              </a:rPr>
              <a:t>A few years later there is a quitclaim deed from the LLC to a new owner.  That new owner then sold the property to the current owner. </a:t>
            </a:r>
          </a:p>
          <a:p>
            <a:pPr>
              <a:lnSpc>
                <a:spcPct val="150000"/>
              </a:lnSpc>
            </a:pPr>
            <a:r>
              <a:rPr lang="en-US" sz="2400" dirty="0">
                <a:cs typeface="Arial" panose="020B0604020202020204" pitchFamily="34" charset="0"/>
              </a:rPr>
              <a:t>During the title exam we noticed that the first LLC was not an active LLC with the GA SOS until years after they purchased the property.</a:t>
            </a:r>
          </a:p>
          <a:p>
            <a:pPr>
              <a:lnSpc>
                <a:spcPct val="150000"/>
              </a:lnSpc>
            </a:pPr>
            <a:r>
              <a:rPr lang="en-US" sz="2400" dirty="0">
                <a:cs typeface="Arial" panose="020B0604020202020204" pitchFamily="34" charset="0"/>
              </a:rPr>
              <a:t>A Georgia LLC was created with the exact same name as the Arkansas LLC.  The Georgia LLC then “sold” the property owned by the Arkansas LLC.  </a:t>
            </a:r>
          </a:p>
          <a:p>
            <a:pPr>
              <a:lnSpc>
                <a:spcPct val="150000"/>
              </a:lnSpc>
            </a:pPr>
            <a:r>
              <a:rPr lang="en-US" sz="2400" dirty="0">
                <a:cs typeface="Arial" panose="020B0604020202020204" pitchFamily="34" charset="0"/>
              </a:rPr>
              <a:t>The Arkansas LLC still owned the property and current owner did not have title to convey.  Owner had to file a title claim.  </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Fraud in the Chain	</a:t>
            </a:r>
          </a:p>
        </p:txBody>
      </p:sp>
      <p:sp>
        <p:nvSpPr>
          <p:cNvPr id="10" name="Text Placeholder 2">
            <a:extLst>
              <a:ext uri="{FF2B5EF4-FFF2-40B4-BE49-F238E27FC236}">
                <a16:creationId xmlns:a16="http://schemas.microsoft.com/office/drawing/2014/main" id="{FACF99AB-A0D5-4A9C-8C48-C60C6BD8583B}"/>
              </a:ext>
            </a:extLst>
          </p:cNvPr>
          <p:cNvSpPr txBox="1">
            <a:spLocks/>
          </p:cNvSpPr>
          <p:nvPr/>
        </p:nvSpPr>
        <p:spPr>
          <a:xfrm>
            <a:off x="7179079" y="1182849"/>
            <a:ext cx="3432993" cy="5092114"/>
          </a:xfrm>
          <a:prstGeom prst="rect">
            <a:avLst/>
          </a:prstGeom>
          <a:solidFill>
            <a:schemeClr val="tx1">
              <a:lumMod val="75000"/>
              <a:lumOff val="25000"/>
            </a:schemeClr>
          </a:solidFill>
        </p:spPr>
        <p:txBody>
          <a:bodyPr vert="horz" lIns="640080" tIns="45720" rIns="64008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chemeClr val="bg1"/>
                </a:solidFill>
              </a:rPr>
              <a:t>Moral of the Story:</a:t>
            </a:r>
          </a:p>
          <a:p>
            <a:pPr marL="342900" indent="-342900">
              <a:buAutoNum type="arabicParenR"/>
            </a:pPr>
            <a:r>
              <a:rPr lang="en-US" dirty="0">
                <a:solidFill>
                  <a:schemeClr val="bg1"/>
                </a:solidFill>
              </a:rPr>
              <a:t>A company must be registered with the Secretary of State at the time the company takes title to the property; </a:t>
            </a:r>
          </a:p>
          <a:p>
            <a:pPr marL="342900" indent="-342900">
              <a:buAutoNum type="arabicParenR"/>
            </a:pPr>
            <a:r>
              <a:rPr lang="en-US" dirty="0">
                <a:solidFill>
                  <a:schemeClr val="bg1"/>
                </a:solidFill>
              </a:rPr>
              <a:t>Check a company’s status, their date of organization, etc. on the Secretary of State’s website https://ecorp.sos.ga.gov/BusinessSearch ; and </a:t>
            </a:r>
          </a:p>
          <a:p>
            <a:pPr marL="342900" indent="-342900">
              <a:buAutoNum type="arabicParenR"/>
            </a:pPr>
            <a:r>
              <a:rPr lang="en-US" dirty="0">
                <a:solidFill>
                  <a:schemeClr val="bg1"/>
                </a:solidFill>
              </a:rPr>
              <a:t>List the state of incorporation in the vesting language on the deed</a:t>
            </a:r>
          </a:p>
        </p:txBody>
      </p:sp>
    </p:spTree>
    <p:extLst>
      <p:ext uri="{BB962C8B-B14F-4D97-AF65-F5344CB8AC3E}">
        <p14:creationId xmlns:p14="http://schemas.microsoft.com/office/powerpoint/2010/main" val="18728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160158" y="2091219"/>
            <a:ext cx="3124702" cy="3411538"/>
          </a:xfrm>
        </p:spPr>
        <p:txBody>
          <a:bodyPr/>
          <a:lstStyle/>
          <a:p>
            <a:pPr marL="0" indent="0">
              <a:lnSpc>
                <a:spcPct val="150000"/>
              </a:lnSpc>
              <a:buNone/>
            </a:pPr>
            <a:r>
              <a:rPr lang="en-US" sz="2400" dirty="0">
                <a:cs typeface="Arial" panose="020B0604020202020204" pitchFamily="34" charset="0"/>
              </a:rPr>
              <a:t>Text</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Estate Heirs</a:t>
            </a:r>
          </a:p>
        </p:txBody>
      </p:sp>
      <p:pic>
        <p:nvPicPr>
          <p:cNvPr id="2050" name="Picture 2" descr="Branching Out: Identifying Potential Heirs in Estate Planning or Probate |  Voorhees, NJ | Timothy Rice Estate &amp; Elder Law">
            <a:extLst>
              <a:ext uri="{FF2B5EF4-FFF2-40B4-BE49-F238E27FC236}">
                <a16:creationId xmlns:a16="http://schemas.microsoft.com/office/drawing/2014/main" id="{AC091364-E37B-4718-86FA-E84588764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666" y="1324636"/>
            <a:ext cx="720312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72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209725" y="1182849"/>
            <a:ext cx="6613683" cy="4908489"/>
          </a:xfrm>
        </p:spPr>
        <p:txBody>
          <a:bodyPr>
            <a:normAutofit fontScale="25000" lnSpcReduction="20000"/>
          </a:bodyPr>
          <a:lstStyle/>
          <a:p>
            <a:pPr lvl="0"/>
            <a:r>
              <a:rPr lang="en-US" sz="6400" dirty="0"/>
              <a:t>Property was unimproved land in City of Atlanta, owned by Dad (he owned a lot of property throughout the city). Dad purchased the property in 1981.</a:t>
            </a:r>
          </a:p>
          <a:p>
            <a:pPr lvl="0"/>
            <a:r>
              <a:rPr lang="en-US" sz="6400" dirty="0"/>
              <a:t>Dad passed away in the early 2000’s. Mom was named executrix of Dad’s estate.  Mom passed away around 2008.</a:t>
            </a:r>
          </a:p>
          <a:p>
            <a:pPr lvl="0"/>
            <a:r>
              <a:rPr lang="en-US" sz="6400" dirty="0"/>
              <a:t>In 2018, this property was part of a flip. Mom as executor of Dad’s estate signed a deed selling the property for $15,500 to an individual (this was the forgery – obviously she didn’t sign BECAUSE SHE WAS DEAD!).</a:t>
            </a:r>
          </a:p>
          <a:p>
            <a:pPr lvl="0"/>
            <a:r>
              <a:rPr lang="en-US" sz="6400" dirty="0"/>
              <a:t>Individual then signed a deed transferring title into his LLC.</a:t>
            </a:r>
          </a:p>
          <a:p>
            <a:pPr lvl="0"/>
            <a:r>
              <a:rPr lang="en-US" sz="6400" dirty="0"/>
              <a:t>A few months later, LLC sold property to a builder for $70,000.</a:t>
            </a:r>
          </a:p>
          <a:p>
            <a:pPr lvl="0"/>
            <a:r>
              <a:rPr lang="en-US" sz="6400" dirty="0"/>
              <a:t>Builder constructed a $500,000 home on the property (he had to regrade all the land in addition to building the home itself).</a:t>
            </a:r>
          </a:p>
          <a:p>
            <a:pPr lvl="0"/>
            <a:r>
              <a:rPr lang="en-US" sz="6400" dirty="0"/>
              <a:t>In 2021, Builder contracted with Buyer for sales price of $573,500.</a:t>
            </a:r>
          </a:p>
          <a:p>
            <a:pPr lvl="0"/>
            <a:r>
              <a:rPr lang="en-US" sz="6400" dirty="0"/>
              <a:t>We discovered the forgery in our title exam. </a:t>
            </a:r>
          </a:p>
          <a:p>
            <a:pPr lvl="0"/>
            <a:r>
              <a:rPr lang="en-US" sz="6400" dirty="0"/>
              <a:t>Builder filed claim with title insurance.  The administrator of Mom and Dad’s estates claimed that they should be paid the value of the property present day, as is. Title insurance negotiated with administrator and they settled on a $90K payout. Builder’s policy was only $70K and it was standard policy.  Builder had to bring an additional $20K to the deal.</a:t>
            </a:r>
          </a:p>
          <a:p>
            <a:pPr lvl="0"/>
            <a:r>
              <a:rPr lang="en-US" sz="6400" dirty="0"/>
              <a:t>Part of settlement was for the estate and heirs to sign quitclaim deeds. Estate signed their deed but the heirs then held out signing.  The administrator had told them the settlement amount was only $70k, not $90k. They only agreed to sign deeds if they did not have to make any payments to administrator for his time, so buyer ended up paying administrator’s fees to allow transaction to move forward. </a:t>
            </a:r>
          </a:p>
          <a:p>
            <a:pPr>
              <a:lnSpc>
                <a:spcPct val="150000"/>
              </a:lnSpc>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spc="150" dirty="0">
                <a:solidFill>
                  <a:srgbClr val="663300"/>
                </a:solidFill>
                <a:latin typeface="Arial Black" panose="020B0A04020102020204" pitchFamily="34" charset="0"/>
                <a:cs typeface="Helvetica" panose="020B0604020202020204" pitchFamily="34" charset="0"/>
              </a:rPr>
              <a:t>Estate Heirs	</a:t>
            </a:r>
          </a:p>
        </p:txBody>
      </p:sp>
      <p:sp>
        <p:nvSpPr>
          <p:cNvPr id="10" name="Text Placeholder 2">
            <a:extLst>
              <a:ext uri="{FF2B5EF4-FFF2-40B4-BE49-F238E27FC236}">
                <a16:creationId xmlns:a16="http://schemas.microsoft.com/office/drawing/2014/main" id="{FACF99AB-A0D5-4A9C-8C48-C60C6BD8583B}"/>
              </a:ext>
            </a:extLst>
          </p:cNvPr>
          <p:cNvSpPr txBox="1">
            <a:spLocks/>
          </p:cNvSpPr>
          <p:nvPr/>
        </p:nvSpPr>
        <p:spPr>
          <a:xfrm>
            <a:off x="7179079" y="1182849"/>
            <a:ext cx="3432993" cy="5092114"/>
          </a:xfrm>
          <a:prstGeom prst="rect">
            <a:avLst/>
          </a:prstGeom>
          <a:solidFill>
            <a:schemeClr val="tx1">
              <a:lumMod val="75000"/>
              <a:lumOff val="25000"/>
            </a:schemeClr>
          </a:solidFill>
        </p:spPr>
        <p:txBody>
          <a:bodyPr vert="horz" lIns="640080" tIns="45720" rIns="64008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chemeClr val="bg1"/>
                </a:solidFill>
              </a:rPr>
              <a:t>Moral of the Story:</a:t>
            </a:r>
          </a:p>
          <a:p>
            <a:pPr marL="342900" indent="-342900">
              <a:buAutoNum type="arabicParenR"/>
            </a:pPr>
            <a:r>
              <a:rPr lang="en-US" dirty="0">
                <a:solidFill>
                  <a:schemeClr val="bg1"/>
                </a:solidFill>
              </a:rPr>
              <a:t>Title Insurance is important! </a:t>
            </a:r>
          </a:p>
          <a:p>
            <a:pPr marL="342900" indent="-342900">
              <a:buAutoNum type="arabicParenR"/>
            </a:pPr>
            <a:r>
              <a:rPr lang="en-US" dirty="0">
                <a:solidFill>
                  <a:schemeClr val="bg1"/>
                </a:solidFill>
              </a:rPr>
              <a:t>Without title insurance the builder would have to negotiate with the heirs himself and pay the entire settlement out of pocket. </a:t>
            </a:r>
          </a:p>
          <a:p>
            <a:pPr marL="342900" indent="-342900">
              <a:buAutoNum type="arabicParenR"/>
            </a:pPr>
            <a:r>
              <a:rPr lang="en-US" dirty="0">
                <a:solidFill>
                  <a:schemeClr val="bg1"/>
                </a:solidFill>
              </a:rPr>
              <a:t>Because he purchased raw land the title insurance was a standard policy.  The GAR contract directs us to issue an enhanced policy, when available.  An enhanced policy grows 10% in value every year for the first 5 years so it ends up being worth 150% of its face value! </a:t>
            </a:r>
          </a:p>
        </p:txBody>
      </p:sp>
    </p:spTree>
    <p:extLst>
      <p:ext uri="{BB962C8B-B14F-4D97-AF65-F5344CB8AC3E}">
        <p14:creationId xmlns:p14="http://schemas.microsoft.com/office/powerpoint/2010/main" val="239773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5409009" y="1361896"/>
            <a:ext cx="4629150" cy="4873625"/>
          </a:xfrm>
        </p:spPr>
        <p:txBody>
          <a:bodyPr/>
          <a:lstStyle/>
          <a:p>
            <a:pPr marL="0" indent="0">
              <a:lnSpc>
                <a:spcPct val="150000"/>
              </a:lnSpc>
              <a:buNone/>
            </a:pPr>
            <a:r>
              <a:rPr lang="en-US" sz="2400" dirty="0">
                <a:cs typeface="Arial" panose="020B0604020202020204" pitchFamily="34" charset="0"/>
              </a:rPr>
              <a:t>Text</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spc="150" dirty="0">
                <a:solidFill>
                  <a:srgbClr val="663300"/>
                </a:solidFill>
                <a:latin typeface="Arial Black" panose="020B0A04020102020204" pitchFamily="34" charset="0"/>
                <a:cs typeface="Helvetica" panose="020B0604020202020204" pitchFamily="34" charset="0"/>
              </a:rPr>
              <a:t>Neighbor’s House on the Property</a:t>
            </a:r>
          </a:p>
        </p:txBody>
      </p:sp>
      <p:pic>
        <p:nvPicPr>
          <p:cNvPr id="4" name="Picture 3" descr="Diagram&#10;&#10;Description automatically generated">
            <a:extLst>
              <a:ext uri="{FF2B5EF4-FFF2-40B4-BE49-F238E27FC236}">
                <a16:creationId xmlns:a16="http://schemas.microsoft.com/office/drawing/2014/main" id="{1F219B60-E40D-480A-B4A5-92859F444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32" y="1647233"/>
            <a:ext cx="6029325" cy="4010025"/>
          </a:xfrm>
          <a:prstGeom prst="rect">
            <a:avLst/>
          </a:prstGeom>
        </p:spPr>
      </p:pic>
    </p:spTree>
    <p:extLst>
      <p:ext uri="{BB962C8B-B14F-4D97-AF65-F5344CB8AC3E}">
        <p14:creationId xmlns:p14="http://schemas.microsoft.com/office/powerpoint/2010/main" val="223715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E3F51C-D994-423E-AB85-7DF2CB73941B}"/>
              </a:ext>
            </a:extLst>
          </p:cNvPr>
          <p:cNvSpPr>
            <a:spLocks noGrp="1"/>
          </p:cNvSpPr>
          <p:nvPr>
            <p:ph idx="1"/>
          </p:nvPr>
        </p:nvSpPr>
        <p:spPr>
          <a:xfrm>
            <a:off x="134224" y="1052216"/>
            <a:ext cx="6613683" cy="4908489"/>
          </a:xfrm>
        </p:spPr>
        <p:txBody>
          <a:bodyPr>
            <a:noAutofit/>
          </a:bodyPr>
          <a:lstStyle/>
          <a:p>
            <a:pPr>
              <a:lnSpc>
                <a:spcPct val="150000"/>
              </a:lnSpc>
            </a:pPr>
            <a:r>
              <a:rPr lang="en-US" sz="1600" dirty="0">
                <a:cs typeface="Arial" panose="020B0604020202020204" pitchFamily="34" charset="0"/>
              </a:rPr>
              <a:t>Survey showed that the neighbor’s fence was 15 feet over the property AND that the neighbor’s house itself was 8 feet over! </a:t>
            </a:r>
          </a:p>
          <a:p>
            <a:pPr>
              <a:lnSpc>
                <a:spcPct val="150000"/>
              </a:lnSpc>
            </a:pPr>
            <a:r>
              <a:rPr lang="en-US" sz="1600" dirty="0">
                <a:cs typeface="Arial" panose="020B0604020202020204" pitchFamily="34" charset="0"/>
              </a:rPr>
              <a:t>Seller knew about the encroachment and did not disclose it or try to resolve it. </a:t>
            </a:r>
          </a:p>
          <a:p>
            <a:pPr>
              <a:lnSpc>
                <a:spcPct val="150000"/>
              </a:lnSpc>
            </a:pPr>
            <a:r>
              <a:rPr lang="en-US" sz="1600" dirty="0">
                <a:cs typeface="Arial" panose="020B0604020202020204" pitchFamily="34" charset="0"/>
              </a:rPr>
              <a:t>Buyer and Seller were willing to quitclaim the encroachment area to the neighbor but the city wouldn’t approve.  </a:t>
            </a:r>
          </a:p>
          <a:p>
            <a:pPr>
              <a:lnSpc>
                <a:spcPct val="150000"/>
              </a:lnSpc>
            </a:pPr>
            <a:r>
              <a:rPr lang="en-US" sz="1600" dirty="0">
                <a:cs typeface="Arial" panose="020B0604020202020204" pitchFamily="34" charset="0"/>
              </a:rPr>
              <a:t>Neighbor wouldn’t sign an encroachment agreement.  </a:t>
            </a:r>
          </a:p>
          <a:p>
            <a:pPr>
              <a:lnSpc>
                <a:spcPct val="150000"/>
              </a:lnSpc>
            </a:pPr>
            <a:r>
              <a:rPr lang="en-US" sz="1600" dirty="0">
                <a:cs typeface="Arial" panose="020B0604020202020204" pitchFamily="34" charset="0"/>
              </a:rPr>
              <a:t>Seller and neighbor were negotiating a boundary line agreement but attorneys got involved on both sides and it was going to take months to resolve. </a:t>
            </a:r>
          </a:p>
          <a:p>
            <a:pPr>
              <a:lnSpc>
                <a:spcPct val="150000"/>
              </a:lnSpc>
            </a:pPr>
            <a:r>
              <a:rPr lang="en-US" sz="1600" dirty="0">
                <a:cs typeface="Arial" panose="020B0604020202020204" pitchFamily="34" charset="0"/>
              </a:rPr>
              <a:t>Buyer would not sign any more extensions and terminated because Seller couldn’t provide good and marketable title.  Regardless of the timeline Buyer was not obligated to accept a boundary line agreement.  </a:t>
            </a:r>
          </a:p>
        </p:txBody>
      </p:sp>
      <p:pic>
        <p:nvPicPr>
          <p:cNvPr id="5" name="Picture 4" descr="Text&#10;&#10;Description automatically generated">
            <a:extLst>
              <a:ext uri="{FF2B5EF4-FFF2-40B4-BE49-F238E27FC236}">
                <a16:creationId xmlns:a16="http://schemas.microsoft.com/office/drawing/2014/main" id="{5B3D4876-CCEE-4B8F-8AA0-72E290B5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69" y="6397655"/>
            <a:ext cx="1828800" cy="243016"/>
          </a:xfrm>
          <a:prstGeom prst="rect">
            <a:avLst/>
          </a:prstGeom>
        </p:spPr>
      </p:pic>
      <p:cxnSp>
        <p:nvCxnSpPr>
          <p:cNvPr id="7" name="Straight Connector 6">
            <a:extLst>
              <a:ext uri="{FF2B5EF4-FFF2-40B4-BE49-F238E27FC236}">
                <a16:creationId xmlns:a16="http://schemas.microsoft.com/office/drawing/2014/main" id="{CEA44D9A-4C59-46FB-B619-3221F9785723}"/>
              </a:ext>
            </a:extLst>
          </p:cNvPr>
          <p:cNvCxnSpPr>
            <a:cxnSpLocks/>
          </p:cNvCxnSpPr>
          <p:nvPr/>
        </p:nvCxnSpPr>
        <p:spPr>
          <a:xfrm>
            <a:off x="1996936" y="1052216"/>
            <a:ext cx="8042414" cy="0"/>
          </a:xfrm>
          <a:prstGeom prst="line">
            <a:avLst/>
          </a:prstGeom>
          <a:ln w="317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8CAE6F-967B-487F-971B-78AD61CF8B3F}"/>
              </a:ext>
            </a:extLst>
          </p:cNvPr>
          <p:cNvSpPr txBox="1">
            <a:spLocks/>
          </p:cNvSpPr>
          <p:nvPr/>
        </p:nvSpPr>
        <p:spPr>
          <a:xfrm>
            <a:off x="1996936" y="-629"/>
            <a:ext cx="804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spc="150" dirty="0">
                <a:solidFill>
                  <a:srgbClr val="663300"/>
                </a:solidFill>
                <a:latin typeface="Arial Black" panose="020B0A04020102020204" pitchFamily="34" charset="0"/>
                <a:cs typeface="Helvetica" panose="020B0604020202020204" pitchFamily="34" charset="0"/>
              </a:rPr>
              <a:t>Neighbor’s House on the Property	</a:t>
            </a:r>
          </a:p>
        </p:txBody>
      </p:sp>
      <p:sp>
        <p:nvSpPr>
          <p:cNvPr id="10" name="Text Placeholder 2">
            <a:extLst>
              <a:ext uri="{FF2B5EF4-FFF2-40B4-BE49-F238E27FC236}">
                <a16:creationId xmlns:a16="http://schemas.microsoft.com/office/drawing/2014/main" id="{FACF99AB-A0D5-4A9C-8C48-C60C6BD8583B}"/>
              </a:ext>
            </a:extLst>
          </p:cNvPr>
          <p:cNvSpPr txBox="1">
            <a:spLocks/>
          </p:cNvSpPr>
          <p:nvPr/>
        </p:nvSpPr>
        <p:spPr>
          <a:xfrm>
            <a:off x="7179079" y="1182849"/>
            <a:ext cx="3432993" cy="5092114"/>
          </a:xfrm>
          <a:prstGeom prst="rect">
            <a:avLst/>
          </a:prstGeom>
          <a:solidFill>
            <a:schemeClr val="tx1">
              <a:lumMod val="75000"/>
              <a:lumOff val="25000"/>
            </a:schemeClr>
          </a:solidFill>
        </p:spPr>
        <p:txBody>
          <a:bodyPr vert="horz" lIns="640080" tIns="45720" rIns="64008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chemeClr val="bg1"/>
                </a:solidFill>
              </a:rPr>
              <a:t>Moral of the Story:</a:t>
            </a:r>
          </a:p>
          <a:p>
            <a:pPr marL="342900" indent="-342900">
              <a:buAutoNum type="arabicParenR"/>
            </a:pPr>
            <a:r>
              <a:rPr lang="en-US" dirty="0">
                <a:solidFill>
                  <a:schemeClr val="bg1"/>
                </a:solidFill>
              </a:rPr>
              <a:t>Surveys are vital!  A visual inspection of the property alone wouldn’t reveal this encroachment.</a:t>
            </a:r>
          </a:p>
          <a:p>
            <a:pPr marL="342900" indent="-342900">
              <a:buAutoNum type="arabicParenR"/>
            </a:pPr>
            <a:r>
              <a:rPr lang="en-US" dirty="0">
                <a:solidFill>
                  <a:schemeClr val="bg1"/>
                </a:solidFill>
              </a:rPr>
              <a:t>A buyer isn’t obligated to accept an encroachment agreement, easement, etc. and has the right to terminate due to a title objection up until closing!    </a:t>
            </a:r>
          </a:p>
          <a:p>
            <a:pPr marL="342900" indent="-342900">
              <a:buAutoNum type="arabicParenR"/>
            </a:pPr>
            <a:r>
              <a:rPr lang="en-US" dirty="0">
                <a:solidFill>
                  <a:schemeClr val="bg1"/>
                </a:solidFill>
              </a:rPr>
              <a:t>Disclose, disclose, disclose!</a:t>
            </a:r>
          </a:p>
        </p:txBody>
      </p:sp>
    </p:spTree>
    <p:extLst>
      <p:ext uri="{BB962C8B-B14F-4D97-AF65-F5344CB8AC3E}">
        <p14:creationId xmlns:p14="http://schemas.microsoft.com/office/powerpoint/2010/main" val="17383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3905</Words>
  <Application>Microsoft Office PowerPoint</Application>
  <PresentationFormat>Widescreen</PresentationFormat>
  <Paragraphs>261</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Black</vt:lpstr>
      <vt:lpstr>Calibri</vt:lpstr>
      <vt:lpstr>Calibri Light</vt:lpstr>
      <vt:lpstr>Holiday</vt:lpstr>
      <vt:lpstr>Montserrat Extra-Bold Bold</vt:lpstr>
      <vt:lpstr>Montserrat Semi-Bold</vt:lpstr>
      <vt:lpstr>Symbol</vt:lpstr>
      <vt:lpstr>Office Theme</vt:lpstr>
      <vt:lpstr>PowerPoint Presentation</vt:lpstr>
      <vt:lpstr>AGENDA</vt:lpstr>
      <vt:lpstr>Road Blocks to Closing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11th 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Post-closing Claims and Repercussions from Quick Closings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Rogers</dc:creator>
  <cp:lastModifiedBy>Lindsey Rogers</cp:lastModifiedBy>
  <cp:revision>64</cp:revision>
  <cp:lastPrinted>2022-08-01T17:53:18Z</cp:lastPrinted>
  <dcterms:created xsi:type="dcterms:W3CDTF">2022-07-27T14:27:22Z</dcterms:created>
  <dcterms:modified xsi:type="dcterms:W3CDTF">2022-09-06T14:56:17Z</dcterms:modified>
</cp:coreProperties>
</file>