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0"/>
  </p:notesMasterIdLst>
  <p:sldIdLst>
    <p:sldId id="257" r:id="rId2"/>
    <p:sldId id="258" r:id="rId3"/>
    <p:sldId id="262" r:id="rId4"/>
    <p:sldId id="265" r:id="rId5"/>
    <p:sldId id="311" r:id="rId6"/>
    <p:sldId id="390" r:id="rId7"/>
    <p:sldId id="334" r:id="rId8"/>
    <p:sldId id="331" r:id="rId9"/>
    <p:sldId id="332" r:id="rId10"/>
    <p:sldId id="333" r:id="rId11"/>
    <p:sldId id="367" r:id="rId12"/>
    <p:sldId id="335" r:id="rId13"/>
    <p:sldId id="313" r:id="rId14"/>
    <p:sldId id="312" r:id="rId15"/>
    <p:sldId id="391" r:id="rId16"/>
    <p:sldId id="336" r:id="rId17"/>
    <p:sldId id="370" r:id="rId18"/>
    <p:sldId id="337" r:id="rId19"/>
    <p:sldId id="340" r:id="rId20"/>
    <p:sldId id="379" r:id="rId21"/>
    <p:sldId id="380" r:id="rId22"/>
    <p:sldId id="378" r:id="rId23"/>
    <p:sldId id="327" r:id="rId24"/>
    <p:sldId id="338" r:id="rId25"/>
    <p:sldId id="383" r:id="rId26"/>
    <p:sldId id="342" r:id="rId27"/>
    <p:sldId id="339" r:id="rId28"/>
    <p:sldId id="341" r:id="rId29"/>
    <p:sldId id="344" r:id="rId30"/>
    <p:sldId id="345" r:id="rId31"/>
    <p:sldId id="371" r:id="rId32"/>
    <p:sldId id="347" r:id="rId33"/>
    <p:sldId id="346" r:id="rId34"/>
    <p:sldId id="385" r:id="rId35"/>
    <p:sldId id="348" r:id="rId36"/>
    <p:sldId id="349" r:id="rId37"/>
    <p:sldId id="381" r:id="rId38"/>
    <p:sldId id="343" r:id="rId39"/>
    <p:sldId id="316" r:id="rId40"/>
    <p:sldId id="368" r:id="rId41"/>
    <p:sldId id="354" r:id="rId42"/>
    <p:sldId id="355" r:id="rId43"/>
    <p:sldId id="374" r:id="rId44"/>
    <p:sldId id="375" r:id="rId45"/>
    <p:sldId id="376" r:id="rId46"/>
    <p:sldId id="377" r:id="rId47"/>
    <p:sldId id="314" r:id="rId48"/>
    <p:sldId id="315" r:id="rId49"/>
    <p:sldId id="392" r:id="rId50"/>
    <p:sldId id="382" r:id="rId51"/>
    <p:sldId id="351" r:id="rId52"/>
    <p:sldId id="352" r:id="rId53"/>
    <p:sldId id="384" r:id="rId54"/>
    <p:sldId id="393" r:id="rId55"/>
    <p:sldId id="317" r:id="rId56"/>
    <p:sldId id="395" r:id="rId57"/>
    <p:sldId id="320" r:id="rId58"/>
    <p:sldId id="398" r:id="rId59"/>
    <p:sldId id="318" r:id="rId60"/>
    <p:sldId id="388" r:id="rId61"/>
    <p:sldId id="396" r:id="rId62"/>
    <p:sldId id="389" r:id="rId63"/>
    <p:sldId id="397" r:id="rId64"/>
    <p:sldId id="321" r:id="rId65"/>
    <p:sldId id="369" r:id="rId66"/>
    <p:sldId id="356" r:id="rId67"/>
    <p:sldId id="319" r:id="rId68"/>
    <p:sldId id="394" r:id="rId69"/>
    <p:sldId id="373" r:id="rId70"/>
    <p:sldId id="357" r:id="rId71"/>
    <p:sldId id="358" r:id="rId72"/>
    <p:sldId id="359" r:id="rId73"/>
    <p:sldId id="322" r:id="rId74"/>
    <p:sldId id="363" r:id="rId75"/>
    <p:sldId id="372" r:id="rId76"/>
    <p:sldId id="364" r:id="rId77"/>
    <p:sldId id="323" r:id="rId78"/>
    <p:sldId id="324" r:id="rId79"/>
    <p:sldId id="325" r:id="rId80"/>
    <p:sldId id="365" r:id="rId81"/>
    <p:sldId id="366" r:id="rId82"/>
    <p:sldId id="326" r:id="rId83"/>
    <p:sldId id="399" r:id="rId84"/>
    <p:sldId id="328" r:id="rId85"/>
    <p:sldId id="387" r:id="rId86"/>
    <p:sldId id="329" r:id="rId87"/>
    <p:sldId id="330" r:id="rId88"/>
    <p:sldId id="386" r:id="rId8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3772" autoAdjust="0"/>
  </p:normalViewPr>
  <p:slideViewPr>
    <p:cSldViewPr snapToGrid="0">
      <p:cViewPr varScale="1">
        <p:scale>
          <a:sx n="107" d="100"/>
          <a:sy n="107" d="100"/>
        </p:scale>
        <p:origin x="696" y="10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D0AE8E-B649-48BE-A5BE-0A1B05514708}" type="doc">
      <dgm:prSet loTypeId="urn:microsoft.com/office/officeart/2005/8/layout/chevronAccent+Icon" loCatId="process" qsTypeId="urn:microsoft.com/office/officeart/2005/8/quickstyle/simple1" qsCatId="simple" csTypeId="urn:microsoft.com/office/officeart/2005/8/colors/accent1_2" csCatId="accent1" phldr="1"/>
      <dgm:spPr/>
    </dgm:pt>
    <dgm:pt modelId="{DE39F565-7197-4DF9-9F38-00B5BF6096D1}">
      <dgm:prSet phldrT="[Text]"/>
      <dgm:spPr/>
      <dgm:t>
        <a:bodyPr/>
        <a:lstStyle/>
        <a:p>
          <a:r>
            <a:rPr lang="en-US" b="1" dirty="0">
              <a:latin typeface="Montserrat Semi-Bold" panose="020B0604020202020204" charset="0"/>
            </a:rPr>
            <a:t>Jan – May: </a:t>
          </a:r>
        </a:p>
        <a:p>
          <a:r>
            <a:rPr lang="en-US" dirty="0">
              <a:latin typeface="Montserrat Semi-Bold" panose="020B0604020202020204" charset="0"/>
            </a:rPr>
            <a:t>Estimate based on previous year</a:t>
          </a:r>
        </a:p>
      </dgm:t>
    </dgm:pt>
    <dgm:pt modelId="{84A2C881-F265-4414-A4DD-749349DEEF00}" type="parTrans" cxnId="{2CF69B72-7C5E-4EFF-9DCD-6ACE254B8382}">
      <dgm:prSet/>
      <dgm:spPr/>
      <dgm:t>
        <a:bodyPr/>
        <a:lstStyle/>
        <a:p>
          <a:endParaRPr lang="en-US"/>
        </a:p>
      </dgm:t>
    </dgm:pt>
    <dgm:pt modelId="{A551F208-8012-4824-8C05-7B83A28EC06F}" type="sibTrans" cxnId="{2CF69B72-7C5E-4EFF-9DCD-6ACE254B8382}">
      <dgm:prSet/>
      <dgm:spPr/>
      <dgm:t>
        <a:bodyPr/>
        <a:lstStyle/>
        <a:p>
          <a:endParaRPr lang="en-US"/>
        </a:p>
      </dgm:t>
    </dgm:pt>
    <dgm:pt modelId="{E8364F0F-B6DE-4E02-8CC0-693E37714FF2}">
      <dgm:prSet phldrT="[Text]"/>
      <dgm:spPr/>
      <dgm:t>
        <a:bodyPr/>
        <a:lstStyle/>
        <a:p>
          <a:r>
            <a:rPr lang="en-US" b="1" dirty="0">
              <a:latin typeface="Montserrat Semi-Bold" panose="020B0604020202020204" charset="0"/>
            </a:rPr>
            <a:t>May – August: </a:t>
          </a:r>
        </a:p>
        <a:p>
          <a:r>
            <a:rPr lang="en-US" dirty="0">
              <a:latin typeface="Montserrat Semi-Bold" panose="020B0604020202020204" charset="0"/>
            </a:rPr>
            <a:t>Estimate based on Tax Assessment</a:t>
          </a:r>
        </a:p>
      </dgm:t>
    </dgm:pt>
    <dgm:pt modelId="{6AC619C5-502D-45E2-B05E-C683509D8607}" type="parTrans" cxnId="{FA84272E-CBCF-40C6-9231-BE7C22062247}">
      <dgm:prSet/>
      <dgm:spPr/>
      <dgm:t>
        <a:bodyPr/>
        <a:lstStyle/>
        <a:p>
          <a:endParaRPr lang="en-US"/>
        </a:p>
      </dgm:t>
    </dgm:pt>
    <dgm:pt modelId="{34BA6002-7868-44BA-B6C5-29A7309C4145}" type="sibTrans" cxnId="{FA84272E-CBCF-40C6-9231-BE7C22062247}">
      <dgm:prSet/>
      <dgm:spPr/>
      <dgm:t>
        <a:bodyPr/>
        <a:lstStyle/>
        <a:p>
          <a:endParaRPr lang="en-US"/>
        </a:p>
      </dgm:t>
    </dgm:pt>
    <dgm:pt modelId="{F329CA8E-D41E-447E-A20D-2424474D1B80}">
      <dgm:prSet phldrT="[Text]"/>
      <dgm:spPr/>
      <dgm:t>
        <a:bodyPr/>
        <a:lstStyle/>
        <a:p>
          <a:r>
            <a:rPr lang="en-US" b="1" dirty="0">
              <a:latin typeface="Montserrat Semi-Bold" panose="020B0604020202020204" charset="0"/>
            </a:rPr>
            <a:t>August – December:</a:t>
          </a:r>
        </a:p>
        <a:p>
          <a:r>
            <a:rPr lang="en-US" b="1" dirty="0">
              <a:latin typeface="Montserrat Semi-Bold" panose="020B0604020202020204" charset="0"/>
            </a:rPr>
            <a:t> </a:t>
          </a:r>
          <a:r>
            <a:rPr lang="en-US" dirty="0">
              <a:latin typeface="Montserrat Semi-Bold" panose="020B0604020202020204" charset="0"/>
            </a:rPr>
            <a:t>Prorate actual bill </a:t>
          </a:r>
        </a:p>
      </dgm:t>
    </dgm:pt>
    <dgm:pt modelId="{79ADD90E-AEBB-470C-8FF0-5ED032661AE4}" type="parTrans" cxnId="{4D8AA4F4-BEBE-47AC-B131-FF139FD31D38}">
      <dgm:prSet/>
      <dgm:spPr/>
      <dgm:t>
        <a:bodyPr/>
        <a:lstStyle/>
        <a:p>
          <a:endParaRPr lang="en-US"/>
        </a:p>
      </dgm:t>
    </dgm:pt>
    <dgm:pt modelId="{349F111C-79A8-41F4-95D9-2EA202718054}" type="sibTrans" cxnId="{4D8AA4F4-BEBE-47AC-B131-FF139FD31D38}">
      <dgm:prSet/>
      <dgm:spPr/>
      <dgm:t>
        <a:bodyPr/>
        <a:lstStyle/>
        <a:p>
          <a:endParaRPr lang="en-US"/>
        </a:p>
      </dgm:t>
    </dgm:pt>
    <dgm:pt modelId="{3F9ABC8A-7B01-454D-95FE-5000A5EA5640}" type="pres">
      <dgm:prSet presAssocID="{31D0AE8E-B649-48BE-A5BE-0A1B05514708}" presName="Name0" presStyleCnt="0">
        <dgm:presLayoutVars>
          <dgm:dir/>
          <dgm:resizeHandles val="exact"/>
        </dgm:presLayoutVars>
      </dgm:prSet>
      <dgm:spPr/>
    </dgm:pt>
    <dgm:pt modelId="{438961C0-2EE3-448C-940A-D0F53A2B4488}" type="pres">
      <dgm:prSet presAssocID="{DE39F565-7197-4DF9-9F38-00B5BF6096D1}" presName="composite" presStyleCnt="0"/>
      <dgm:spPr/>
    </dgm:pt>
    <dgm:pt modelId="{16E84C73-DB42-4A44-9B74-884F800984FA}" type="pres">
      <dgm:prSet presAssocID="{DE39F565-7197-4DF9-9F38-00B5BF6096D1}" presName="bgChev" presStyleLbl="node1" presStyleIdx="0" presStyleCnt="3"/>
      <dgm:spPr/>
    </dgm:pt>
    <dgm:pt modelId="{2FB44813-FF25-4EAB-9156-B934547F5132}" type="pres">
      <dgm:prSet presAssocID="{DE39F565-7197-4DF9-9F38-00B5BF6096D1}" presName="txNode" presStyleLbl="fgAcc1" presStyleIdx="0" presStyleCnt="3">
        <dgm:presLayoutVars>
          <dgm:bulletEnabled val="1"/>
        </dgm:presLayoutVars>
      </dgm:prSet>
      <dgm:spPr/>
    </dgm:pt>
    <dgm:pt modelId="{6DD6BD64-7699-4CBB-A4A7-9EF4273BF138}" type="pres">
      <dgm:prSet presAssocID="{A551F208-8012-4824-8C05-7B83A28EC06F}" presName="compositeSpace" presStyleCnt="0"/>
      <dgm:spPr/>
    </dgm:pt>
    <dgm:pt modelId="{4974F12B-544D-45AD-9F0E-E98A43B8AAE8}" type="pres">
      <dgm:prSet presAssocID="{E8364F0F-B6DE-4E02-8CC0-693E37714FF2}" presName="composite" presStyleCnt="0"/>
      <dgm:spPr/>
    </dgm:pt>
    <dgm:pt modelId="{52BE6389-FFEE-4430-821D-ACCFC22D85E3}" type="pres">
      <dgm:prSet presAssocID="{E8364F0F-B6DE-4E02-8CC0-693E37714FF2}" presName="bgChev" presStyleLbl="node1" presStyleIdx="1" presStyleCnt="3"/>
      <dgm:spPr/>
    </dgm:pt>
    <dgm:pt modelId="{972709EA-83A9-4112-90F5-BBE9D355B494}" type="pres">
      <dgm:prSet presAssocID="{E8364F0F-B6DE-4E02-8CC0-693E37714FF2}" presName="txNode" presStyleLbl="fgAcc1" presStyleIdx="1" presStyleCnt="3">
        <dgm:presLayoutVars>
          <dgm:bulletEnabled val="1"/>
        </dgm:presLayoutVars>
      </dgm:prSet>
      <dgm:spPr/>
    </dgm:pt>
    <dgm:pt modelId="{268BB169-A4AA-471D-9D04-F5C140241326}" type="pres">
      <dgm:prSet presAssocID="{34BA6002-7868-44BA-B6C5-29A7309C4145}" presName="compositeSpace" presStyleCnt="0"/>
      <dgm:spPr/>
    </dgm:pt>
    <dgm:pt modelId="{3D92C493-11F7-40B7-A235-160DF996A23E}" type="pres">
      <dgm:prSet presAssocID="{F329CA8E-D41E-447E-A20D-2424474D1B80}" presName="composite" presStyleCnt="0"/>
      <dgm:spPr/>
    </dgm:pt>
    <dgm:pt modelId="{BC0F8EEA-1D16-4778-B83A-525FED45A156}" type="pres">
      <dgm:prSet presAssocID="{F329CA8E-D41E-447E-A20D-2424474D1B80}" presName="bgChev" presStyleLbl="node1" presStyleIdx="2" presStyleCnt="3"/>
      <dgm:spPr/>
    </dgm:pt>
    <dgm:pt modelId="{DB981CE3-FFA4-4C7C-8D75-29297A6ADE46}" type="pres">
      <dgm:prSet presAssocID="{F329CA8E-D41E-447E-A20D-2424474D1B80}" presName="txNode" presStyleLbl="fgAcc1" presStyleIdx="2" presStyleCnt="3">
        <dgm:presLayoutVars>
          <dgm:bulletEnabled val="1"/>
        </dgm:presLayoutVars>
      </dgm:prSet>
      <dgm:spPr/>
    </dgm:pt>
  </dgm:ptLst>
  <dgm:cxnLst>
    <dgm:cxn modelId="{FA84272E-CBCF-40C6-9231-BE7C22062247}" srcId="{31D0AE8E-B649-48BE-A5BE-0A1B05514708}" destId="{E8364F0F-B6DE-4E02-8CC0-693E37714FF2}" srcOrd="1" destOrd="0" parTransId="{6AC619C5-502D-45E2-B05E-C683509D8607}" sibTransId="{34BA6002-7868-44BA-B6C5-29A7309C4145}"/>
    <dgm:cxn modelId="{1C81B84A-1E91-442C-9CD9-4B39886E002E}" type="presOf" srcId="{DE39F565-7197-4DF9-9F38-00B5BF6096D1}" destId="{2FB44813-FF25-4EAB-9156-B934547F5132}" srcOrd="0" destOrd="0" presId="urn:microsoft.com/office/officeart/2005/8/layout/chevronAccent+Icon"/>
    <dgm:cxn modelId="{2CF69B72-7C5E-4EFF-9DCD-6ACE254B8382}" srcId="{31D0AE8E-B649-48BE-A5BE-0A1B05514708}" destId="{DE39F565-7197-4DF9-9F38-00B5BF6096D1}" srcOrd="0" destOrd="0" parTransId="{84A2C881-F265-4414-A4DD-749349DEEF00}" sibTransId="{A551F208-8012-4824-8C05-7B83A28EC06F}"/>
    <dgm:cxn modelId="{3B2CBED9-5129-4F70-8661-470BB268DD55}" type="presOf" srcId="{F329CA8E-D41E-447E-A20D-2424474D1B80}" destId="{DB981CE3-FFA4-4C7C-8D75-29297A6ADE46}" srcOrd="0" destOrd="0" presId="urn:microsoft.com/office/officeart/2005/8/layout/chevronAccent+Icon"/>
    <dgm:cxn modelId="{9D9A43DD-8133-4B9A-A365-3D10DA532AD4}" type="presOf" srcId="{E8364F0F-B6DE-4E02-8CC0-693E37714FF2}" destId="{972709EA-83A9-4112-90F5-BBE9D355B494}" srcOrd="0" destOrd="0" presId="urn:microsoft.com/office/officeart/2005/8/layout/chevronAccent+Icon"/>
    <dgm:cxn modelId="{4D8AA4F4-BEBE-47AC-B131-FF139FD31D38}" srcId="{31D0AE8E-B649-48BE-A5BE-0A1B05514708}" destId="{F329CA8E-D41E-447E-A20D-2424474D1B80}" srcOrd="2" destOrd="0" parTransId="{79ADD90E-AEBB-470C-8FF0-5ED032661AE4}" sibTransId="{349F111C-79A8-41F4-95D9-2EA202718054}"/>
    <dgm:cxn modelId="{A8BB15F8-EF78-4EE8-A699-F8B3F657C244}" type="presOf" srcId="{31D0AE8E-B649-48BE-A5BE-0A1B05514708}" destId="{3F9ABC8A-7B01-454D-95FE-5000A5EA5640}" srcOrd="0" destOrd="0" presId="urn:microsoft.com/office/officeart/2005/8/layout/chevronAccent+Icon"/>
    <dgm:cxn modelId="{3130DF84-AACC-4BF6-83AD-3D78FB925BA7}" type="presParOf" srcId="{3F9ABC8A-7B01-454D-95FE-5000A5EA5640}" destId="{438961C0-2EE3-448C-940A-D0F53A2B4488}" srcOrd="0" destOrd="0" presId="urn:microsoft.com/office/officeart/2005/8/layout/chevronAccent+Icon"/>
    <dgm:cxn modelId="{40B4DEEF-9ACF-4B4F-A96C-0D5834BAFE35}" type="presParOf" srcId="{438961C0-2EE3-448C-940A-D0F53A2B4488}" destId="{16E84C73-DB42-4A44-9B74-884F800984FA}" srcOrd="0" destOrd="0" presId="urn:microsoft.com/office/officeart/2005/8/layout/chevronAccent+Icon"/>
    <dgm:cxn modelId="{DAB3593F-2701-4E1E-AD2F-1C9DDE473837}" type="presParOf" srcId="{438961C0-2EE3-448C-940A-D0F53A2B4488}" destId="{2FB44813-FF25-4EAB-9156-B934547F5132}" srcOrd="1" destOrd="0" presId="urn:microsoft.com/office/officeart/2005/8/layout/chevronAccent+Icon"/>
    <dgm:cxn modelId="{83CC8B41-A2FD-4278-9D31-A9CB601CE9B3}" type="presParOf" srcId="{3F9ABC8A-7B01-454D-95FE-5000A5EA5640}" destId="{6DD6BD64-7699-4CBB-A4A7-9EF4273BF138}" srcOrd="1" destOrd="0" presId="urn:microsoft.com/office/officeart/2005/8/layout/chevronAccent+Icon"/>
    <dgm:cxn modelId="{DDE45394-C8DD-4ABD-958A-4C19B2122496}" type="presParOf" srcId="{3F9ABC8A-7B01-454D-95FE-5000A5EA5640}" destId="{4974F12B-544D-45AD-9F0E-E98A43B8AAE8}" srcOrd="2" destOrd="0" presId="urn:microsoft.com/office/officeart/2005/8/layout/chevronAccent+Icon"/>
    <dgm:cxn modelId="{E7E7A0B7-BBB9-4813-A98D-6F9CA30D9E7F}" type="presParOf" srcId="{4974F12B-544D-45AD-9F0E-E98A43B8AAE8}" destId="{52BE6389-FFEE-4430-821D-ACCFC22D85E3}" srcOrd="0" destOrd="0" presId="urn:microsoft.com/office/officeart/2005/8/layout/chevronAccent+Icon"/>
    <dgm:cxn modelId="{8EAFAFAA-A016-4036-A664-951B6542DB74}" type="presParOf" srcId="{4974F12B-544D-45AD-9F0E-E98A43B8AAE8}" destId="{972709EA-83A9-4112-90F5-BBE9D355B494}" srcOrd="1" destOrd="0" presId="urn:microsoft.com/office/officeart/2005/8/layout/chevronAccent+Icon"/>
    <dgm:cxn modelId="{412FE5F7-7487-4BF4-9150-25F728A42324}" type="presParOf" srcId="{3F9ABC8A-7B01-454D-95FE-5000A5EA5640}" destId="{268BB169-A4AA-471D-9D04-F5C140241326}" srcOrd="3" destOrd="0" presId="urn:microsoft.com/office/officeart/2005/8/layout/chevronAccent+Icon"/>
    <dgm:cxn modelId="{DEE5659E-0AD6-4994-9EC9-73597BAF3120}" type="presParOf" srcId="{3F9ABC8A-7B01-454D-95FE-5000A5EA5640}" destId="{3D92C493-11F7-40B7-A235-160DF996A23E}" srcOrd="4" destOrd="0" presId="urn:microsoft.com/office/officeart/2005/8/layout/chevronAccent+Icon"/>
    <dgm:cxn modelId="{68107955-31F8-4C6A-9E04-D76B70FEDA01}" type="presParOf" srcId="{3D92C493-11F7-40B7-A235-160DF996A23E}" destId="{BC0F8EEA-1D16-4778-B83A-525FED45A156}" srcOrd="0" destOrd="0" presId="urn:microsoft.com/office/officeart/2005/8/layout/chevronAccent+Icon"/>
    <dgm:cxn modelId="{A7EE99D8-5BFD-4698-8B96-FAAEEB2581FF}" type="presParOf" srcId="{3D92C493-11F7-40B7-A235-160DF996A23E}" destId="{DB981CE3-FFA4-4C7C-8D75-29297A6ADE46}" srcOrd="1" destOrd="0" presId="urn:microsoft.com/office/officeart/2005/8/layout/chevronAccen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C4A5869-3964-4E4E-B417-2D9D872477C4}" type="doc">
      <dgm:prSet loTypeId="urn:microsoft.com/office/officeart/2005/8/layout/pyramid1" loCatId="pyramid" qsTypeId="urn:microsoft.com/office/officeart/2005/8/quickstyle/simple1" qsCatId="simple" csTypeId="urn:microsoft.com/office/officeart/2005/8/colors/colorful4" csCatId="colorful" phldr="1"/>
      <dgm:spPr/>
    </dgm:pt>
    <dgm:pt modelId="{64760480-5FBE-4403-861B-0FF41BCD1957}">
      <dgm:prSet phldrT="[Text]" custT="1"/>
      <dgm:spPr/>
      <dgm:t>
        <a:bodyPr/>
        <a:lstStyle/>
        <a:p>
          <a:pPr algn="ctr"/>
          <a:r>
            <a:rPr lang="en-US" sz="2400" dirty="0"/>
            <a:t>Amendatory Clause</a:t>
          </a:r>
        </a:p>
      </dgm:t>
    </dgm:pt>
    <dgm:pt modelId="{A0D5EC07-E53F-4AF7-921A-48ABB97FA4DA}" type="parTrans" cxnId="{37AC48D2-4599-44AD-BA28-42D0A00C5363}">
      <dgm:prSet/>
      <dgm:spPr/>
      <dgm:t>
        <a:bodyPr/>
        <a:lstStyle/>
        <a:p>
          <a:endParaRPr lang="en-US"/>
        </a:p>
      </dgm:t>
    </dgm:pt>
    <dgm:pt modelId="{C4220B1B-8DC9-4188-8F68-6574BE5A9E24}" type="sibTrans" cxnId="{37AC48D2-4599-44AD-BA28-42D0A00C5363}">
      <dgm:prSet/>
      <dgm:spPr/>
      <dgm:t>
        <a:bodyPr/>
        <a:lstStyle/>
        <a:p>
          <a:endParaRPr lang="en-US"/>
        </a:p>
      </dgm:t>
    </dgm:pt>
    <dgm:pt modelId="{F6DB0E60-1F93-4D94-A47E-5C8C823D4153}">
      <dgm:prSet phldrT="[Text]"/>
      <dgm:spPr/>
      <dgm:t>
        <a:bodyPr/>
        <a:lstStyle/>
        <a:p>
          <a:r>
            <a:rPr lang="en-US" dirty="0"/>
            <a:t>Amendments </a:t>
          </a:r>
        </a:p>
      </dgm:t>
    </dgm:pt>
    <dgm:pt modelId="{370DB391-C562-455A-91CA-688C3810F246}" type="parTrans" cxnId="{05602E80-4448-47C8-AFA9-3BC27EDAD2EC}">
      <dgm:prSet/>
      <dgm:spPr/>
      <dgm:t>
        <a:bodyPr/>
        <a:lstStyle/>
        <a:p>
          <a:endParaRPr lang="en-US"/>
        </a:p>
      </dgm:t>
    </dgm:pt>
    <dgm:pt modelId="{2E85C230-6023-4FB0-A2C1-214A5376CD4B}" type="sibTrans" cxnId="{05602E80-4448-47C8-AFA9-3BC27EDAD2EC}">
      <dgm:prSet/>
      <dgm:spPr/>
      <dgm:t>
        <a:bodyPr/>
        <a:lstStyle/>
        <a:p>
          <a:endParaRPr lang="en-US"/>
        </a:p>
      </dgm:t>
    </dgm:pt>
    <dgm:pt modelId="{CD6BEBB3-2D8A-4D62-A065-36C74850D9C7}">
      <dgm:prSet phldrT="[Text]"/>
      <dgm:spPr/>
      <dgm:t>
        <a:bodyPr/>
        <a:lstStyle/>
        <a:p>
          <a:r>
            <a:rPr lang="en-US" dirty="0"/>
            <a:t>Boilerplate Language </a:t>
          </a:r>
        </a:p>
      </dgm:t>
    </dgm:pt>
    <dgm:pt modelId="{B06A4BDC-57CE-4E21-9FAA-38E21063ACF6}" type="parTrans" cxnId="{8A03D26D-0D41-4B3B-B984-61386BE61C5F}">
      <dgm:prSet/>
      <dgm:spPr/>
      <dgm:t>
        <a:bodyPr/>
        <a:lstStyle/>
        <a:p>
          <a:endParaRPr lang="en-US"/>
        </a:p>
      </dgm:t>
    </dgm:pt>
    <dgm:pt modelId="{A2AF5357-AFDA-4D89-A5B1-AFB002039B8B}" type="sibTrans" cxnId="{8A03D26D-0D41-4B3B-B984-61386BE61C5F}">
      <dgm:prSet/>
      <dgm:spPr/>
      <dgm:t>
        <a:bodyPr/>
        <a:lstStyle/>
        <a:p>
          <a:endParaRPr lang="en-US"/>
        </a:p>
      </dgm:t>
    </dgm:pt>
    <dgm:pt modelId="{1EC63F0F-FCE9-475C-BDD2-EA68D8A83D6F}">
      <dgm:prSet/>
      <dgm:spPr/>
      <dgm:t>
        <a:bodyPr/>
        <a:lstStyle/>
        <a:p>
          <a:r>
            <a:rPr lang="en-US" dirty="0"/>
            <a:t>Special Stipulations</a:t>
          </a:r>
        </a:p>
      </dgm:t>
    </dgm:pt>
    <dgm:pt modelId="{5BE2864A-A665-4FD4-BE11-4327B46FE297}" type="parTrans" cxnId="{02CB1426-C5FF-4FE1-BB0D-E8102DC42622}">
      <dgm:prSet/>
      <dgm:spPr/>
      <dgm:t>
        <a:bodyPr/>
        <a:lstStyle/>
        <a:p>
          <a:endParaRPr lang="en-US"/>
        </a:p>
      </dgm:t>
    </dgm:pt>
    <dgm:pt modelId="{C17BE421-643B-4E6F-96F3-D9722C8BB2AC}" type="sibTrans" cxnId="{02CB1426-C5FF-4FE1-BB0D-E8102DC42622}">
      <dgm:prSet/>
      <dgm:spPr/>
      <dgm:t>
        <a:bodyPr/>
        <a:lstStyle/>
        <a:p>
          <a:endParaRPr lang="en-US"/>
        </a:p>
      </dgm:t>
    </dgm:pt>
    <dgm:pt modelId="{496FB487-32E0-4FA1-BBF6-126D0205561A}">
      <dgm:prSet/>
      <dgm:spPr/>
      <dgm:t>
        <a:bodyPr/>
        <a:lstStyle/>
        <a:p>
          <a:r>
            <a:rPr lang="en-US" dirty="0"/>
            <a:t>Handwritten and Initialed Changes</a:t>
          </a:r>
        </a:p>
      </dgm:t>
    </dgm:pt>
    <dgm:pt modelId="{F878E1AA-7D83-474F-B29E-8449318A1111}" type="parTrans" cxnId="{50C21A4F-1601-48CA-9F10-6FA47E72CB7C}">
      <dgm:prSet/>
      <dgm:spPr/>
      <dgm:t>
        <a:bodyPr/>
        <a:lstStyle/>
        <a:p>
          <a:endParaRPr lang="en-US"/>
        </a:p>
      </dgm:t>
    </dgm:pt>
    <dgm:pt modelId="{1DB2D9E0-722C-444C-AF12-6C23397A0EF2}" type="sibTrans" cxnId="{50C21A4F-1601-48CA-9F10-6FA47E72CB7C}">
      <dgm:prSet/>
      <dgm:spPr/>
      <dgm:t>
        <a:bodyPr/>
        <a:lstStyle/>
        <a:p>
          <a:endParaRPr lang="en-US"/>
        </a:p>
      </dgm:t>
    </dgm:pt>
    <dgm:pt modelId="{91628AC7-F86B-4257-A04A-9C5C0BB97EBE}">
      <dgm:prSet/>
      <dgm:spPr/>
      <dgm:t>
        <a:bodyPr/>
        <a:lstStyle/>
        <a:p>
          <a:r>
            <a:rPr lang="en-US" dirty="0"/>
            <a:t>Exhibits and Addenda</a:t>
          </a:r>
        </a:p>
      </dgm:t>
    </dgm:pt>
    <dgm:pt modelId="{9C4300A5-8332-4333-B7C0-AE4A9243EB9C}" type="parTrans" cxnId="{C93220BA-6F5D-4A67-8A07-5F4E49AB0733}">
      <dgm:prSet/>
      <dgm:spPr/>
      <dgm:t>
        <a:bodyPr/>
        <a:lstStyle/>
        <a:p>
          <a:endParaRPr lang="en-US"/>
        </a:p>
      </dgm:t>
    </dgm:pt>
    <dgm:pt modelId="{197BADAE-6560-4D6D-9DA0-122D4BB9F043}" type="sibTrans" cxnId="{C93220BA-6F5D-4A67-8A07-5F4E49AB0733}">
      <dgm:prSet/>
      <dgm:spPr/>
      <dgm:t>
        <a:bodyPr/>
        <a:lstStyle/>
        <a:p>
          <a:endParaRPr lang="en-US"/>
        </a:p>
      </dgm:t>
    </dgm:pt>
    <dgm:pt modelId="{B90F39DB-BE26-4D5B-99C8-AB733B0262F4}" type="pres">
      <dgm:prSet presAssocID="{0C4A5869-3964-4E4E-B417-2D9D872477C4}" presName="Name0" presStyleCnt="0">
        <dgm:presLayoutVars>
          <dgm:dir/>
          <dgm:animLvl val="lvl"/>
          <dgm:resizeHandles val="exact"/>
        </dgm:presLayoutVars>
      </dgm:prSet>
      <dgm:spPr/>
    </dgm:pt>
    <dgm:pt modelId="{E0C29B1F-E5FF-4FF7-9B0F-2362DCCBDB34}" type="pres">
      <dgm:prSet presAssocID="{64760480-5FBE-4403-861B-0FF41BCD1957}" presName="Name8" presStyleCnt="0"/>
      <dgm:spPr/>
    </dgm:pt>
    <dgm:pt modelId="{2C6A4DE2-1C6D-4D0E-9D26-2D339A06B105}" type="pres">
      <dgm:prSet presAssocID="{64760480-5FBE-4403-861B-0FF41BCD1957}" presName="level" presStyleLbl="node1" presStyleIdx="0" presStyleCnt="6">
        <dgm:presLayoutVars>
          <dgm:chMax val="1"/>
          <dgm:bulletEnabled val="1"/>
        </dgm:presLayoutVars>
      </dgm:prSet>
      <dgm:spPr/>
    </dgm:pt>
    <dgm:pt modelId="{4736D5B8-5BDB-4DC4-BE89-957B453B6A49}" type="pres">
      <dgm:prSet presAssocID="{64760480-5FBE-4403-861B-0FF41BCD1957}" presName="levelTx" presStyleLbl="revTx" presStyleIdx="0" presStyleCnt="0">
        <dgm:presLayoutVars>
          <dgm:chMax val="1"/>
          <dgm:bulletEnabled val="1"/>
        </dgm:presLayoutVars>
      </dgm:prSet>
      <dgm:spPr/>
    </dgm:pt>
    <dgm:pt modelId="{3D90A5E1-A058-401D-BBF7-0BBD9D28CDAB}" type="pres">
      <dgm:prSet presAssocID="{F6DB0E60-1F93-4D94-A47E-5C8C823D4153}" presName="Name8" presStyleCnt="0"/>
      <dgm:spPr/>
    </dgm:pt>
    <dgm:pt modelId="{54F0A94F-DDC0-41BC-85E4-CD4E65619A78}" type="pres">
      <dgm:prSet presAssocID="{F6DB0E60-1F93-4D94-A47E-5C8C823D4153}" presName="level" presStyleLbl="node1" presStyleIdx="1" presStyleCnt="6">
        <dgm:presLayoutVars>
          <dgm:chMax val="1"/>
          <dgm:bulletEnabled val="1"/>
        </dgm:presLayoutVars>
      </dgm:prSet>
      <dgm:spPr/>
    </dgm:pt>
    <dgm:pt modelId="{7B75D588-442C-4EBF-A843-F7E732EBD4B7}" type="pres">
      <dgm:prSet presAssocID="{F6DB0E60-1F93-4D94-A47E-5C8C823D4153}" presName="levelTx" presStyleLbl="revTx" presStyleIdx="0" presStyleCnt="0">
        <dgm:presLayoutVars>
          <dgm:chMax val="1"/>
          <dgm:bulletEnabled val="1"/>
        </dgm:presLayoutVars>
      </dgm:prSet>
      <dgm:spPr/>
    </dgm:pt>
    <dgm:pt modelId="{45DC6940-62E6-4E0B-BFAD-0A8AD7662C0B}" type="pres">
      <dgm:prSet presAssocID="{1EC63F0F-FCE9-475C-BDD2-EA68D8A83D6F}" presName="Name8" presStyleCnt="0"/>
      <dgm:spPr/>
    </dgm:pt>
    <dgm:pt modelId="{562F3B7D-A956-44AA-89C0-F2896482809D}" type="pres">
      <dgm:prSet presAssocID="{1EC63F0F-FCE9-475C-BDD2-EA68D8A83D6F}" presName="level" presStyleLbl="node1" presStyleIdx="2" presStyleCnt="6">
        <dgm:presLayoutVars>
          <dgm:chMax val="1"/>
          <dgm:bulletEnabled val="1"/>
        </dgm:presLayoutVars>
      </dgm:prSet>
      <dgm:spPr/>
    </dgm:pt>
    <dgm:pt modelId="{DED248E5-595F-434C-88FD-C51216E0F102}" type="pres">
      <dgm:prSet presAssocID="{1EC63F0F-FCE9-475C-BDD2-EA68D8A83D6F}" presName="levelTx" presStyleLbl="revTx" presStyleIdx="0" presStyleCnt="0">
        <dgm:presLayoutVars>
          <dgm:chMax val="1"/>
          <dgm:bulletEnabled val="1"/>
        </dgm:presLayoutVars>
      </dgm:prSet>
      <dgm:spPr/>
    </dgm:pt>
    <dgm:pt modelId="{086D2FBC-A965-41F8-BA08-D67D03E12038}" type="pres">
      <dgm:prSet presAssocID="{91628AC7-F86B-4257-A04A-9C5C0BB97EBE}" presName="Name8" presStyleCnt="0"/>
      <dgm:spPr/>
    </dgm:pt>
    <dgm:pt modelId="{41344F8C-0AF0-4515-BB27-2D058D2D0B68}" type="pres">
      <dgm:prSet presAssocID="{91628AC7-F86B-4257-A04A-9C5C0BB97EBE}" presName="level" presStyleLbl="node1" presStyleIdx="3" presStyleCnt="6">
        <dgm:presLayoutVars>
          <dgm:chMax val="1"/>
          <dgm:bulletEnabled val="1"/>
        </dgm:presLayoutVars>
      </dgm:prSet>
      <dgm:spPr/>
    </dgm:pt>
    <dgm:pt modelId="{FD86A792-8FD8-4A44-923F-ED06EDEDDA09}" type="pres">
      <dgm:prSet presAssocID="{91628AC7-F86B-4257-A04A-9C5C0BB97EBE}" presName="levelTx" presStyleLbl="revTx" presStyleIdx="0" presStyleCnt="0">
        <dgm:presLayoutVars>
          <dgm:chMax val="1"/>
          <dgm:bulletEnabled val="1"/>
        </dgm:presLayoutVars>
      </dgm:prSet>
      <dgm:spPr/>
    </dgm:pt>
    <dgm:pt modelId="{AF6522A8-0AC2-45A2-BE4E-215CECB62BAE}" type="pres">
      <dgm:prSet presAssocID="{496FB487-32E0-4FA1-BBF6-126D0205561A}" presName="Name8" presStyleCnt="0"/>
      <dgm:spPr/>
    </dgm:pt>
    <dgm:pt modelId="{6753D98D-23CF-4E99-A93B-028AFCBD1EE6}" type="pres">
      <dgm:prSet presAssocID="{496FB487-32E0-4FA1-BBF6-126D0205561A}" presName="level" presStyleLbl="node1" presStyleIdx="4" presStyleCnt="6">
        <dgm:presLayoutVars>
          <dgm:chMax val="1"/>
          <dgm:bulletEnabled val="1"/>
        </dgm:presLayoutVars>
      </dgm:prSet>
      <dgm:spPr/>
    </dgm:pt>
    <dgm:pt modelId="{725D4300-F6B0-49A2-8975-CBA5D5FD015E}" type="pres">
      <dgm:prSet presAssocID="{496FB487-32E0-4FA1-BBF6-126D0205561A}" presName="levelTx" presStyleLbl="revTx" presStyleIdx="0" presStyleCnt="0">
        <dgm:presLayoutVars>
          <dgm:chMax val="1"/>
          <dgm:bulletEnabled val="1"/>
        </dgm:presLayoutVars>
      </dgm:prSet>
      <dgm:spPr/>
    </dgm:pt>
    <dgm:pt modelId="{1583927E-A696-4EF5-869F-C05F9055C88E}" type="pres">
      <dgm:prSet presAssocID="{CD6BEBB3-2D8A-4D62-A065-36C74850D9C7}" presName="Name8" presStyleCnt="0"/>
      <dgm:spPr/>
    </dgm:pt>
    <dgm:pt modelId="{3E6BCFC7-9DF0-4CE7-A821-E89AC58DE068}" type="pres">
      <dgm:prSet presAssocID="{CD6BEBB3-2D8A-4D62-A065-36C74850D9C7}" presName="level" presStyleLbl="node1" presStyleIdx="5" presStyleCnt="6">
        <dgm:presLayoutVars>
          <dgm:chMax val="1"/>
          <dgm:bulletEnabled val="1"/>
        </dgm:presLayoutVars>
      </dgm:prSet>
      <dgm:spPr/>
    </dgm:pt>
    <dgm:pt modelId="{DF6AB013-A680-4729-AE3B-E7EF6C77C77A}" type="pres">
      <dgm:prSet presAssocID="{CD6BEBB3-2D8A-4D62-A065-36C74850D9C7}" presName="levelTx" presStyleLbl="revTx" presStyleIdx="0" presStyleCnt="0">
        <dgm:presLayoutVars>
          <dgm:chMax val="1"/>
          <dgm:bulletEnabled val="1"/>
        </dgm:presLayoutVars>
      </dgm:prSet>
      <dgm:spPr/>
    </dgm:pt>
  </dgm:ptLst>
  <dgm:cxnLst>
    <dgm:cxn modelId="{A28FC70B-2968-4CB6-A56C-C2B1E04F2678}" type="presOf" srcId="{0C4A5869-3964-4E4E-B417-2D9D872477C4}" destId="{B90F39DB-BE26-4D5B-99C8-AB733B0262F4}" srcOrd="0" destOrd="0" presId="urn:microsoft.com/office/officeart/2005/8/layout/pyramid1"/>
    <dgm:cxn modelId="{F616B31D-85AC-44CA-ADD6-E65D4F88029A}" type="presOf" srcId="{91628AC7-F86B-4257-A04A-9C5C0BB97EBE}" destId="{FD86A792-8FD8-4A44-923F-ED06EDEDDA09}" srcOrd="1" destOrd="0" presId="urn:microsoft.com/office/officeart/2005/8/layout/pyramid1"/>
    <dgm:cxn modelId="{02CB1426-C5FF-4FE1-BB0D-E8102DC42622}" srcId="{0C4A5869-3964-4E4E-B417-2D9D872477C4}" destId="{1EC63F0F-FCE9-475C-BDD2-EA68D8A83D6F}" srcOrd="2" destOrd="0" parTransId="{5BE2864A-A665-4FD4-BE11-4327B46FE297}" sibTransId="{C17BE421-643B-4E6F-96F3-D9722C8BB2AC}"/>
    <dgm:cxn modelId="{D07CEF3F-6172-4911-AB6B-5405B03405CA}" type="presOf" srcId="{F6DB0E60-1F93-4D94-A47E-5C8C823D4153}" destId="{7B75D588-442C-4EBF-A843-F7E732EBD4B7}" srcOrd="1" destOrd="0" presId="urn:microsoft.com/office/officeart/2005/8/layout/pyramid1"/>
    <dgm:cxn modelId="{9498B943-B55B-4A84-B9CF-8D189D23DC58}" type="presOf" srcId="{496FB487-32E0-4FA1-BBF6-126D0205561A}" destId="{6753D98D-23CF-4E99-A93B-028AFCBD1EE6}" srcOrd="0" destOrd="0" presId="urn:microsoft.com/office/officeart/2005/8/layout/pyramid1"/>
    <dgm:cxn modelId="{199FBB65-C640-4C11-BD30-B73A9FF17D5F}" type="presOf" srcId="{91628AC7-F86B-4257-A04A-9C5C0BB97EBE}" destId="{41344F8C-0AF0-4515-BB27-2D058D2D0B68}" srcOrd="0" destOrd="0" presId="urn:microsoft.com/office/officeart/2005/8/layout/pyramid1"/>
    <dgm:cxn modelId="{8A03D26D-0D41-4B3B-B984-61386BE61C5F}" srcId="{0C4A5869-3964-4E4E-B417-2D9D872477C4}" destId="{CD6BEBB3-2D8A-4D62-A065-36C74850D9C7}" srcOrd="5" destOrd="0" parTransId="{B06A4BDC-57CE-4E21-9FAA-38E21063ACF6}" sibTransId="{A2AF5357-AFDA-4D89-A5B1-AFB002039B8B}"/>
    <dgm:cxn modelId="{50C21A4F-1601-48CA-9F10-6FA47E72CB7C}" srcId="{0C4A5869-3964-4E4E-B417-2D9D872477C4}" destId="{496FB487-32E0-4FA1-BBF6-126D0205561A}" srcOrd="4" destOrd="0" parTransId="{F878E1AA-7D83-474F-B29E-8449318A1111}" sibTransId="{1DB2D9E0-722C-444C-AF12-6C23397A0EF2}"/>
    <dgm:cxn modelId="{8215EE54-84AB-4D6F-89E0-33CE222BFDB6}" type="presOf" srcId="{F6DB0E60-1F93-4D94-A47E-5C8C823D4153}" destId="{54F0A94F-DDC0-41BC-85E4-CD4E65619A78}" srcOrd="0" destOrd="0" presId="urn:microsoft.com/office/officeart/2005/8/layout/pyramid1"/>
    <dgm:cxn modelId="{05602E80-4448-47C8-AFA9-3BC27EDAD2EC}" srcId="{0C4A5869-3964-4E4E-B417-2D9D872477C4}" destId="{F6DB0E60-1F93-4D94-A47E-5C8C823D4153}" srcOrd="1" destOrd="0" parTransId="{370DB391-C562-455A-91CA-688C3810F246}" sibTransId="{2E85C230-6023-4FB0-A2C1-214A5376CD4B}"/>
    <dgm:cxn modelId="{CE44C18E-38D2-4642-BCEB-8E57E5D20347}" type="presOf" srcId="{496FB487-32E0-4FA1-BBF6-126D0205561A}" destId="{725D4300-F6B0-49A2-8975-CBA5D5FD015E}" srcOrd="1" destOrd="0" presId="urn:microsoft.com/office/officeart/2005/8/layout/pyramid1"/>
    <dgm:cxn modelId="{7E13BC9A-6DCE-4792-9CF7-28D48602A108}" type="presOf" srcId="{CD6BEBB3-2D8A-4D62-A065-36C74850D9C7}" destId="{3E6BCFC7-9DF0-4CE7-A821-E89AC58DE068}" srcOrd="0" destOrd="0" presId="urn:microsoft.com/office/officeart/2005/8/layout/pyramid1"/>
    <dgm:cxn modelId="{ABDFE4A5-5FCC-42D1-B4A6-EDC6D51A91C1}" type="presOf" srcId="{CD6BEBB3-2D8A-4D62-A065-36C74850D9C7}" destId="{DF6AB013-A680-4729-AE3B-E7EF6C77C77A}" srcOrd="1" destOrd="0" presId="urn:microsoft.com/office/officeart/2005/8/layout/pyramid1"/>
    <dgm:cxn modelId="{AAF6B6B5-2E2C-4141-984A-778D381C3694}" type="presOf" srcId="{64760480-5FBE-4403-861B-0FF41BCD1957}" destId="{2C6A4DE2-1C6D-4D0E-9D26-2D339A06B105}" srcOrd="0" destOrd="0" presId="urn:microsoft.com/office/officeart/2005/8/layout/pyramid1"/>
    <dgm:cxn modelId="{C93220BA-6F5D-4A67-8A07-5F4E49AB0733}" srcId="{0C4A5869-3964-4E4E-B417-2D9D872477C4}" destId="{91628AC7-F86B-4257-A04A-9C5C0BB97EBE}" srcOrd="3" destOrd="0" parTransId="{9C4300A5-8332-4333-B7C0-AE4A9243EB9C}" sibTransId="{197BADAE-6560-4D6D-9DA0-122D4BB9F043}"/>
    <dgm:cxn modelId="{CF4889C3-A980-4BA9-8451-9AECE8E1354F}" type="presOf" srcId="{1EC63F0F-FCE9-475C-BDD2-EA68D8A83D6F}" destId="{562F3B7D-A956-44AA-89C0-F2896482809D}" srcOrd="0" destOrd="0" presId="urn:microsoft.com/office/officeart/2005/8/layout/pyramid1"/>
    <dgm:cxn modelId="{FB6A01CE-101F-463D-8507-E1CE2239B2D1}" type="presOf" srcId="{1EC63F0F-FCE9-475C-BDD2-EA68D8A83D6F}" destId="{DED248E5-595F-434C-88FD-C51216E0F102}" srcOrd="1" destOrd="0" presId="urn:microsoft.com/office/officeart/2005/8/layout/pyramid1"/>
    <dgm:cxn modelId="{37AC48D2-4599-44AD-BA28-42D0A00C5363}" srcId="{0C4A5869-3964-4E4E-B417-2D9D872477C4}" destId="{64760480-5FBE-4403-861B-0FF41BCD1957}" srcOrd="0" destOrd="0" parTransId="{A0D5EC07-E53F-4AF7-921A-48ABB97FA4DA}" sibTransId="{C4220B1B-8DC9-4188-8F68-6574BE5A9E24}"/>
    <dgm:cxn modelId="{252EA2DC-C365-480D-BA9F-C39D3D9AF16E}" type="presOf" srcId="{64760480-5FBE-4403-861B-0FF41BCD1957}" destId="{4736D5B8-5BDB-4DC4-BE89-957B453B6A49}" srcOrd="1" destOrd="0" presId="urn:microsoft.com/office/officeart/2005/8/layout/pyramid1"/>
    <dgm:cxn modelId="{257FAFB6-80CC-41B4-833F-EE0B4CB37841}" type="presParOf" srcId="{B90F39DB-BE26-4D5B-99C8-AB733B0262F4}" destId="{E0C29B1F-E5FF-4FF7-9B0F-2362DCCBDB34}" srcOrd="0" destOrd="0" presId="urn:microsoft.com/office/officeart/2005/8/layout/pyramid1"/>
    <dgm:cxn modelId="{7535A5F2-9AA9-40CF-B16E-88840A0466A4}" type="presParOf" srcId="{E0C29B1F-E5FF-4FF7-9B0F-2362DCCBDB34}" destId="{2C6A4DE2-1C6D-4D0E-9D26-2D339A06B105}" srcOrd="0" destOrd="0" presId="urn:microsoft.com/office/officeart/2005/8/layout/pyramid1"/>
    <dgm:cxn modelId="{ACE59C84-2832-4FA0-9355-A6DE04663304}" type="presParOf" srcId="{E0C29B1F-E5FF-4FF7-9B0F-2362DCCBDB34}" destId="{4736D5B8-5BDB-4DC4-BE89-957B453B6A49}" srcOrd="1" destOrd="0" presId="urn:microsoft.com/office/officeart/2005/8/layout/pyramid1"/>
    <dgm:cxn modelId="{8C3E2BC0-E96F-422D-AE9E-4DC1D47DC9C1}" type="presParOf" srcId="{B90F39DB-BE26-4D5B-99C8-AB733B0262F4}" destId="{3D90A5E1-A058-401D-BBF7-0BBD9D28CDAB}" srcOrd="1" destOrd="0" presId="urn:microsoft.com/office/officeart/2005/8/layout/pyramid1"/>
    <dgm:cxn modelId="{FA600B17-5995-40D5-BFC8-CD3338071353}" type="presParOf" srcId="{3D90A5E1-A058-401D-BBF7-0BBD9D28CDAB}" destId="{54F0A94F-DDC0-41BC-85E4-CD4E65619A78}" srcOrd="0" destOrd="0" presId="urn:microsoft.com/office/officeart/2005/8/layout/pyramid1"/>
    <dgm:cxn modelId="{26AF2D62-87B7-45CF-BE00-C3C4990E4BA3}" type="presParOf" srcId="{3D90A5E1-A058-401D-BBF7-0BBD9D28CDAB}" destId="{7B75D588-442C-4EBF-A843-F7E732EBD4B7}" srcOrd="1" destOrd="0" presId="urn:microsoft.com/office/officeart/2005/8/layout/pyramid1"/>
    <dgm:cxn modelId="{C946785C-4F29-4C99-AF15-021D79698DC6}" type="presParOf" srcId="{B90F39DB-BE26-4D5B-99C8-AB733B0262F4}" destId="{45DC6940-62E6-4E0B-BFAD-0A8AD7662C0B}" srcOrd="2" destOrd="0" presId="urn:microsoft.com/office/officeart/2005/8/layout/pyramid1"/>
    <dgm:cxn modelId="{533A8A6A-9800-4338-8200-7AA4A1616D10}" type="presParOf" srcId="{45DC6940-62E6-4E0B-BFAD-0A8AD7662C0B}" destId="{562F3B7D-A956-44AA-89C0-F2896482809D}" srcOrd="0" destOrd="0" presId="urn:microsoft.com/office/officeart/2005/8/layout/pyramid1"/>
    <dgm:cxn modelId="{4A697241-00CE-4E49-9A42-772AC32C612A}" type="presParOf" srcId="{45DC6940-62E6-4E0B-BFAD-0A8AD7662C0B}" destId="{DED248E5-595F-434C-88FD-C51216E0F102}" srcOrd="1" destOrd="0" presId="urn:microsoft.com/office/officeart/2005/8/layout/pyramid1"/>
    <dgm:cxn modelId="{061F3A56-140E-4689-8E14-044A9BBE4818}" type="presParOf" srcId="{B90F39DB-BE26-4D5B-99C8-AB733B0262F4}" destId="{086D2FBC-A965-41F8-BA08-D67D03E12038}" srcOrd="3" destOrd="0" presId="urn:microsoft.com/office/officeart/2005/8/layout/pyramid1"/>
    <dgm:cxn modelId="{C1F6DEC3-9253-4DBF-A9A6-290D384BA5B0}" type="presParOf" srcId="{086D2FBC-A965-41F8-BA08-D67D03E12038}" destId="{41344F8C-0AF0-4515-BB27-2D058D2D0B68}" srcOrd="0" destOrd="0" presId="urn:microsoft.com/office/officeart/2005/8/layout/pyramid1"/>
    <dgm:cxn modelId="{15084F23-5037-4CC2-B396-7763958789C7}" type="presParOf" srcId="{086D2FBC-A965-41F8-BA08-D67D03E12038}" destId="{FD86A792-8FD8-4A44-923F-ED06EDEDDA09}" srcOrd="1" destOrd="0" presId="urn:microsoft.com/office/officeart/2005/8/layout/pyramid1"/>
    <dgm:cxn modelId="{F2141A57-9319-4B40-9748-172AA7C4C78B}" type="presParOf" srcId="{B90F39DB-BE26-4D5B-99C8-AB733B0262F4}" destId="{AF6522A8-0AC2-45A2-BE4E-215CECB62BAE}" srcOrd="4" destOrd="0" presId="urn:microsoft.com/office/officeart/2005/8/layout/pyramid1"/>
    <dgm:cxn modelId="{153E5CF4-D6F8-4E99-8C3A-0E3D598650F2}" type="presParOf" srcId="{AF6522A8-0AC2-45A2-BE4E-215CECB62BAE}" destId="{6753D98D-23CF-4E99-A93B-028AFCBD1EE6}" srcOrd="0" destOrd="0" presId="urn:microsoft.com/office/officeart/2005/8/layout/pyramid1"/>
    <dgm:cxn modelId="{BFC35B46-9FF1-46B5-B466-31914FD924D6}" type="presParOf" srcId="{AF6522A8-0AC2-45A2-BE4E-215CECB62BAE}" destId="{725D4300-F6B0-49A2-8975-CBA5D5FD015E}" srcOrd="1" destOrd="0" presId="urn:microsoft.com/office/officeart/2005/8/layout/pyramid1"/>
    <dgm:cxn modelId="{9E321835-F217-4D6C-95D1-C6994860BB1B}" type="presParOf" srcId="{B90F39DB-BE26-4D5B-99C8-AB733B0262F4}" destId="{1583927E-A696-4EF5-869F-C05F9055C88E}" srcOrd="5" destOrd="0" presId="urn:microsoft.com/office/officeart/2005/8/layout/pyramid1"/>
    <dgm:cxn modelId="{A7BE809A-7F2F-4097-A76A-84206BAAF80B}" type="presParOf" srcId="{1583927E-A696-4EF5-869F-C05F9055C88E}" destId="{3E6BCFC7-9DF0-4CE7-A821-E89AC58DE068}" srcOrd="0" destOrd="0" presId="urn:microsoft.com/office/officeart/2005/8/layout/pyramid1"/>
    <dgm:cxn modelId="{6E68113A-40FB-44D8-A34D-DDD745E72E2B}" type="presParOf" srcId="{1583927E-A696-4EF5-869F-C05F9055C88E}" destId="{DF6AB013-A680-4729-AE3B-E7EF6C77C77A}"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84C73-DB42-4A44-9B74-884F800984FA}">
      <dsp:nvSpPr>
        <dsp:cNvPr id="0" name=""/>
        <dsp:cNvSpPr/>
      </dsp:nvSpPr>
      <dsp:spPr>
        <a:xfrm>
          <a:off x="1030" y="0"/>
          <a:ext cx="2588560" cy="941068"/>
        </a:xfrm>
        <a:prstGeom prst="chevron">
          <a:avLst>
            <a:gd name="adj" fmla="val 4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B44813-FF25-4EAB-9156-B934547F5132}">
      <dsp:nvSpPr>
        <dsp:cNvPr id="0" name=""/>
        <dsp:cNvSpPr/>
      </dsp:nvSpPr>
      <dsp:spPr>
        <a:xfrm>
          <a:off x="691313" y="235266"/>
          <a:ext cx="2185895" cy="94106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ontserrat Semi-Bold" panose="020B0604020202020204" charset="0"/>
            </a:rPr>
            <a:t>Jan – May: </a:t>
          </a:r>
        </a:p>
        <a:p>
          <a:pPr marL="0" lvl="0" indent="0" algn="ctr" defTabSz="622300">
            <a:lnSpc>
              <a:spcPct val="90000"/>
            </a:lnSpc>
            <a:spcBef>
              <a:spcPct val="0"/>
            </a:spcBef>
            <a:spcAft>
              <a:spcPct val="35000"/>
            </a:spcAft>
            <a:buNone/>
          </a:pPr>
          <a:r>
            <a:rPr lang="en-US" sz="1400" kern="1200" dirty="0">
              <a:latin typeface="Montserrat Semi-Bold" panose="020B0604020202020204" charset="0"/>
            </a:rPr>
            <a:t>Estimate based on previous year</a:t>
          </a:r>
        </a:p>
      </dsp:txBody>
      <dsp:txXfrm>
        <a:off x="718876" y="262829"/>
        <a:ext cx="2130769" cy="885942"/>
      </dsp:txXfrm>
    </dsp:sp>
    <dsp:sp modelId="{52BE6389-FFEE-4430-821D-ACCFC22D85E3}">
      <dsp:nvSpPr>
        <dsp:cNvPr id="0" name=""/>
        <dsp:cNvSpPr/>
      </dsp:nvSpPr>
      <dsp:spPr>
        <a:xfrm>
          <a:off x="2957741" y="0"/>
          <a:ext cx="2588560" cy="941068"/>
        </a:xfrm>
        <a:prstGeom prst="chevron">
          <a:avLst>
            <a:gd name="adj" fmla="val 4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2709EA-83A9-4112-90F5-BBE9D355B494}">
      <dsp:nvSpPr>
        <dsp:cNvPr id="0" name=""/>
        <dsp:cNvSpPr/>
      </dsp:nvSpPr>
      <dsp:spPr>
        <a:xfrm>
          <a:off x="3648024" y="235267"/>
          <a:ext cx="2185895" cy="94106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ontserrat Semi-Bold" panose="020B0604020202020204" charset="0"/>
            </a:rPr>
            <a:t>May – August: </a:t>
          </a:r>
        </a:p>
        <a:p>
          <a:pPr marL="0" lvl="0" indent="0" algn="ctr" defTabSz="622300">
            <a:lnSpc>
              <a:spcPct val="90000"/>
            </a:lnSpc>
            <a:spcBef>
              <a:spcPct val="0"/>
            </a:spcBef>
            <a:spcAft>
              <a:spcPct val="35000"/>
            </a:spcAft>
            <a:buNone/>
          </a:pPr>
          <a:r>
            <a:rPr lang="en-US" sz="1400" kern="1200" dirty="0">
              <a:latin typeface="Montserrat Semi-Bold" panose="020B0604020202020204" charset="0"/>
            </a:rPr>
            <a:t>Estimate based on Tax Assessment</a:t>
          </a:r>
        </a:p>
      </dsp:txBody>
      <dsp:txXfrm>
        <a:off x="3675587" y="262830"/>
        <a:ext cx="2130769" cy="885942"/>
      </dsp:txXfrm>
    </dsp:sp>
    <dsp:sp modelId="{BC0F8EEA-1D16-4778-B83A-525FED45A156}">
      <dsp:nvSpPr>
        <dsp:cNvPr id="0" name=""/>
        <dsp:cNvSpPr/>
      </dsp:nvSpPr>
      <dsp:spPr>
        <a:xfrm>
          <a:off x="5914452" y="0"/>
          <a:ext cx="2588560" cy="941068"/>
        </a:xfrm>
        <a:prstGeom prst="chevron">
          <a:avLst>
            <a:gd name="adj" fmla="val 4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981CE3-FFA4-4C7C-8D75-29297A6ADE46}">
      <dsp:nvSpPr>
        <dsp:cNvPr id="0" name=""/>
        <dsp:cNvSpPr/>
      </dsp:nvSpPr>
      <dsp:spPr>
        <a:xfrm>
          <a:off x="6604735" y="235267"/>
          <a:ext cx="2185895" cy="94106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ontserrat Semi-Bold" panose="020B0604020202020204" charset="0"/>
            </a:rPr>
            <a:t>August – December:</a:t>
          </a:r>
        </a:p>
        <a:p>
          <a:pPr marL="0" lvl="0" indent="0" algn="ctr" defTabSz="622300">
            <a:lnSpc>
              <a:spcPct val="90000"/>
            </a:lnSpc>
            <a:spcBef>
              <a:spcPct val="0"/>
            </a:spcBef>
            <a:spcAft>
              <a:spcPct val="35000"/>
            </a:spcAft>
            <a:buNone/>
          </a:pPr>
          <a:r>
            <a:rPr lang="en-US" sz="1400" b="1" kern="1200" dirty="0">
              <a:latin typeface="Montserrat Semi-Bold" panose="020B0604020202020204" charset="0"/>
            </a:rPr>
            <a:t> </a:t>
          </a:r>
          <a:r>
            <a:rPr lang="en-US" sz="1400" kern="1200" dirty="0">
              <a:latin typeface="Montserrat Semi-Bold" panose="020B0604020202020204" charset="0"/>
            </a:rPr>
            <a:t>Prorate actual bill </a:t>
          </a:r>
        </a:p>
      </dsp:txBody>
      <dsp:txXfrm>
        <a:off x="6632298" y="262830"/>
        <a:ext cx="2130769" cy="8859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6A4DE2-1C6D-4D0E-9D26-2D339A06B105}">
      <dsp:nvSpPr>
        <dsp:cNvPr id="0" name=""/>
        <dsp:cNvSpPr/>
      </dsp:nvSpPr>
      <dsp:spPr>
        <a:xfrm>
          <a:off x="4432182" y="0"/>
          <a:ext cx="1772873" cy="788565"/>
        </a:xfrm>
        <a:prstGeom prst="trapezoid">
          <a:avLst>
            <a:gd name="adj" fmla="val 112411"/>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Amendatory Clause</a:t>
          </a:r>
        </a:p>
      </dsp:txBody>
      <dsp:txXfrm>
        <a:off x="4432182" y="0"/>
        <a:ext cx="1772873" cy="788565"/>
      </dsp:txXfrm>
    </dsp:sp>
    <dsp:sp modelId="{54F0A94F-DDC0-41BC-85E4-CD4E65619A78}">
      <dsp:nvSpPr>
        <dsp:cNvPr id="0" name=""/>
        <dsp:cNvSpPr/>
      </dsp:nvSpPr>
      <dsp:spPr>
        <a:xfrm>
          <a:off x="3545746" y="788565"/>
          <a:ext cx="3545746" cy="788565"/>
        </a:xfrm>
        <a:prstGeom prst="trapezoid">
          <a:avLst>
            <a:gd name="adj" fmla="val 112411"/>
          </a:avLst>
        </a:prstGeom>
        <a:solidFill>
          <a:schemeClr val="accent4">
            <a:hueOff val="1960178"/>
            <a:satOff val="-8155"/>
            <a:lumOff val="1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US" sz="3100" kern="1200" dirty="0"/>
            <a:t>Amendments </a:t>
          </a:r>
        </a:p>
      </dsp:txBody>
      <dsp:txXfrm>
        <a:off x="4166251" y="788565"/>
        <a:ext cx="2304735" cy="788565"/>
      </dsp:txXfrm>
    </dsp:sp>
    <dsp:sp modelId="{562F3B7D-A956-44AA-89C0-F2896482809D}">
      <dsp:nvSpPr>
        <dsp:cNvPr id="0" name=""/>
        <dsp:cNvSpPr/>
      </dsp:nvSpPr>
      <dsp:spPr>
        <a:xfrm>
          <a:off x="2659309" y="1577130"/>
          <a:ext cx="5318619" cy="788565"/>
        </a:xfrm>
        <a:prstGeom prst="trapezoid">
          <a:avLst>
            <a:gd name="adj" fmla="val 112411"/>
          </a:avLst>
        </a:prstGeom>
        <a:solidFill>
          <a:schemeClr val="accent4">
            <a:hueOff val="3920356"/>
            <a:satOff val="-16311"/>
            <a:lumOff val="3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US" sz="3100" kern="1200" dirty="0"/>
            <a:t>Special Stipulations</a:t>
          </a:r>
        </a:p>
      </dsp:txBody>
      <dsp:txXfrm>
        <a:off x="3590068" y="1577130"/>
        <a:ext cx="3457102" cy="788565"/>
      </dsp:txXfrm>
    </dsp:sp>
    <dsp:sp modelId="{41344F8C-0AF0-4515-BB27-2D058D2D0B68}">
      <dsp:nvSpPr>
        <dsp:cNvPr id="0" name=""/>
        <dsp:cNvSpPr/>
      </dsp:nvSpPr>
      <dsp:spPr>
        <a:xfrm>
          <a:off x="1772873" y="2365696"/>
          <a:ext cx="7091492" cy="788565"/>
        </a:xfrm>
        <a:prstGeom prst="trapezoid">
          <a:avLst>
            <a:gd name="adj" fmla="val 112411"/>
          </a:avLst>
        </a:prstGeom>
        <a:solidFill>
          <a:schemeClr val="accent4">
            <a:hueOff val="5880535"/>
            <a:satOff val="-24466"/>
            <a:lumOff val="5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US" sz="3100" kern="1200" dirty="0"/>
            <a:t>Exhibits and Addenda</a:t>
          </a:r>
        </a:p>
      </dsp:txBody>
      <dsp:txXfrm>
        <a:off x="3013884" y="2365696"/>
        <a:ext cx="4609470" cy="788565"/>
      </dsp:txXfrm>
    </dsp:sp>
    <dsp:sp modelId="{6753D98D-23CF-4E99-A93B-028AFCBD1EE6}">
      <dsp:nvSpPr>
        <dsp:cNvPr id="0" name=""/>
        <dsp:cNvSpPr/>
      </dsp:nvSpPr>
      <dsp:spPr>
        <a:xfrm>
          <a:off x="886436" y="3154261"/>
          <a:ext cx="8864365" cy="788565"/>
        </a:xfrm>
        <a:prstGeom prst="trapezoid">
          <a:avLst>
            <a:gd name="adj" fmla="val 112411"/>
          </a:avLst>
        </a:prstGeom>
        <a:solidFill>
          <a:schemeClr val="accent4">
            <a:hueOff val="7840713"/>
            <a:satOff val="-32622"/>
            <a:lumOff val="76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US" sz="3100" kern="1200" dirty="0"/>
            <a:t>Handwritten and Initialed Changes</a:t>
          </a:r>
        </a:p>
      </dsp:txBody>
      <dsp:txXfrm>
        <a:off x="2437700" y="3154261"/>
        <a:ext cx="5761837" cy="788565"/>
      </dsp:txXfrm>
    </dsp:sp>
    <dsp:sp modelId="{3E6BCFC7-9DF0-4CE7-A821-E89AC58DE068}">
      <dsp:nvSpPr>
        <dsp:cNvPr id="0" name=""/>
        <dsp:cNvSpPr/>
      </dsp:nvSpPr>
      <dsp:spPr>
        <a:xfrm>
          <a:off x="0" y="3942826"/>
          <a:ext cx="10637238" cy="788565"/>
        </a:xfrm>
        <a:prstGeom prst="trapezoid">
          <a:avLst>
            <a:gd name="adj" fmla="val 112411"/>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US" sz="3100" kern="1200" dirty="0"/>
            <a:t>Boilerplate Language </a:t>
          </a:r>
        </a:p>
      </dsp:txBody>
      <dsp:txXfrm>
        <a:off x="1861516" y="3942826"/>
        <a:ext cx="6914205" cy="788565"/>
      </dsp:txXfrm>
    </dsp:sp>
  </dsp:spTree>
</dsp:drawing>
</file>

<file path=ppt/diagrams/layout1.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536AB7DE-811E-4742-921A-DB05DDEEF8D2}" type="datetimeFigureOut">
              <a:rPr lang="en-US" smtClean="0"/>
              <a:t>12/20/2022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DBDA8246-C67C-4FB9-9052-6027EC70F318}" type="slidenum">
              <a:rPr lang="en-US" smtClean="0"/>
              <a:t>‹#›</a:t>
            </a:fld>
            <a:endParaRPr lang="en-US"/>
          </a:p>
        </p:txBody>
      </p:sp>
    </p:spTree>
    <p:extLst>
      <p:ext uri="{BB962C8B-B14F-4D97-AF65-F5344CB8AC3E}">
        <p14:creationId xmlns:p14="http://schemas.microsoft.com/office/powerpoint/2010/main" val="2918725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DA8246-C67C-4FB9-9052-6027EC70F318}" type="slidenum">
              <a:rPr lang="en-US" smtClean="0"/>
              <a:t>56</a:t>
            </a:fld>
            <a:endParaRPr lang="en-US"/>
          </a:p>
        </p:txBody>
      </p:sp>
    </p:spTree>
    <p:extLst>
      <p:ext uri="{BB962C8B-B14F-4D97-AF65-F5344CB8AC3E}">
        <p14:creationId xmlns:p14="http://schemas.microsoft.com/office/powerpoint/2010/main" val="480749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particularly relevant for condo conversions </a:t>
            </a:r>
          </a:p>
        </p:txBody>
      </p:sp>
      <p:sp>
        <p:nvSpPr>
          <p:cNvPr id="4" name="Slide Number Placeholder 3"/>
          <p:cNvSpPr>
            <a:spLocks noGrp="1"/>
          </p:cNvSpPr>
          <p:nvPr>
            <p:ph type="sldNum" sz="quarter" idx="5"/>
          </p:nvPr>
        </p:nvSpPr>
        <p:spPr/>
        <p:txBody>
          <a:bodyPr/>
          <a:lstStyle/>
          <a:p>
            <a:fld id="{DBDA8246-C67C-4FB9-9052-6027EC70F318}" type="slidenum">
              <a:rPr lang="en-US" smtClean="0"/>
              <a:t>57</a:t>
            </a:fld>
            <a:endParaRPr lang="en-US"/>
          </a:p>
        </p:txBody>
      </p:sp>
    </p:spTree>
    <p:extLst>
      <p:ext uri="{BB962C8B-B14F-4D97-AF65-F5344CB8AC3E}">
        <p14:creationId xmlns:p14="http://schemas.microsoft.com/office/powerpoint/2010/main" val="1654364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particularly relevant for condo conversions </a:t>
            </a:r>
          </a:p>
        </p:txBody>
      </p:sp>
      <p:sp>
        <p:nvSpPr>
          <p:cNvPr id="4" name="Slide Number Placeholder 3"/>
          <p:cNvSpPr>
            <a:spLocks noGrp="1"/>
          </p:cNvSpPr>
          <p:nvPr>
            <p:ph type="sldNum" sz="quarter" idx="5"/>
          </p:nvPr>
        </p:nvSpPr>
        <p:spPr/>
        <p:txBody>
          <a:bodyPr/>
          <a:lstStyle/>
          <a:p>
            <a:fld id="{DBDA8246-C67C-4FB9-9052-6027EC70F318}" type="slidenum">
              <a:rPr lang="en-US" smtClean="0"/>
              <a:t>58</a:t>
            </a:fld>
            <a:endParaRPr lang="en-US"/>
          </a:p>
        </p:txBody>
      </p:sp>
    </p:spTree>
    <p:extLst>
      <p:ext uri="{BB962C8B-B14F-4D97-AF65-F5344CB8AC3E}">
        <p14:creationId xmlns:p14="http://schemas.microsoft.com/office/powerpoint/2010/main" val="3425809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CBF6E-8365-4BED-8F75-BB395948387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25AB144-0BDC-42DA-B49C-501932E3F8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D08FCF-501F-4664-BED3-AEC14532AA6F}"/>
              </a:ext>
            </a:extLst>
          </p:cNvPr>
          <p:cNvSpPr>
            <a:spLocks noGrp="1"/>
          </p:cNvSpPr>
          <p:nvPr>
            <p:ph type="dt" sz="half" idx="10"/>
          </p:nvPr>
        </p:nvSpPr>
        <p:spPr/>
        <p:txBody>
          <a:bodyPr/>
          <a:lstStyle/>
          <a:p>
            <a:fld id="{AC6E9E04-ED2B-461F-9D5D-1DABE4901009}" type="datetimeFigureOut">
              <a:rPr lang="en-US" smtClean="0"/>
              <a:t>12/20/2022</a:t>
            </a:fld>
            <a:endParaRPr lang="en-US"/>
          </a:p>
        </p:txBody>
      </p:sp>
      <p:sp>
        <p:nvSpPr>
          <p:cNvPr id="5" name="Footer Placeholder 4">
            <a:extLst>
              <a:ext uri="{FF2B5EF4-FFF2-40B4-BE49-F238E27FC236}">
                <a16:creationId xmlns:a16="http://schemas.microsoft.com/office/drawing/2014/main" id="{872843E4-F508-43B7-8D07-581E36A9F0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D2B358-2C22-4EF9-837C-1F6FCFB75DE9}"/>
              </a:ext>
            </a:extLst>
          </p:cNvPr>
          <p:cNvSpPr>
            <a:spLocks noGrp="1"/>
          </p:cNvSpPr>
          <p:nvPr>
            <p:ph type="sldNum" sz="quarter" idx="12"/>
          </p:nvPr>
        </p:nvSpPr>
        <p:spPr/>
        <p:txBody>
          <a:bodyPr/>
          <a:lstStyle/>
          <a:p>
            <a:fld id="{96CB7803-F381-408D-BCF3-069E133834FD}" type="slidenum">
              <a:rPr lang="en-US" smtClean="0"/>
              <a:t>‹#›</a:t>
            </a:fld>
            <a:endParaRPr lang="en-US"/>
          </a:p>
        </p:txBody>
      </p:sp>
    </p:spTree>
    <p:extLst>
      <p:ext uri="{BB962C8B-B14F-4D97-AF65-F5344CB8AC3E}">
        <p14:creationId xmlns:p14="http://schemas.microsoft.com/office/powerpoint/2010/main" val="853345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7F180-8CC6-42EE-B325-2B7E91AF112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567DB0E-F94B-459E-B9CD-3E8453557F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ECE352-2F5D-46CB-973A-95D1B5FE3F92}"/>
              </a:ext>
            </a:extLst>
          </p:cNvPr>
          <p:cNvSpPr>
            <a:spLocks noGrp="1"/>
          </p:cNvSpPr>
          <p:nvPr>
            <p:ph type="dt" sz="half" idx="10"/>
          </p:nvPr>
        </p:nvSpPr>
        <p:spPr/>
        <p:txBody>
          <a:bodyPr/>
          <a:lstStyle/>
          <a:p>
            <a:fld id="{AC6E9E04-ED2B-461F-9D5D-1DABE4901009}" type="datetimeFigureOut">
              <a:rPr lang="en-US" smtClean="0"/>
              <a:t>12/20/2022</a:t>
            </a:fld>
            <a:endParaRPr lang="en-US"/>
          </a:p>
        </p:txBody>
      </p:sp>
      <p:sp>
        <p:nvSpPr>
          <p:cNvPr id="5" name="Footer Placeholder 4">
            <a:extLst>
              <a:ext uri="{FF2B5EF4-FFF2-40B4-BE49-F238E27FC236}">
                <a16:creationId xmlns:a16="http://schemas.microsoft.com/office/drawing/2014/main" id="{082A0113-7D0D-4077-A05F-0C205FEC5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17FD10-5234-4A26-800A-3E96E896E858}"/>
              </a:ext>
            </a:extLst>
          </p:cNvPr>
          <p:cNvSpPr>
            <a:spLocks noGrp="1"/>
          </p:cNvSpPr>
          <p:nvPr>
            <p:ph type="sldNum" sz="quarter" idx="12"/>
          </p:nvPr>
        </p:nvSpPr>
        <p:spPr/>
        <p:txBody>
          <a:bodyPr/>
          <a:lstStyle/>
          <a:p>
            <a:fld id="{96CB7803-F381-408D-BCF3-069E133834FD}" type="slidenum">
              <a:rPr lang="en-US" smtClean="0"/>
              <a:t>‹#›</a:t>
            </a:fld>
            <a:endParaRPr lang="en-US"/>
          </a:p>
        </p:txBody>
      </p:sp>
    </p:spTree>
    <p:extLst>
      <p:ext uri="{BB962C8B-B14F-4D97-AF65-F5344CB8AC3E}">
        <p14:creationId xmlns:p14="http://schemas.microsoft.com/office/powerpoint/2010/main" val="839938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AC5633-34E3-48E6-AFAB-8BF45D2D933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5EBE44-9308-49EA-8864-D305DFF7BF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9D19E3-E063-444A-91BF-CEA8629BB2BB}"/>
              </a:ext>
            </a:extLst>
          </p:cNvPr>
          <p:cNvSpPr>
            <a:spLocks noGrp="1"/>
          </p:cNvSpPr>
          <p:nvPr>
            <p:ph type="dt" sz="half" idx="10"/>
          </p:nvPr>
        </p:nvSpPr>
        <p:spPr/>
        <p:txBody>
          <a:bodyPr/>
          <a:lstStyle/>
          <a:p>
            <a:fld id="{AC6E9E04-ED2B-461F-9D5D-1DABE4901009}" type="datetimeFigureOut">
              <a:rPr lang="en-US" smtClean="0"/>
              <a:t>12/20/2022</a:t>
            </a:fld>
            <a:endParaRPr lang="en-US"/>
          </a:p>
        </p:txBody>
      </p:sp>
      <p:sp>
        <p:nvSpPr>
          <p:cNvPr id="5" name="Footer Placeholder 4">
            <a:extLst>
              <a:ext uri="{FF2B5EF4-FFF2-40B4-BE49-F238E27FC236}">
                <a16:creationId xmlns:a16="http://schemas.microsoft.com/office/drawing/2014/main" id="{96996DB5-DA56-4C2B-A9BD-D18BF9386A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E9CAE8-B036-4D36-B476-0C48EEA8FA00}"/>
              </a:ext>
            </a:extLst>
          </p:cNvPr>
          <p:cNvSpPr>
            <a:spLocks noGrp="1"/>
          </p:cNvSpPr>
          <p:nvPr>
            <p:ph type="sldNum" sz="quarter" idx="12"/>
          </p:nvPr>
        </p:nvSpPr>
        <p:spPr/>
        <p:txBody>
          <a:bodyPr/>
          <a:lstStyle/>
          <a:p>
            <a:fld id="{96CB7803-F381-408D-BCF3-069E133834FD}" type="slidenum">
              <a:rPr lang="en-US" smtClean="0"/>
              <a:t>‹#›</a:t>
            </a:fld>
            <a:endParaRPr lang="en-US"/>
          </a:p>
        </p:txBody>
      </p:sp>
    </p:spTree>
    <p:extLst>
      <p:ext uri="{BB962C8B-B14F-4D97-AF65-F5344CB8AC3E}">
        <p14:creationId xmlns:p14="http://schemas.microsoft.com/office/powerpoint/2010/main" val="2003358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4F541-A4AC-4BE7-8F16-72D778CB0F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7C37F2-64D8-4761-9639-BA39D08B7C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F7C760-79E5-4C7F-94EE-B71CEBEE0D12}"/>
              </a:ext>
            </a:extLst>
          </p:cNvPr>
          <p:cNvSpPr>
            <a:spLocks noGrp="1"/>
          </p:cNvSpPr>
          <p:nvPr>
            <p:ph type="dt" sz="half" idx="10"/>
          </p:nvPr>
        </p:nvSpPr>
        <p:spPr/>
        <p:txBody>
          <a:bodyPr/>
          <a:lstStyle/>
          <a:p>
            <a:fld id="{AC6E9E04-ED2B-461F-9D5D-1DABE4901009}" type="datetimeFigureOut">
              <a:rPr lang="en-US" smtClean="0"/>
              <a:t>12/20/2022</a:t>
            </a:fld>
            <a:endParaRPr lang="en-US"/>
          </a:p>
        </p:txBody>
      </p:sp>
      <p:sp>
        <p:nvSpPr>
          <p:cNvPr id="5" name="Footer Placeholder 4">
            <a:extLst>
              <a:ext uri="{FF2B5EF4-FFF2-40B4-BE49-F238E27FC236}">
                <a16:creationId xmlns:a16="http://schemas.microsoft.com/office/drawing/2014/main" id="{A696D379-7F2D-4581-92E1-FA951B6A72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E5AD8C-A3E5-4900-AD72-EDA537630BA3}"/>
              </a:ext>
            </a:extLst>
          </p:cNvPr>
          <p:cNvSpPr>
            <a:spLocks noGrp="1"/>
          </p:cNvSpPr>
          <p:nvPr>
            <p:ph type="sldNum" sz="quarter" idx="12"/>
          </p:nvPr>
        </p:nvSpPr>
        <p:spPr/>
        <p:txBody>
          <a:bodyPr/>
          <a:lstStyle/>
          <a:p>
            <a:fld id="{96CB7803-F381-408D-BCF3-069E133834FD}" type="slidenum">
              <a:rPr lang="en-US" smtClean="0"/>
              <a:t>‹#›</a:t>
            </a:fld>
            <a:endParaRPr lang="en-US"/>
          </a:p>
        </p:txBody>
      </p:sp>
    </p:spTree>
    <p:extLst>
      <p:ext uri="{BB962C8B-B14F-4D97-AF65-F5344CB8AC3E}">
        <p14:creationId xmlns:p14="http://schemas.microsoft.com/office/powerpoint/2010/main" val="2217130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8D1AA-424A-48D8-99BB-0DA5468CFF7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DD6C775-712F-4176-A425-AB1B7B8180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867A66-3336-42FE-8184-1834B9C3EEF0}"/>
              </a:ext>
            </a:extLst>
          </p:cNvPr>
          <p:cNvSpPr>
            <a:spLocks noGrp="1"/>
          </p:cNvSpPr>
          <p:nvPr>
            <p:ph type="dt" sz="half" idx="10"/>
          </p:nvPr>
        </p:nvSpPr>
        <p:spPr/>
        <p:txBody>
          <a:bodyPr/>
          <a:lstStyle/>
          <a:p>
            <a:fld id="{AC6E9E04-ED2B-461F-9D5D-1DABE4901009}" type="datetimeFigureOut">
              <a:rPr lang="en-US" smtClean="0"/>
              <a:t>12/20/2022</a:t>
            </a:fld>
            <a:endParaRPr lang="en-US"/>
          </a:p>
        </p:txBody>
      </p:sp>
      <p:sp>
        <p:nvSpPr>
          <p:cNvPr id="5" name="Footer Placeholder 4">
            <a:extLst>
              <a:ext uri="{FF2B5EF4-FFF2-40B4-BE49-F238E27FC236}">
                <a16:creationId xmlns:a16="http://schemas.microsoft.com/office/drawing/2014/main" id="{37D46F57-3C59-48B7-8D65-CCF3EA1828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AD56D7-42F9-436C-ADB3-5CEDE064FFB2}"/>
              </a:ext>
            </a:extLst>
          </p:cNvPr>
          <p:cNvSpPr>
            <a:spLocks noGrp="1"/>
          </p:cNvSpPr>
          <p:nvPr>
            <p:ph type="sldNum" sz="quarter" idx="12"/>
          </p:nvPr>
        </p:nvSpPr>
        <p:spPr/>
        <p:txBody>
          <a:bodyPr/>
          <a:lstStyle/>
          <a:p>
            <a:fld id="{96CB7803-F381-408D-BCF3-069E133834FD}" type="slidenum">
              <a:rPr lang="en-US" smtClean="0"/>
              <a:t>‹#›</a:t>
            </a:fld>
            <a:endParaRPr lang="en-US"/>
          </a:p>
        </p:txBody>
      </p:sp>
    </p:spTree>
    <p:extLst>
      <p:ext uri="{BB962C8B-B14F-4D97-AF65-F5344CB8AC3E}">
        <p14:creationId xmlns:p14="http://schemas.microsoft.com/office/powerpoint/2010/main" val="27134847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B5CB9-4CDE-4D37-9E10-F534D5AD81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7246EE-88DF-40F2-9826-E080216A3DE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F6ADB-6736-4062-A01B-FAEE8C85535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CEB3A2-D81B-450C-A561-86ABFC4AD30B}"/>
              </a:ext>
            </a:extLst>
          </p:cNvPr>
          <p:cNvSpPr>
            <a:spLocks noGrp="1"/>
          </p:cNvSpPr>
          <p:nvPr>
            <p:ph type="dt" sz="half" idx="10"/>
          </p:nvPr>
        </p:nvSpPr>
        <p:spPr/>
        <p:txBody>
          <a:bodyPr/>
          <a:lstStyle/>
          <a:p>
            <a:fld id="{AC6E9E04-ED2B-461F-9D5D-1DABE4901009}" type="datetimeFigureOut">
              <a:rPr lang="en-US" smtClean="0"/>
              <a:t>12/20/2022</a:t>
            </a:fld>
            <a:endParaRPr lang="en-US"/>
          </a:p>
        </p:txBody>
      </p:sp>
      <p:sp>
        <p:nvSpPr>
          <p:cNvPr id="6" name="Footer Placeholder 5">
            <a:extLst>
              <a:ext uri="{FF2B5EF4-FFF2-40B4-BE49-F238E27FC236}">
                <a16:creationId xmlns:a16="http://schemas.microsoft.com/office/drawing/2014/main" id="{C6C82561-2675-4BA4-BF12-3C2219134E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2A5E60-EFCA-4468-A580-C4B2A00073BF}"/>
              </a:ext>
            </a:extLst>
          </p:cNvPr>
          <p:cNvSpPr>
            <a:spLocks noGrp="1"/>
          </p:cNvSpPr>
          <p:nvPr>
            <p:ph type="sldNum" sz="quarter" idx="12"/>
          </p:nvPr>
        </p:nvSpPr>
        <p:spPr/>
        <p:txBody>
          <a:bodyPr/>
          <a:lstStyle/>
          <a:p>
            <a:fld id="{96CB7803-F381-408D-BCF3-069E133834FD}" type="slidenum">
              <a:rPr lang="en-US" smtClean="0"/>
              <a:t>‹#›</a:t>
            </a:fld>
            <a:endParaRPr lang="en-US"/>
          </a:p>
        </p:txBody>
      </p:sp>
    </p:spTree>
    <p:extLst>
      <p:ext uri="{BB962C8B-B14F-4D97-AF65-F5344CB8AC3E}">
        <p14:creationId xmlns:p14="http://schemas.microsoft.com/office/powerpoint/2010/main" val="3428708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EA3F2-CB50-4240-A238-DA6D3956818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7A0529-1991-4754-BD91-52B36986CE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03C852-8699-4C8F-9E34-08EE87C126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674AE4-1B7F-40C1-A79D-19612A1EF3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F8A00B4-CB79-4CFD-9FA0-3CB91435CE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8D6AF52-4673-452C-A400-A7E3EC3C115D}"/>
              </a:ext>
            </a:extLst>
          </p:cNvPr>
          <p:cNvSpPr>
            <a:spLocks noGrp="1"/>
          </p:cNvSpPr>
          <p:nvPr>
            <p:ph type="dt" sz="half" idx="10"/>
          </p:nvPr>
        </p:nvSpPr>
        <p:spPr/>
        <p:txBody>
          <a:bodyPr/>
          <a:lstStyle/>
          <a:p>
            <a:fld id="{AC6E9E04-ED2B-461F-9D5D-1DABE4901009}" type="datetimeFigureOut">
              <a:rPr lang="en-US" smtClean="0"/>
              <a:t>12/20/2022</a:t>
            </a:fld>
            <a:endParaRPr lang="en-US"/>
          </a:p>
        </p:txBody>
      </p:sp>
      <p:sp>
        <p:nvSpPr>
          <p:cNvPr id="8" name="Footer Placeholder 7">
            <a:extLst>
              <a:ext uri="{FF2B5EF4-FFF2-40B4-BE49-F238E27FC236}">
                <a16:creationId xmlns:a16="http://schemas.microsoft.com/office/drawing/2014/main" id="{A37D66E3-7616-4959-8FF0-4461D465A6C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27B6629-3E25-4E46-A51F-C6DB26A34CA5}"/>
              </a:ext>
            </a:extLst>
          </p:cNvPr>
          <p:cNvSpPr>
            <a:spLocks noGrp="1"/>
          </p:cNvSpPr>
          <p:nvPr>
            <p:ph type="sldNum" sz="quarter" idx="12"/>
          </p:nvPr>
        </p:nvSpPr>
        <p:spPr/>
        <p:txBody>
          <a:bodyPr/>
          <a:lstStyle/>
          <a:p>
            <a:fld id="{96CB7803-F381-408D-BCF3-069E133834FD}" type="slidenum">
              <a:rPr lang="en-US" smtClean="0"/>
              <a:t>‹#›</a:t>
            </a:fld>
            <a:endParaRPr lang="en-US"/>
          </a:p>
        </p:txBody>
      </p:sp>
    </p:spTree>
    <p:extLst>
      <p:ext uri="{BB962C8B-B14F-4D97-AF65-F5344CB8AC3E}">
        <p14:creationId xmlns:p14="http://schemas.microsoft.com/office/powerpoint/2010/main" val="1870625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9E2D5-EF26-4201-994A-A142751D26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5CC7B4-D8FA-40DB-B9CF-CD25CF479A26}"/>
              </a:ext>
            </a:extLst>
          </p:cNvPr>
          <p:cNvSpPr>
            <a:spLocks noGrp="1"/>
          </p:cNvSpPr>
          <p:nvPr>
            <p:ph type="dt" sz="half" idx="10"/>
          </p:nvPr>
        </p:nvSpPr>
        <p:spPr/>
        <p:txBody>
          <a:bodyPr/>
          <a:lstStyle/>
          <a:p>
            <a:fld id="{AC6E9E04-ED2B-461F-9D5D-1DABE4901009}" type="datetimeFigureOut">
              <a:rPr lang="en-US" smtClean="0"/>
              <a:t>12/20/2022</a:t>
            </a:fld>
            <a:endParaRPr lang="en-US"/>
          </a:p>
        </p:txBody>
      </p:sp>
      <p:sp>
        <p:nvSpPr>
          <p:cNvPr id="4" name="Footer Placeholder 3">
            <a:extLst>
              <a:ext uri="{FF2B5EF4-FFF2-40B4-BE49-F238E27FC236}">
                <a16:creationId xmlns:a16="http://schemas.microsoft.com/office/drawing/2014/main" id="{B79691EB-0AA5-47FF-B044-23D7F7938C4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9E33C8-4A37-4F67-9D58-0DCDF9E7ACDC}"/>
              </a:ext>
            </a:extLst>
          </p:cNvPr>
          <p:cNvSpPr>
            <a:spLocks noGrp="1"/>
          </p:cNvSpPr>
          <p:nvPr>
            <p:ph type="sldNum" sz="quarter" idx="12"/>
          </p:nvPr>
        </p:nvSpPr>
        <p:spPr/>
        <p:txBody>
          <a:bodyPr/>
          <a:lstStyle/>
          <a:p>
            <a:fld id="{96CB7803-F381-408D-BCF3-069E133834FD}" type="slidenum">
              <a:rPr lang="en-US" smtClean="0"/>
              <a:t>‹#›</a:t>
            </a:fld>
            <a:endParaRPr lang="en-US"/>
          </a:p>
        </p:txBody>
      </p:sp>
    </p:spTree>
    <p:extLst>
      <p:ext uri="{BB962C8B-B14F-4D97-AF65-F5344CB8AC3E}">
        <p14:creationId xmlns:p14="http://schemas.microsoft.com/office/powerpoint/2010/main" val="943421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6E486E-397A-4995-A9FE-25DC734141EF}"/>
              </a:ext>
            </a:extLst>
          </p:cNvPr>
          <p:cNvSpPr>
            <a:spLocks noGrp="1"/>
          </p:cNvSpPr>
          <p:nvPr>
            <p:ph type="dt" sz="half" idx="10"/>
          </p:nvPr>
        </p:nvSpPr>
        <p:spPr/>
        <p:txBody>
          <a:bodyPr/>
          <a:lstStyle/>
          <a:p>
            <a:fld id="{AC6E9E04-ED2B-461F-9D5D-1DABE4901009}" type="datetimeFigureOut">
              <a:rPr lang="en-US" smtClean="0"/>
              <a:t>12/20/2022</a:t>
            </a:fld>
            <a:endParaRPr lang="en-US"/>
          </a:p>
        </p:txBody>
      </p:sp>
      <p:sp>
        <p:nvSpPr>
          <p:cNvPr id="3" name="Footer Placeholder 2">
            <a:extLst>
              <a:ext uri="{FF2B5EF4-FFF2-40B4-BE49-F238E27FC236}">
                <a16:creationId xmlns:a16="http://schemas.microsoft.com/office/drawing/2014/main" id="{65D32B06-4609-4C0D-AF86-2B3776DA69E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E4C6883-0D05-4F78-84A5-0981925BFF40}"/>
              </a:ext>
            </a:extLst>
          </p:cNvPr>
          <p:cNvSpPr>
            <a:spLocks noGrp="1"/>
          </p:cNvSpPr>
          <p:nvPr>
            <p:ph type="sldNum" sz="quarter" idx="12"/>
          </p:nvPr>
        </p:nvSpPr>
        <p:spPr/>
        <p:txBody>
          <a:bodyPr/>
          <a:lstStyle/>
          <a:p>
            <a:fld id="{96CB7803-F381-408D-BCF3-069E133834FD}" type="slidenum">
              <a:rPr lang="en-US" smtClean="0"/>
              <a:t>‹#›</a:t>
            </a:fld>
            <a:endParaRPr lang="en-US"/>
          </a:p>
        </p:txBody>
      </p:sp>
    </p:spTree>
    <p:extLst>
      <p:ext uri="{BB962C8B-B14F-4D97-AF65-F5344CB8AC3E}">
        <p14:creationId xmlns:p14="http://schemas.microsoft.com/office/powerpoint/2010/main" val="5155492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2D4F1-CB11-4A7A-96A7-3E1C3EC494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460A15-76C4-47FD-A9CC-F0F0D6D2C6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780AE1-127E-40C3-A40B-4DA38ACDE6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019D9C-96C4-4CFA-AF7D-3568F7AD8F32}"/>
              </a:ext>
            </a:extLst>
          </p:cNvPr>
          <p:cNvSpPr>
            <a:spLocks noGrp="1"/>
          </p:cNvSpPr>
          <p:nvPr>
            <p:ph type="dt" sz="half" idx="10"/>
          </p:nvPr>
        </p:nvSpPr>
        <p:spPr/>
        <p:txBody>
          <a:bodyPr/>
          <a:lstStyle/>
          <a:p>
            <a:fld id="{AC6E9E04-ED2B-461F-9D5D-1DABE4901009}" type="datetimeFigureOut">
              <a:rPr lang="en-US" smtClean="0"/>
              <a:t>12/20/2022</a:t>
            </a:fld>
            <a:endParaRPr lang="en-US"/>
          </a:p>
        </p:txBody>
      </p:sp>
      <p:sp>
        <p:nvSpPr>
          <p:cNvPr id="6" name="Footer Placeholder 5">
            <a:extLst>
              <a:ext uri="{FF2B5EF4-FFF2-40B4-BE49-F238E27FC236}">
                <a16:creationId xmlns:a16="http://schemas.microsoft.com/office/drawing/2014/main" id="{971D387F-3C70-48B5-A83B-33FCBA62D1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2735FB-BE50-4E14-9768-4997D1935758}"/>
              </a:ext>
            </a:extLst>
          </p:cNvPr>
          <p:cNvSpPr>
            <a:spLocks noGrp="1"/>
          </p:cNvSpPr>
          <p:nvPr>
            <p:ph type="sldNum" sz="quarter" idx="12"/>
          </p:nvPr>
        </p:nvSpPr>
        <p:spPr/>
        <p:txBody>
          <a:bodyPr/>
          <a:lstStyle/>
          <a:p>
            <a:fld id="{96CB7803-F381-408D-BCF3-069E133834FD}" type="slidenum">
              <a:rPr lang="en-US" smtClean="0"/>
              <a:t>‹#›</a:t>
            </a:fld>
            <a:endParaRPr lang="en-US"/>
          </a:p>
        </p:txBody>
      </p:sp>
    </p:spTree>
    <p:extLst>
      <p:ext uri="{BB962C8B-B14F-4D97-AF65-F5344CB8AC3E}">
        <p14:creationId xmlns:p14="http://schemas.microsoft.com/office/powerpoint/2010/main" val="17910690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08E81-2FA4-43DB-9AA4-1095969720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4963E6-7D9A-4813-981B-CF8D8B984E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6AC088C-5461-4362-A7DF-34BDCEFDBF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7D8D4A-EAFB-4BCA-BCBB-2A1FF3F01EE0}"/>
              </a:ext>
            </a:extLst>
          </p:cNvPr>
          <p:cNvSpPr>
            <a:spLocks noGrp="1"/>
          </p:cNvSpPr>
          <p:nvPr>
            <p:ph type="dt" sz="half" idx="10"/>
          </p:nvPr>
        </p:nvSpPr>
        <p:spPr/>
        <p:txBody>
          <a:bodyPr/>
          <a:lstStyle/>
          <a:p>
            <a:fld id="{AC6E9E04-ED2B-461F-9D5D-1DABE4901009}" type="datetimeFigureOut">
              <a:rPr lang="en-US" smtClean="0"/>
              <a:t>12/20/2022</a:t>
            </a:fld>
            <a:endParaRPr lang="en-US"/>
          </a:p>
        </p:txBody>
      </p:sp>
      <p:sp>
        <p:nvSpPr>
          <p:cNvPr id="6" name="Footer Placeholder 5">
            <a:extLst>
              <a:ext uri="{FF2B5EF4-FFF2-40B4-BE49-F238E27FC236}">
                <a16:creationId xmlns:a16="http://schemas.microsoft.com/office/drawing/2014/main" id="{7341A8EF-58E3-4B5C-9ECC-DF297B8CA4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DCA342-60A1-4687-ACA1-82AC503C0A53}"/>
              </a:ext>
            </a:extLst>
          </p:cNvPr>
          <p:cNvSpPr>
            <a:spLocks noGrp="1"/>
          </p:cNvSpPr>
          <p:nvPr>
            <p:ph type="sldNum" sz="quarter" idx="12"/>
          </p:nvPr>
        </p:nvSpPr>
        <p:spPr/>
        <p:txBody>
          <a:bodyPr/>
          <a:lstStyle/>
          <a:p>
            <a:fld id="{96CB7803-F381-408D-BCF3-069E133834FD}" type="slidenum">
              <a:rPr lang="en-US" smtClean="0"/>
              <a:t>‹#›</a:t>
            </a:fld>
            <a:endParaRPr lang="en-US"/>
          </a:p>
        </p:txBody>
      </p:sp>
    </p:spTree>
    <p:extLst>
      <p:ext uri="{BB962C8B-B14F-4D97-AF65-F5344CB8AC3E}">
        <p14:creationId xmlns:p14="http://schemas.microsoft.com/office/powerpoint/2010/main" val="1430692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83539C-5FD4-4729-B493-6DB9A4973D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2F28E3F-D0B2-493B-8E1F-1E55BA2B8F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94BD45-D17D-4C37-B54B-DB960C7DF1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6E9E04-ED2B-461F-9D5D-1DABE4901009}" type="datetimeFigureOut">
              <a:rPr lang="en-US" smtClean="0"/>
              <a:t>12/20/2022</a:t>
            </a:fld>
            <a:endParaRPr lang="en-US"/>
          </a:p>
        </p:txBody>
      </p:sp>
      <p:sp>
        <p:nvSpPr>
          <p:cNvPr id="5" name="Footer Placeholder 4">
            <a:extLst>
              <a:ext uri="{FF2B5EF4-FFF2-40B4-BE49-F238E27FC236}">
                <a16:creationId xmlns:a16="http://schemas.microsoft.com/office/drawing/2014/main" id="{5C126A42-D7BC-424E-99E6-CFB4C69B83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9AD7036-B8C6-443D-84A3-B3061B2914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CB7803-F381-408D-BCF3-069E133834FD}" type="slidenum">
              <a:rPr lang="en-US" smtClean="0"/>
              <a:t>‹#›</a:t>
            </a:fld>
            <a:endParaRPr lang="en-US"/>
          </a:p>
        </p:txBody>
      </p:sp>
    </p:spTree>
    <p:extLst>
      <p:ext uri="{BB962C8B-B14F-4D97-AF65-F5344CB8AC3E}">
        <p14:creationId xmlns:p14="http://schemas.microsoft.com/office/powerpoint/2010/main" val="23881678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Layout" Target="../slideLayouts/slideLayout8.xml"/><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2.png"/><Relationship Id="rId1" Type="http://schemas.openxmlformats.org/officeDocument/2006/relationships/slideLayout" Target="../slideLayouts/slideLayout8.xml"/><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png"/><Relationship Id="rId1" Type="http://schemas.openxmlformats.org/officeDocument/2006/relationships/slideLayout" Target="../slideLayouts/slideLayout8.xml"/><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Layout" Target="../slideLayouts/slideLayout8.xml"/><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png"/><Relationship Id="rId1" Type="http://schemas.openxmlformats.org/officeDocument/2006/relationships/slideLayout" Target="../slideLayouts/slideLayout8.xml"/><Relationship Id="rId4" Type="http://schemas.openxmlformats.org/officeDocument/2006/relationships/image" Target="../media/image26.jpg"/></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8.xml"/><Relationship Id="rId5" Type="http://schemas.openxmlformats.org/officeDocument/2006/relationships/image" Target="../media/image2.png"/><Relationship Id="rId4" Type="http://schemas.openxmlformats.org/officeDocument/2006/relationships/image" Target="../media/image29.jpg"/></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png"/><Relationship Id="rId1" Type="http://schemas.openxmlformats.org/officeDocument/2006/relationships/slideLayout" Target="../slideLayouts/slideLayout8.xml"/><Relationship Id="rId4" Type="http://schemas.openxmlformats.org/officeDocument/2006/relationships/image" Target="../media/image31.jpg"/></Relationships>
</file>

<file path=ppt/slides/_rels/slide2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2.png"/><Relationship Id="rId1" Type="http://schemas.openxmlformats.org/officeDocument/2006/relationships/slideLayout" Target="../slideLayouts/slideLayout8.xml"/><Relationship Id="rId4" Type="http://schemas.openxmlformats.org/officeDocument/2006/relationships/image" Target="../media/image33.jpg"/></Relationships>
</file>

<file path=ppt/slides/_rels/slide29.xml.rels><?xml version="1.0" encoding="UTF-8" standalone="yes"?>
<Relationships xmlns="http://schemas.openxmlformats.org/package/2006/relationships"><Relationship Id="rId3" Type="http://schemas.openxmlformats.org/officeDocument/2006/relationships/image" Target="../media/image34.jfif"/><Relationship Id="rId2" Type="http://schemas.openxmlformats.org/officeDocument/2006/relationships/image" Target="../media/image2.png"/><Relationship Id="rId1" Type="http://schemas.openxmlformats.org/officeDocument/2006/relationships/slideLayout" Target="../slideLayouts/slideLayout8.xml"/><Relationship Id="rId4" Type="http://schemas.openxmlformats.org/officeDocument/2006/relationships/image" Target="../media/image35.jp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2.png"/><Relationship Id="rId1" Type="http://schemas.openxmlformats.org/officeDocument/2006/relationships/slideLayout" Target="../slideLayouts/slideLayout8.xml"/><Relationship Id="rId4" Type="http://schemas.openxmlformats.org/officeDocument/2006/relationships/image" Target="../media/image39.jpg"/></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png"/><Relationship Id="rId1" Type="http://schemas.openxmlformats.org/officeDocument/2006/relationships/slideLayout" Target="../slideLayouts/slideLayout8.xml"/><Relationship Id="rId4" Type="http://schemas.openxmlformats.org/officeDocument/2006/relationships/image" Target="../media/image41.jpg"/></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3.jpg"/><Relationship Id="rId1" Type="http://schemas.openxmlformats.org/officeDocument/2006/relationships/slideLayout" Target="../slideLayouts/slideLayout8.xml"/><Relationship Id="rId4" Type="http://schemas.openxmlformats.org/officeDocument/2006/relationships/image" Target="../media/image44.jpg"/></Relationships>
</file>

<file path=ppt/slides/_rels/slide3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2.png"/><Relationship Id="rId1" Type="http://schemas.openxmlformats.org/officeDocument/2006/relationships/slideLayout" Target="../slideLayouts/slideLayout8.xml"/><Relationship Id="rId4" Type="http://schemas.openxmlformats.org/officeDocument/2006/relationships/image" Target="../media/image47.jpg"/></Relationships>
</file>

<file path=ppt/slides/_rels/slide3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9.jpg"/><Relationship Id="rId1" Type="http://schemas.openxmlformats.org/officeDocument/2006/relationships/slideLayout" Target="../slideLayouts/slideLayout8.xml"/><Relationship Id="rId4" Type="http://schemas.openxmlformats.org/officeDocument/2006/relationships/image" Target="../media/image50.jpg"/></Relationships>
</file>

<file path=ppt/slides/_rels/slide4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2.png"/><Relationship Id="rId1" Type="http://schemas.openxmlformats.org/officeDocument/2006/relationships/slideLayout" Target="../slideLayouts/slideLayout8.xml"/><Relationship Id="rId4" Type="http://schemas.openxmlformats.org/officeDocument/2006/relationships/image" Target="../media/image52.jpg"/></Relationships>
</file>

<file path=ppt/slides/_rels/slide4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2.png"/><Relationship Id="rId1" Type="http://schemas.openxmlformats.org/officeDocument/2006/relationships/slideLayout" Target="../slideLayouts/slideLayout8.xml"/><Relationship Id="rId5" Type="http://schemas.openxmlformats.org/officeDocument/2006/relationships/image" Target="../media/image55.jpg"/><Relationship Id="rId4" Type="http://schemas.openxmlformats.org/officeDocument/2006/relationships/image" Target="../media/image54.jpg"/></Relationships>
</file>

<file path=ppt/slides/_rels/slide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2.png"/><Relationship Id="rId1" Type="http://schemas.openxmlformats.org/officeDocument/2006/relationships/slideLayout" Target="../slideLayouts/slideLayout8.xml"/><Relationship Id="rId4" Type="http://schemas.openxmlformats.org/officeDocument/2006/relationships/image" Target="../media/image61.jp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2.png"/><Relationship Id="rId1" Type="http://schemas.openxmlformats.org/officeDocument/2006/relationships/slideLayout" Target="../slideLayouts/slideLayout8.xml"/><Relationship Id="rId4" Type="http://schemas.openxmlformats.org/officeDocument/2006/relationships/image" Target="../media/image63.jpg"/></Relationships>
</file>

<file path=ppt/slides/_rels/slide52.xml.rels><?xml version="1.0" encoding="UTF-8" standalone="yes"?>
<Relationships xmlns="http://schemas.openxmlformats.org/package/2006/relationships"><Relationship Id="rId8" Type="http://schemas.openxmlformats.org/officeDocument/2006/relationships/image" Target="../media/image69.jpg"/><Relationship Id="rId3" Type="http://schemas.openxmlformats.org/officeDocument/2006/relationships/image" Target="../media/image2.png"/><Relationship Id="rId7" Type="http://schemas.openxmlformats.org/officeDocument/2006/relationships/image" Target="../media/image68.png"/><Relationship Id="rId2" Type="http://schemas.openxmlformats.org/officeDocument/2006/relationships/image" Target="../media/image64.jpg"/><Relationship Id="rId1" Type="http://schemas.openxmlformats.org/officeDocument/2006/relationships/slideLayout" Target="../slideLayouts/slideLayout8.xml"/><Relationship Id="rId6" Type="http://schemas.openxmlformats.org/officeDocument/2006/relationships/image" Target="../media/image67.jpg"/><Relationship Id="rId5" Type="http://schemas.openxmlformats.org/officeDocument/2006/relationships/image" Target="../media/image66.png"/><Relationship Id="rId4" Type="http://schemas.openxmlformats.org/officeDocument/2006/relationships/image" Target="../media/image65.jpg"/></Relationships>
</file>

<file path=ppt/slides/_rels/slide5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74.jpg"/><Relationship Id="rId4" Type="http://schemas.openxmlformats.org/officeDocument/2006/relationships/image" Target="../media/image73.jpg"/></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75.jpg"/></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76.jpg"/></Relationships>
</file>

<file path=ppt/slides/_rels/slide59.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2.png"/><Relationship Id="rId1" Type="http://schemas.openxmlformats.org/officeDocument/2006/relationships/slideLayout" Target="../slideLayouts/slideLayout8.xml"/><Relationship Id="rId4" Type="http://schemas.openxmlformats.org/officeDocument/2006/relationships/image" Target="../media/image81.jpg"/></Relationships>
</file>

<file path=ppt/slides/_rels/slide64.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2.png"/><Relationship Id="rId1" Type="http://schemas.openxmlformats.org/officeDocument/2006/relationships/slideLayout" Target="../slideLayouts/slideLayout8.xml"/><Relationship Id="rId4" Type="http://schemas.openxmlformats.org/officeDocument/2006/relationships/image" Target="../media/image85.jpg"/></Relationships>
</file>

<file path=ppt/slides/_rels/slide67.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2.png"/><Relationship Id="rId1" Type="http://schemas.openxmlformats.org/officeDocument/2006/relationships/slideLayout" Target="../slideLayouts/slideLayout8.xml"/><Relationship Id="rId4" Type="http://schemas.openxmlformats.org/officeDocument/2006/relationships/image" Target="../media/image89.jpg"/></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2.png"/><Relationship Id="rId1" Type="http://schemas.openxmlformats.org/officeDocument/2006/relationships/slideLayout" Target="../slideLayouts/slideLayout8.xml"/><Relationship Id="rId4" Type="http://schemas.openxmlformats.org/officeDocument/2006/relationships/image" Target="../media/image91.jpg"/></Relationships>
</file>

<file path=ppt/slides/_rels/slide71.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png"/><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6.jpeg"/><Relationship Id="rId1" Type="http://schemas.openxmlformats.org/officeDocument/2006/relationships/slideLayout" Target="../slideLayouts/slideLayout8.xml"/><Relationship Id="rId4" Type="http://schemas.openxmlformats.org/officeDocument/2006/relationships/image" Target="../media/image97.jpg"/></Relationships>
</file>

<file path=ppt/slides/_rels/slide77.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2.png"/><Relationship Id="rId1" Type="http://schemas.openxmlformats.org/officeDocument/2006/relationships/slideLayout" Target="../slideLayouts/slideLayout8.xml"/><Relationship Id="rId4" Type="http://schemas.openxmlformats.org/officeDocument/2006/relationships/image" Target="../media/image99.jpg"/></Relationships>
</file>

<file path=ppt/slides/_rels/slide78.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2.png"/><Relationship Id="rId1" Type="http://schemas.openxmlformats.org/officeDocument/2006/relationships/slideLayout" Target="../slideLayouts/slideLayout8.xml"/><Relationship Id="rId4" Type="http://schemas.openxmlformats.org/officeDocument/2006/relationships/image" Target="../media/image101.jpg"/></Relationships>
</file>

<file path=ppt/slides/_rels/slide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2.jpg"/><Relationship Id="rId1" Type="http://schemas.openxmlformats.org/officeDocument/2006/relationships/slideLayout" Target="../slideLayouts/slideLayout8.xml"/><Relationship Id="rId4" Type="http://schemas.openxmlformats.org/officeDocument/2006/relationships/image" Target="../media/image103.jpg"/></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2.png"/><Relationship Id="rId1" Type="http://schemas.openxmlformats.org/officeDocument/2006/relationships/slideLayout" Target="../slideLayouts/slideLayout8.xml"/><Relationship Id="rId4" Type="http://schemas.openxmlformats.org/officeDocument/2006/relationships/image" Target="../media/image105.jpg"/></Relationships>
</file>

<file path=ppt/slides/_rels/slide81.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image" Target="../media/image2.png"/><Relationship Id="rId1" Type="http://schemas.openxmlformats.org/officeDocument/2006/relationships/slideLayout" Target="../slideLayouts/slideLayout8.xml"/><Relationship Id="rId4" Type="http://schemas.openxmlformats.org/officeDocument/2006/relationships/image" Target="../media/image107.jpg"/></Relationships>
</file>

<file path=ppt/slides/_rels/slide82.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image" Target="../media/image2.png"/><Relationship Id="rId1" Type="http://schemas.openxmlformats.org/officeDocument/2006/relationships/slideLayout" Target="../slideLayouts/slideLayout8.xml"/><Relationship Id="rId4" Type="http://schemas.openxmlformats.org/officeDocument/2006/relationships/image" Target="../media/image112.jpg"/></Relationships>
</file>

<file path=ppt/slides/_rels/slide86.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image" Target="../media/image2.png"/><Relationship Id="rId1" Type="http://schemas.openxmlformats.org/officeDocument/2006/relationships/slideLayout" Target="../slideLayouts/slideLayout8.xml"/><Relationship Id="rId5" Type="http://schemas.openxmlformats.org/officeDocument/2006/relationships/image" Target="../media/image116.jpg"/><Relationship Id="rId4" Type="http://schemas.openxmlformats.org/officeDocument/2006/relationships/image" Target="../media/image115.jpg"/></Relationships>
</file>

<file path=ppt/slides/_rels/slide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382079"/>
            <a:ext cx="12192000" cy="461599"/>
            <a:chOff x="0" y="0"/>
            <a:chExt cx="10461067" cy="586762"/>
          </a:xfrm>
        </p:grpSpPr>
        <p:sp>
          <p:nvSpPr>
            <p:cNvPr id="3" name="Freeform 3"/>
            <p:cNvSpPr/>
            <p:nvPr/>
          </p:nvSpPr>
          <p:spPr>
            <a:xfrm>
              <a:off x="0" y="0"/>
              <a:ext cx="10461067" cy="586762"/>
            </a:xfrm>
            <a:custGeom>
              <a:avLst/>
              <a:gdLst/>
              <a:ahLst/>
              <a:cxnLst/>
              <a:rect l="l" t="t" r="r" b="b"/>
              <a:pathLst>
                <a:path w="10461067" h="586762">
                  <a:moveTo>
                    <a:pt x="0" y="0"/>
                  </a:moveTo>
                  <a:lnTo>
                    <a:pt x="10461067" y="0"/>
                  </a:lnTo>
                  <a:lnTo>
                    <a:pt x="10461067" y="586762"/>
                  </a:lnTo>
                  <a:lnTo>
                    <a:pt x="0" y="586762"/>
                  </a:lnTo>
                  <a:close/>
                </a:path>
              </a:pathLst>
            </a:custGeom>
            <a:solidFill>
              <a:srgbClr val="243746"/>
            </a:solidFill>
          </p:spPr>
        </p:sp>
      </p:grpSp>
      <p:sp>
        <p:nvSpPr>
          <p:cNvPr id="4" name="AutoShape 4"/>
          <p:cNvSpPr/>
          <p:nvPr/>
        </p:nvSpPr>
        <p:spPr>
          <a:xfrm>
            <a:off x="609600" y="4709160"/>
            <a:ext cx="11155680" cy="0"/>
          </a:xfrm>
          <a:prstGeom prst="line">
            <a:avLst/>
          </a:prstGeom>
          <a:ln w="9525" cap="rnd">
            <a:solidFill>
              <a:srgbClr val="926A52"/>
            </a:solidFill>
            <a:prstDash val="solid"/>
            <a:headEnd type="none" w="sm" len="sm"/>
            <a:tailEnd type="none" w="sm" len="sm"/>
          </a:ln>
        </p:spPr>
      </p:sp>
      <p:pic>
        <p:nvPicPr>
          <p:cNvPr id="5" name="Picture 5"/>
          <p:cNvPicPr>
            <a:picLocks noChangeAspect="1"/>
          </p:cNvPicPr>
          <p:nvPr/>
        </p:nvPicPr>
        <p:blipFill>
          <a:blip r:embed="rId2"/>
          <a:srcRect/>
          <a:stretch>
            <a:fillRect/>
          </a:stretch>
        </p:blipFill>
        <p:spPr>
          <a:xfrm>
            <a:off x="2808893" y="568814"/>
            <a:ext cx="6574214" cy="869868"/>
          </a:xfrm>
          <a:prstGeom prst="rect">
            <a:avLst/>
          </a:prstGeom>
        </p:spPr>
      </p:pic>
      <p:sp>
        <p:nvSpPr>
          <p:cNvPr id="13" name="TextBox 13"/>
          <p:cNvSpPr txBox="1"/>
          <p:nvPr/>
        </p:nvSpPr>
        <p:spPr>
          <a:xfrm>
            <a:off x="609600" y="2351472"/>
            <a:ext cx="11155680" cy="609782"/>
          </a:xfrm>
          <a:prstGeom prst="rect">
            <a:avLst/>
          </a:prstGeom>
        </p:spPr>
        <p:txBody>
          <a:bodyPr wrap="square" lIns="0" tIns="0" rIns="0" bIns="0" rtlCol="0" anchor="t">
            <a:spAutoFit/>
          </a:bodyPr>
          <a:lstStyle/>
          <a:p>
            <a:pPr algn="ctr">
              <a:lnSpc>
                <a:spcPts val="4726"/>
              </a:lnSpc>
            </a:pPr>
            <a:r>
              <a:rPr lang="en-US" sz="5400" spc="432" dirty="0">
                <a:solidFill>
                  <a:srgbClr val="926A52"/>
                </a:solidFill>
                <a:latin typeface="Montserrat Extra-Bold Bold"/>
              </a:rPr>
              <a:t>2023 GAR Contract Changes</a:t>
            </a:r>
          </a:p>
        </p:txBody>
      </p:sp>
      <p:sp>
        <p:nvSpPr>
          <p:cNvPr id="14" name="TextBox 14"/>
          <p:cNvSpPr txBox="1"/>
          <p:nvPr/>
        </p:nvSpPr>
        <p:spPr>
          <a:xfrm>
            <a:off x="800870" y="4102604"/>
            <a:ext cx="10424158" cy="494046"/>
          </a:xfrm>
          <a:prstGeom prst="rect">
            <a:avLst/>
          </a:prstGeom>
        </p:spPr>
        <p:txBody>
          <a:bodyPr wrap="square" lIns="0" tIns="0" rIns="0" bIns="0" rtlCol="0" anchor="t">
            <a:spAutoFit/>
          </a:bodyPr>
          <a:lstStyle/>
          <a:p>
            <a:pPr algn="ctr">
              <a:lnSpc>
                <a:spcPts val="3770"/>
              </a:lnSpc>
            </a:pPr>
            <a:r>
              <a:rPr lang="en-US" sz="4000" i="1" dirty="0">
                <a:solidFill>
                  <a:srgbClr val="243746"/>
                </a:solidFill>
                <a:latin typeface="Holiday"/>
              </a:rPr>
              <a:t>Continuing Education Class</a:t>
            </a:r>
          </a:p>
        </p:txBody>
      </p:sp>
      <p:sp>
        <p:nvSpPr>
          <p:cNvPr id="16" name="TextBox 16"/>
          <p:cNvSpPr txBox="1"/>
          <p:nvPr/>
        </p:nvSpPr>
        <p:spPr>
          <a:xfrm>
            <a:off x="2394693" y="6513160"/>
            <a:ext cx="7487383" cy="218008"/>
          </a:xfrm>
          <a:prstGeom prst="rect">
            <a:avLst/>
          </a:prstGeom>
        </p:spPr>
        <p:txBody>
          <a:bodyPr lIns="0" tIns="0" rIns="0" bIns="0" rtlCol="0" anchor="t">
            <a:spAutoFit/>
          </a:bodyPr>
          <a:lstStyle/>
          <a:p>
            <a:pPr algn="ctr">
              <a:lnSpc>
                <a:spcPts val="1675"/>
              </a:lnSpc>
            </a:pPr>
            <a:r>
              <a:rPr lang="en-US" sz="1440" spc="226" dirty="0">
                <a:solidFill>
                  <a:srgbClr val="FFFFFF"/>
                </a:solidFill>
                <a:latin typeface="Montserrat Semi-Bold"/>
              </a:rPr>
              <a:t>WWW.CAMPBELLANDBRANNON.COM/2023GARCHANGES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529904" y="1144495"/>
            <a:ext cx="11132191"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0" y="217329"/>
            <a:ext cx="12192000" cy="89071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b="1" spc="150" dirty="0">
                <a:solidFill>
                  <a:srgbClr val="663300"/>
                </a:solidFill>
                <a:latin typeface="Arial Black" panose="020B0A04020102020204" pitchFamily="34" charset="0"/>
                <a:cs typeface="Helvetica" panose="020B0604020202020204" pitchFamily="34" charset="0"/>
              </a:rPr>
              <a:t>F101 Exclusive Seller Brokerage Engagement Agreement</a:t>
            </a:r>
          </a:p>
        </p:txBody>
      </p:sp>
      <p:pic>
        <p:nvPicPr>
          <p:cNvPr id="10" name="Picture 9" descr="A picture containing building, plant&#10;&#10;Description automatically generated">
            <a:extLst>
              <a:ext uri="{FF2B5EF4-FFF2-40B4-BE49-F238E27FC236}">
                <a16:creationId xmlns:a16="http://schemas.microsoft.com/office/drawing/2014/main" id="{90DAF69F-A5C3-4D1D-B778-03BA5B1087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904" y="1442445"/>
            <a:ext cx="11132192" cy="3932040"/>
          </a:xfrm>
          <a:prstGeom prst="rect">
            <a:avLst/>
          </a:prstGeom>
        </p:spPr>
      </p:pic>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6828638" y="1442445"/>
            <a:ext cx="4983061" cy="1208015"/>
          </a:xfrm>
          <a:solidFill>
            <a:schemeClr val="bg1"/>
          </a:solidFill>
        </p:spPr>
        <p:txBody>
          <a:bodyPr>
            <a:normAutofit/>
          </a:bodyPr>
          <a:lstStyle/>
          <a:p>
            <a:pPr marL="0" indent="0">
              <a:lnSpc>
                <a:spcPct val="150000"/>
              </a:lnSpc>
              <a:buNone/>
            </a:pPr>
            <a:r>
              <a:rPr lang="en-US" sz="2400" dirty="0">
                <a:solidFill>
                  <a:srgbClr val="FF0000"/>
                </a:solidFill>
                <a:cs typeface="Arial" panose="020B0604020202020204" pitchFamily="34" charset="0"/>
              </a:rPr>
              <a:t>New</a:t>
            </a:r>
            <a:r>
              <a:rPr lang="en-US" sz="2400" dirty="0">
                <a:cs typeface="Arial" panose="020B0604020202020204" pitchFamily="34" charset="0"/>
              </a:rPr>
              <a:t> paragraph B7. </a:t>
            </a:r>
            <a:r>
              <a:rPr lang="en-US" sz="2400" u="sng" dirty="0">
                <a:cs typeface="Arial" panose="020B0604020202020204" pitchFamily="34" charset="0"/>
              </a:rPr>
              <a:t>Lead Based Paint Disclosure.</a:t>
            </a:r>
            <a:r>
              <a:rPr lang="en-US" sz="2400" dirty="0">
                <a:cs typeface="Arial" panose="020B0604020202020204" pitchFamily="34" charset="0"/>
              </a:rPr>
              <a:t> B7 aligns with the new A7.</a:t>
            </a:r>
          </a:p>
          <a:p>
            <a:pPr marL="0" indent="0">
              <a:lnSpc>
                <a:spcPct val="150000"/>
              </a:lnSpc>
              <a:buNone/>
            </a:pPr>
            <a:endParaRPr lang="en-US" sz="2400" dirty="0">
              <a:cs typeface="Arial" panose="020B0604020202020204" pitchFamily="34" charset="0"/>
            </a:endParaRPr>
          </a:p>
          <a:p>
            <a:pPr marL="0" indent="0">
              <a:lnSpc>
                <a:spcPct val="150000"/>
              </a:lnSpc>
              <a:buNone/>
            </a:pPr>
            <a:endParaRPr lang="en-US" sz="2400" dirty="0">
              <a:cs typeface="Arial" panose="020B0604020202020204" pitchFamily="34" charset="0"/>
            </a:endParaRPr>
          </a:p>
          <a:p>
            <a:pPr marL="0" indent="0">
              <a:lnSpc>
                <a:spcPct val="150000"/>
              </a:lnSpc>
              <a:buNone/>
            </a:pPr>
            <a:endParaRPr lang="en-US" sz="2400" dirty="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C9555D62-A6CA-44D3-B210-73174A13C4F6}"/>
              </a:ext>
            </a:extLst>
          </p:cNvPr>
          <p:cNvSpPr txBox="1"/>
          <p:nvPr/>
        </p:nvSpPr>
        <p:spPr>
          <a:xfrm>
            <a:off x="9262144" y="4769224"/>
            <a:ext cx="2474753" cy="646331"/>
          </a:xfrm>
          <a:prstGeom prst="rect">
            <a:avLst/>
          </a:prstGeom>
          <a:solidFill>
            <a:schemeClr val="bg1"/>
          </a:solidFill>
        </p:spPr>
        <p:txBody>
          <a:bodyPr wrap="square" rtlCol="0">
            <a:spAutoFit/>
          </a:bodyPr>
          <a:lstStyle/>
          <a:p>
            <a:r>
              <a:rPr lang="en-US" sz="1800" dirty="0">
                <a:cs typeface="Arial" panose="020B0604020202020204" pitchFamily="34" charset="0"/>
              </a:rPr>
              <a:t>Universal Change: F104</a:t>
            </a:r>
          </a:p>
          <a:p>
            <a:endParaRPr lang="en-US" dirty="0"/>
          </a:p>
        </p:txBody>
      </p:sp>
      <p:pic>
        <p:nvPicPr>
          <p:cNvPr id="6" name="Picture 5">
            <a:extLst>
              <a:ext uri="{FF2B5EF4-FFF2-40B4-BE49-F238E27FC236}">
                <a16:creationId xmlns:a16="http://schemas.microsoft.com/office/drawing/2014/main" id="{3630DC59-63EE-4099-9717-95CE34A019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672" y="2959642"/>
            <a:ext cx="10652653" cy="986113"/>
          </a:xfrm>
          <a:prstGeom prst="rect">
            <a:avLst/>
          </a:prstGeom>
        </p:spPr>
      </p:pic>
    </p:spTree>
    <p:extLst>
      <p:ext uri="{BB962C8B-B14F-4D97-AF65-F5344CB8AC3E}">
        <p14:creationId xmlns:p14="http://schemas.microsoft.com/office/powerpoint/2010/main" val="26141934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343949" y="1241642"/>
            <a:ext cx="11132191" cy="5477939"/>
          </a:xfrm>
        </p:spPr>
        <p:txBody>
          <a:bodyPr>
            <a:normAutofit fontScale="85000" lnSpcReduction="10000"/>
          </a:bodyPr>
          <a:lstStyle/>
          <a:p>
            <a:pPr marL="0" indent="0">
              <a:lnSpc>
                <a:spcPct val="150000"/>
              </a:lnSpc>
              <a:buNone/>
            </a:pPr>
            <a:r>
              <a:rPr lang="en-US" sz="2400" dirty="0">
                <a:cs typeface="Arial" panose="020B0604020202020204" pitchFamily="34" charset="0"/>
              </a:rPr>
              <a:t>C1 </a:t>
            </a:r>
            <a:r>
              <a:rPr lang="en-US" sz="2400" u="sng" dirty="0">
                <a:cs typeface="Arial" panose="020B0604020202020204" pitchFamily="34" charset="0"/>
              </a:rPr>
              <a:t>Seller’s Property Disclosure Statement</a:t>
            </a:r>
            <a:endParaRPr lang="en-US" sz="2400" dirty="0">
              <a:cs typeface="Arial" panose="020B0604020202020204" pitchFamily="34" charset="0"/>
            </a:endParaRPr>
          </a:p>
          <a:p>
            <a:pPr marL="0" indent="0">
              <a:lnSpc>
                <a:spcPct val="150000"/>
              </a:lnSpc>
              <a:buNone/>
            </a:pPr>
            <a:endParaRPr lang="en-US" sz="2400" dirty="0">
              <a:cs typeface="Arial" panose="020B0604020202020204" pitchFamily="34" charset="0"/>
            </a:endParaRPr>
          </a:p>
          <a:p>
            <a:pPr marL="0" indent="0">
              <a:lnSpc>
                <a:spcPct val="150000"/>
              </a:lnSpc>
              <a:buNone/>
            </a:pPr>
            <a:endParaRPr lang="en-US" sz="2400" dirty="0">
              <a:cs typeface="Arial" panose="020B0604020202020204" pitchFamily="34" charset="0"/>
            </a:endParaRPr>
          </a:p>
          <a:p>
            <a:pPr marL="0" indent="0">
              <a:lnSpc>
                <a:spcPct val="150000"/>
              </a:lnSpc>
              <a:buNone/>
            </a:pPr>
            <a:endParaRPr lang="en-US" sz="2400" dirty="0">
              <a:cs typeface="Arial" panose="020B0604020202020204" pitchFamily="34" charset="0"/>
            </a:endParaRPr>
          </a:p>
          <a:p>
            <a:pPr marL="0" indent="0">
              <a:lnSpc>
                <a:spcPct val="150000"/>
              </a:lnSpc>
              <a:buNone/>
            </a:pPr>
            <a:endParaRPr lang="en-US" sz="2400" dirty="0">
              <a:cs typeface="Arial" panose="020B0604020202020204" pitchFamily="34" charset="0"/>
            </a:endParaRPr>
          </a:p>
          <a:p>
            <a:pPr marL="0" indent="0">
              <a:lnSpc>
                <a:spcPct val="150000"/>
              </a:lnSpc>
              <a:buNone/>
            </a:pPr>
            <a:endParaRPr lang="en-US" sz="2400" dirty="0">
              <a:cs typeface="Arial" panose="020B0604020202020204" pitchFamily="34" charset="0"/>
            </a:endParaRPr>
          </a:p>
          <a:p>
            <a:pPr marL="0" indent="0">
              <a:lnSpc>
                <a:spcPct val="150000"/>
              </a:lnSpc>
              <a:buNone/>
            </a:pPr>
            <a:endParaRPr lang="en-US" sz="2400" dirty="0">
              <a:cs typeface="Arial" panose="020B0604020202020204" pitchFamily="34" charset="0"/>
            </a:endParaRPr>
          </a:p>
          <a:p>
            <a:pPr marL="0" indent="0">
              <a:lnSpc>
                <a:spcPct val="150000"/>
              </a:lnSpc>
              <a:buNone/>
            </a:pPr>
            <a:endParaRPr lang="en-US" sz="2400" dirty="0">
              <a:cs typeface="Arial" panose="020B0604020202020204" pitchFamily="34" charset="0"/>
            </a:endParaRPr>
          </a:p>
          <a:p>
            <a:pPr marL="0" indent="0">
              <a:lnSpc>
                <a:spcPct val="150000"/>
              </a:lnSpc>
              <a:buNone/>
            </a:pPr>
            <a:endParaRPr lang="en-US" sz="2400" dirty="0">
              <a:cs typeface="Arial" panose="020B0604020202020204" pitchFamily="34" charset="0"/>
            </a:endParaRPr>
          </a:p>
          <a:p>
            <a:pPr marL="0" indent="0">
              <a:lnSpc>
                <a:spcPct val="150000"/>
              </a:lnSpc>
              <a:buNone/>
            </a:pPr>
            <a:r>
              <a:rPr lang="en-US" sz="2100" dirty="0">
                <a:cs typeface="Arial" panose="020B0604020202020204" pitchFamily="34" charset="0"/>
              </a:rPr>
              <a:t>Universal Change: F104</a:t>
            </a:r>
          </a:p>
          <a:p>
            <a:pPr marL="0" indent="0">
              <a:buNone/>
            </a:pPr>
            <a:endParaRPr lang="en-US" dirty="0">
              <a:latin typeface="Arial" panose="020B0604020202020204" pitchFamily="34" charset="0"/>
              <a:cs typeface="Arial" panose="020B0604020202020204" pitchFamily="34" charset="0"/>
            </a:endParaRP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529904" y="1144495"/>
            <a:ext cx="11132191"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0" y="217329"/>
            <a:ext cx="12192000" cy="89071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b="1" spc="150" dirty="0">
                <a:solidFill>
                  <a:srgbClr val="663300"/>
                </a:solidFill>
                <a:latin typeface="Arial Black" panose="020B0A04020102020204" pitchFamily="34" charset="0"/>
                <a:cs typeface="Helvetica" panose="020B0604020202020204" pitchFamily="34" charset="0"/>
              </a:rPr>
              <a:t>F101 Exclusive Seller Brokerage Engagement Agreement</a:t>
            </a:r>
          </a:p>
        </p:txBody>
      </p:sp>
      <p:pic>
        <p:nvPicPr>
          <p:cNvPr id="10" name="Picture 9" descr="Text, letter&#10;&#10;Description automatically generated">
            <a:extLst>
              <a:ext uri="{FF2B5EF4-FFF2-40B4-BE49-F238E27FC236}">
                <a16:creationId xmlns:a16="http://schemas.microsoft.com/office/drawing/2014/main" id="{7EF62EE7-BAAA-4E71-8B7F-190A3D352F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375" y="1851170"/>
            <a:ext cx="9459940" cy="1899407"/>
          </a:xfrm>
          <a:prstGeom prst="rect">
            <a:avLst/>
          </a:prstGeom>
        </p:spPr>
      </p:pic>
      <p:sp>
        <p:nvSpPr>
          <p:cNvPr id="15" name="Arrow: Right 14">
            <a:extLst>
              <a:ext uri="{FF2B5EF4-FFF2-40B4-BE49-F238E27FC236}">
                <a16:creationId xmlns:a16="http://schemas.microsoft.com/office/drawing/2014/main" id="{98BA49AE-1759-4C34-8822-425223A8638D}"/>
              </a:ext>
            </a:extLst>
          </p:cNvPr>
          <p:cNvSpPr/>
          <p:nvPr/>
        </p:nvSpPr>
        <p:spPr>
          <a:xfrm rot="5400000">
            <a:off x="5207582" y="3918885"/>
            <a:ext cx="1114997" cy="459961"/>
          </a:xfrm>
          <a:prstGeom prst="right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3" name="Picture 2">
            <a:extLst>
              <a:ext uri="{FF2B5EF4-FFF2-40B4-BE49-F238E27FC236}">
                <a16:creationId xmlns:a16="http://schemas.microsoft.com/office/drawing/2014/main" id="{003720E5-1CEB-48E7-B26E-0FFED94D64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376" y="4882133"/>
            <a:ext cx="9459940" cy="1217281"/>
          </a:xfrm>
          <a:prstGeom prst="rect">
            <a:avLst/>
          </a:prstGeom>
        </p:spPr>
      </p:pic>
    </p:spTree>
    <p:extLst>
      <p:ext uri="{BB962C8B-B14F-4D97-AF65-F5344CB8AC3E}">
        <p14:creationId xmlns:p14="http://schemas.microsoft.com/office/powerpoint/2010/main" val="16462852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253071" y="1479302"/>
            <a:ext cx="7775196" cy="4793764"/>
          </a:xfrm>
        </p:spPr>
        <p:txBody>
          <a:bodyPr>
            <a:normAutofit/>
          </a:bodyPr>
          <a:lstStyle/>
          <a:p>
            <a:pPr marL="0" indent="0">
              <a:lnSpc>
                <a:spcPct val="150000"/>
              </a:lnSpc>
              <a:buNone/>
            </a:pPr>
            <a:r>
              <a:rPr lang="en-US" sz="2400" dirty="0">
                <a:solidFill>
                  <a:srgbClr val="FF0000"/>
                </a:solidFill>
                <a:cs typeface="Arial" panose="020B0604020202020204" pitchFamily="34" charset="0"/>
              </a:rPr>
              <a:t>New</a:t>
            </a:r>
            <a:r>
              <a:rPr lang="en-US" sz="2400" dirty="0">
                <a:cs typeface="Arial" panose="020B0604020202020204" pitchFamily="34" charset="0"/>
              </a:rPr>
              <a:t> C6(r) </a:t>
            </a:r>
            <a:r>
              <a:rPr lang="en-US" sz="2400" u="sng" dirty="0">
                <a:cs typeface="Arial" panose="020B0604020202020204" pitchFamily="34" charset="0"/>
              </a:rPr>
              <a:t>Use of Initials “N/A”</a:t>
            </a:r>
            <a:endParaRPr lang="en-US" sz="2400" dirty="0">
              <a:cs typeface="Arial" panose="020B0604020202020204" pitchFamily="34" charset="0"/>
            </a:endParaRPr>
          </a:p>
          <a:p>
            <a:pPr marL="0" indent="0">
              <a:buNone/>
            </a:pPr>
            <a:endParaRPr lang="en-US" dirty="0">
              <a:cs typeface="Arial" panose="020B0604020202020204" pitchFamily="34" charset="0"/>
            </a:endParaRPr>
          </a:p>
          <a:p>
            <a:pPr marL="0" indent="0">
              <a:buNone/>
            </a:pPr>
            <a:endParaRPr lang="en-US" dirty="0">
              <a:cs typeface="Arial" panose="020B0604020202020204" pitchFamily="34" charset="0"/>
            </a:endParaRPr>
          </a:p>
          <a:p>
            <a:pPr marL="0" indent="0">
              <a:buNone/>
            </a:pPr>
            <a:endParaRPr lang="en-US" dirty="0">
              <a:cs typeface="Arial" panose="020B0604020202020204" pitchFamily="34" charset="0"/>
            </a:endParaRPr>
          </a:p>
          <a:p>
            <a:pPr marL="0" indent="0">
              <a:buNone/>
            </a:pPr>
            <a:endParaRPr lang="en-US" dirty="0">
              <a:cs typeface="Arial" panose="020B0604020202020204" pitchFamily="34" charset="0"/>
            </a:endParaRPr>
          </a:p>
          <a:p>
            <a:pPr marL="0" indent="0">
              <a:buNone/>
            </a:pPr>
            <a:endParaRPr lang="en-US" dirty="0">
              <a:cs typeface="Arial" panose="020B0604020202020204" pitchFamily="34" charset="0"/>
            </a:endParaRPr>
          </a:p>
          <a:p>
            <a:pPr marL="0" indent="0">
              <a:buNone/>
            </a:pPr>
            <a:endParaRPr lang="en-US" dirty="0">
              <a:cs typeface="Arial" panose="020B0604020202020204" pitchFamily="34" charset="0"/>
            </a:endParaRPr>
          </a:p>
          <a:p>
            <a:pPr marL="0" indent="0">
              <a:buNone/>
            </a:pPr>
            <a:r>
              <a:rPr lang="en-US" sz="1800" dirty="0">
                <a:cs typeface="Arial" panose="020B0604020202020204" pitchFamily="34" charset="0"/>
              </a:rPr>
              <a:t>Universal Change: F104, F110, F113, F122, F125, F128, F201, F210, F213, F228, CF04, CF24, CF25, CF28</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529904" y="1144495"/>
            <a:ext cx="11132191"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0" y="217329"/>
            <a:ext cx="12192000" cy="89071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b="1" spc="150" dirty="0">
                <a:solidFill>
                  <a:srgbClr val="663300"/>
                </a:solidFill>
                <a:latin typeface="Arial Black" panose="020B0A04020102020204" pitchFamily="34" charset="0"/>
                <a:cs typeface="Helvetica" panose="020B0604020202020204" pitchFamily="34" charset="0"/>
              </a:rPr>
              <a:t>F101 Exclusive Seller Brokerage Engagement Agreement</a:t>
            </a:r>
          </a:p>
        </p:txBody>
      </p:sp>
      <p:sp>
        <p:nvSpPr>
          <p:cNvPr id="6" name="Text Placeholder 2">
            <a:extLst>
              <a:ext uri="{FF2B5EF4-FFF2-40B4-BE49-F238E27FC236}">
                <a16:creationId xmlns:a16="http://schemas.microsoft.com/office/drawing/2014/main" id="{5F17418C-61E8-4C75-B31F-39E92011A272}"/>
              </a:ext>
            </a:extLst>
          </p:cNvPr>
          <p:cNvSpPr txBox="1">
            <a:spLocks/>
          </p:cNvSpPr>
          <p:nvPr/>
        </p:nvSpPr>
        <p:spPr>
          <a:xfrm>
            <a:off x="8414157" y="1308683"/>
            <a:ext cx="3331827" cy="4964383"/>
          </a:xfrm>
          <a:prstGeom prst="rect">
            <a:avLst/>
          </a:prstGeom>
          <a:solidFill>
            <a:schemeClr val="tx1">
              <a:lumMod val="75000"/>
              <a:lumOff val="25000"/>
            </a:schemeClr>
          </a:solidFill>
        </p:spPr>
        <p:txBody>
          <a:bodyPr vert="horz" lIns="640080" tIns="45720" rIns="64008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400" dirty="0">
                <a:solidFill>
                  <a:schemeClr val="bg1"/>
                </a:solidFill>
              </a:rPr>
              <a:t>Practice Tip! Remember on a counteroffer “N/A” will remove the term from the offer.  Instead use “N/C” when you want to indicate there is no change to the term. </a:t>
            </a:r>
            <a:endParaRPr lang="en-US" dirty="0">
              <a:solidFill>
                <a:schemeClr val="bg1"/>
              </a:solidFill>
            </a:endParaRPr>
          </a:p>
        </p:txBody>
      </p:sp>
      <p:pic>
        <p:nvPicPr>
          <p:cNvPr id="11" name="Picture 10" descr="A pair of hands writing on a piece of paper&#10;&#10;Description automatically generated with medium confidence">
            <a:extLst>
              <a:ext uri="{FF2B5EF4-FFF2-40B4-BE49-F238E27FC236}">
                <a16:creationId xmlns:a16="http://schemas.microsoft.com/office/drawing/2014/main" id="{DFA66178-BD18-43FD-9F42-D857A47071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9341" y="3234862"/>
            <a:ext cx="3623653" cy="2037299"/>
          </a:xfrm>
          <a:prstGeom prst="rect">
            <a:avLst/>
          </a:prstGeom>
        </p:spPr>
      </p:pic>
      <p:pic>
        <p:nvPicPr>
          <p:cNvPr id="4" name="Picture 3">
            <a:extLst>
              <a:ext uri="{FF2B5EF4-FFF2-40B4-BE49-F238E27FC236}">
                <a16:creationId xmlns:a16="http://schemas.microsoft.com/office/drawing/2014/main" id="{1138B0A8-4AEE-4112-A5E2-AC2C223E60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782" y="2318122"/>
            <a:ext cx="8028264" cy="325844"/>
          </a:xfrm>
          <a:prstGeom prst="rect">
            <a:avLst/>
          </a:prstGeom>
        </p:spPr>
      </p:pic>
    </p:spTree>
    <p:extLst>
      <p:ext uri="{BB962C8B-B14F-4D97-AF65-F5344CB8AC3E}">
        <p14:creationId xmlns:p14="http://schemas.microsoft.com/office/powerpoint/2010/main" val="42526243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2074793" y="2205676"/>
            <a:ext cx="8042414" cy="1325563"/>
          </a:xfrm>
        </p:spPr>
        <p:txBody>
          <a:bodyPr>
            <a:normAutofit/>
          </a:bodyPr>
          <a:lstStyle/>
          <a:p>
            <a:pPr algn="ctr"/>
            <a:r>
              <a:rPr lang="en-US" sz="3200" b="1" spc="150" dirty="0">
                <a:solidFill>
                  <a:srgbClr val="663300"/>
                </a:solidFill>
                <a:latin typeface="Arial Black" panose="020B0A04020102020204" pitchFamily="34" charset="0"/>
                <a:cs typeface="Helvetica" panose="020B0604020202020204" pitchFamily="34" charset="0"/>
              </a:rPr>
              <a:t>Purchase and Sale Agreements</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spTree>
    <p:extLst>
      <p:ext uri="{BB962C8B-B14F-4D97-AF65-F5344CB8AC3E}">
        <p14:creationId xmlns:p14="http://schemas.microsoft.com/office/powerpoint/2010/main" val="22020878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644242" y="1052216"/>
            <a:ext cx="8917497"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0" y="-629"/>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b="1" spc="150" dirty="0">
                <a:solidFill>
                  <a:srgbClr val="663300"/>
                </a:solidFill>
                <a:latin typeface="Arial Black" panose="020B0A04020102020204" pitchFamily="34" charset="0"/>
                <a:cs typeface="Helvetica" panose="020B0604020202020204" pitchFamily="34" charset="0"/>
              </a:rPr>
              <a:t>F201 Purchase and Sale Agreement</a:t>
            </a:r>
          </a:p>
        </p:txBody>
      </p:sp>
      <p:pic>
        <p:nvPicPr>
          <p:cNvPr id="11" name="Picture 10" descr="Table&#10;&#10;Description automatically generated">
            <a:extLst>
              <a:ext uri="{FF2B5EF4-FFF2-40B4-BE49-F238E27FC236}">
                <a16:creationId xmlns:a16="http://schemas.microsoft.com/office/drawing/2014/main" id="{F725C69E-B816-4A9F-BFDB-BA596A1472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2072" y="1120590"/>
            <a:ext cx="4554070" cy="5387784"/>
          </a:xfrm>
          <a:prstGeom prst="rect">
            <a:avLst/>
          </a:prstGeom>
        </p:spPr>
      </p:pic>
    </p:spTree>
    <p:extLst>
      <p:ext uri="{BB962C8B-B14F-4D97-AF65-F5344CB8AC3E}">
        <p14:creationId xmlns:p14="http://schemas.microsoft.com/office/powerpoint/2010/main" val="35197570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2306971" y="1324934"/>
            <a:ext cx="7592038" cy="4863711"/>
          </a:xfrm>
        </p:spPr>
        <p:txBody>
          <a:bodyPr>
            <a:normAutofit/>
          </a:bodyPr>
          <a:lstStyle/>
          <a:p>
            <a:pPr marL="0" indent="0" algn="ctr">
              <a:lnSpc>
                <a:spcPct val="150000"/>
              </a:lnSpc>
              <a:buNone/>
            </a:pPr>
            <a:r>
              <a:rPr lang="en-US" sz="2000" dirty="0">
                <a:cs typeface="Arial" panose="020B0604020202020204" pitchFamily="34" charset="0"/>
              </a:rPr>
              <a:t>A4. </a:t>
            </a:r>
            <a:r>
              <a:rPr lang="en-US" sz="2000" u="sng" dirty="0">
                <a:cs typeface="Arial" panose="020B0604020202020204" pitchFamily="34" charset="0"/>
              </a:rPr>
              <a:t>Closing Date and Possession </a:t>
            </a:r>
            <a:r>
              <a:rPr lang="en-US" sz="2000" dirty="0">
                <a:cs typeface="Arial" panose="020B0604020202020204" pitchFamily="34" charset="0"/>
              </a:rPr>
              <a:t>changed “at closing” to “upon closing”</a:t>
            </a:r>
          </a:p>
          <a:p>
            <a:pPr marL="0" indent="0">
              <a:lnSpc>
                <a:spcPct val="150000"/>
              </a:lnSpc>
              <a:buNone/>
            </a:pPr>
            <a:endParaRPr lang="en-US" sz="2400" u="sng" dirty="0">
              <a:cs typeface="Arial" panose="020B0604020202020204" pitchFamily="34" charset="0"/>
            </a:endParaRPr>
          </a:p>
          <a:p>
            <a:pPr marL="0" indent="0">
              <a:lnSpc>
                <a:spcPct val="150000"/>
              </a:lnSpc>
              <a:buNone/>
            </a:pPr>
            <a:endParaRPr lang="en-US" sz="2400" u="sng" dirty="0">
              <a:cs typeface="Arial" panose="020B0604020202020204" pitchFamily="34" charset="0"/>
            </a:endParaRPr>
          </a:p>
          <a:p>
            <a:pPr marL="0" indent="0">
              <a:lnSpc>
                <a:spcPct val="150000"/>
              </a:lnSpc>
              <a:buNone/>
            </a:pPr>
            <a:endParaRPr lang="en-US" sz="2400" u="sng" dirty="0">
              <a:cs typeface="Arial" panose="020B0604020202020204" pitchFamily="34" charset="0"/>
            </a:endParaRPr>
          </a:p>
          <a:p>
            <a:pPr marL="0" indent="0">
              <a:lnSpc>
                <a:spcPct val="150000"/>
              </a:lnSpc>
              <a:buNone/>
            </a:pPr>
            <a:endParaRPr lang="en-US" sz="2400" u="sng" dirty="0">
              <a:cs typeface="Arial" panose="020B0604020202020204" pitchFamily="34" charset="0"/>
            </a:endParaRPr>
          </a:p>
          <a:p>
            <a:pPr marL="0" indent="0">
              <a:lnSpc>
                <a:spcPct val="150000"/>
              </a:lnSpc>
              <a:buNone/>
            </a:pPr>
            <a:endParaRPr lang="en-US" sz="2400" u="sng" dirty="0">
              <a:cs typeface="Arial" panose="020B0604020202020204" pitchFamily="34" charset="0"/>
            </a:endParaRPr>
          </a:p>
          <a:p>
            <a:pPr marL="0" indent="0">
              <a:lnSpc>
                <a:spcPct val="150000"/>
              </a:lnSpc>
              <a:buNone/>
            </a:pPr>
            <a:r>
              <a:rPr lang="en-US" sz="1800" dirty="0">
                <a:cs typeface="Arial" panose="020B0604020202020204" pitchFamily="34" charset="0"/>
              </a:rPr>
              <a:t>Universal Change: F210, F213</a:t>
            </a:r>
          </a:p>
          <a:p>
            <a:pPr marL="0" indent="0">
              <a:buNone/>
            </a:pPr>
            <a:endParaRPr lang="en-US" dirty="0">
              <a:latin typeface="Arial" panose="020B0604020202020204" pitchFamily="34" charset="0"/>
              <a:cs typeface="Arial" panose="020B0604020202020204" pitchFamily="34" charset="0"/>
            </a:endParaRPr>
          </a:p>
        </p:txBody>
      </p:sp>
      <p:pic>
        <p:nvPicPr>
          <p:cNvPr id="10" name="Picture 9" descr="A close-up of a key&#10;&#10;Description automatically generated with low confidence">
            <a:extLst>
              <a:ext uri="{FF2B5EF4-FFF2-40B4-BE49-F238E27FC236}">
                <a16:creationId xmlns:a16="http://schemas.microsoft.com/office/drawing/2014/main" id="{D337498A-80AD-4E47-94C5-A8DC811CB3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2854" y="2078146"/>
            <a:ext cx="2481496" cy="1898950"/>
          </a:xfrm>
          <a:prstGeom prst="rect">
            <a:avLst/>
          </a:prstGeom>
        </p:spPr>
      </p:pic>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644242" y="1052216"/>
            <a:ext cx="8917497"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0" y="-629"/>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b="1" spc="150" dirty="0">
                <a:solidFill>
                  <a:srgbClr val="663300"/>
                </a:solidFill>
                <a:latin typeface="Arial Black" panose="020B0A04020102020204" pitchFamily="34" charset="0"/>
                <a:cs typeface="Helvetica" panose="020B0604020202020204" pitchFamily="34" charset="0"/>
              </a:rPr>
              <a:t>F201 Purchase and Sale Agreement</a:t>
            </a:r>
          </a:p>
        </p:txBody>
      </p:sp>
      <p:pic>
        <p:nvPicPr>
          <p:cNvPr id="4" name="Picture 3">
            <a:extLst>
              <a:ext uri="{FF2B5EF4-FFF2-40B4-BE49-F238E27FC236}">
                <a16:creationId xmlns:a16="http://schemas.microsoft.com/office/drawing/2014/main" id="{88A6F105-E101-4883-B5CB-0D156CA5D2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4186106"/>
            <a:ext cx="10083567" cy="830887"/>
          </a:xfrm>
          <a:prstGeom prst="rect">
            <a:avLst/>
          </a:prstGeom>
        </p:spPr>
      </p:pic>
    </p:spTree>
    <p:extLst>
      <p:ext uri="{BB962C8B-B14F-4D97-AF65-F5344CB8AC3E}">
        <p14:creationId xmlns:p14="http://schemas.microsoft.com/office/powerpoint/2010/main" val="7102429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411060" y="1324934"/>
            <a:ext cx="11492918" cy="5070622"/>
          </a:xfrm>
        </p:spPr>
        <p:txBody>
          <a:bodyPr>
            <a:normAutofit fontScale="92500" lnSpcReduction="20000"/>
          </a:bodyPr>
          <a:lstStyle/>
          <a:p>
            <a:pPr marL="0" indent="0" algn="ctr">
              <a:lnSpc>
                <a:spcPct val="150000"/>
              </a:lnSpc>
              <a:buNone/>
            </a:pPr>
            <a:r>
              <a:rPr lang="en-US" sz="2400" dirty="0">
                <a:cs typeface="Arial" panose="020B0604020202020204" pitchFamily="34" charset="0"/>
              </a:rPr>
              <a:t>B3(a) </a:t>
            </a:r>
            <a:r>
              <a:rPr lang="en-US" sz="2400" u="sng" dirty="0">
                <a:cs typeface="Arial" panose="020B0604020202020204" pitchFamily="34" charset="0"/>
              </a:rPr>
              <a:t>Seller’s Contribution at Closing</a:t>
            </a:r>
            <a:r>
              <a:rPr lang="en-US" sz="2400" dirty="0">
                <a:cs typeface="Arial" panose="020B0604020202020204" pitchFamily="34" charset="0"/>
              </a:rPr>
              <a:t> new item added</a:t>
            </a:r>
          </a:p>
          <a:p>
            <a:pPr marL="0" indent="0" algn="ctr">
              <a:lnSpc>
                <a:spcPct val="150000"/>
              </a:lnSpc>
              <a:buNone/>
            </a:pPr>
            <a:endParaRPr lang="en-US" sz="2400" dirty="0">
              <a:cs typeface="Arial" panose="020B0604020202020204" pitchFamily="34" charset="0"/>
            </a:endParaRPr>
          </a:p>
          <a:p>
            <a:pPr marL="0" indent="0" algn="ctr">
              <a:lnSpc>
                <a:spcPct val="150000"/>
              </a:lnSpc>
              <a:buNone/>
            </a:pPr>
            <a:endParaRPr lang="en-US" sz="2400" dirty="0">
              <a:cs typeface="Arial" panose="020B0604020202020204" pitchFamily="34" charset="0"/>
            </a:endParaRPr>
          </a:p>
          <a:p>
            <a:pPr marL="0" indent="0" algn="ctr">
              <a:lnSpc>
                <a:spcPct val="150000"/>
              </a:lnSpc>
              <a:buNone/>
            </a:pPr>
            <a:endParaRPr lang="en-US" sz="2400" dirty="0">
              <a:cs typeface="Arial" panose="020B0604020202020204" pitchFamily="34" charset="0"/>
            </a:endParaRPr>
          </a:p>
          <a:p>
            <a:pPr marL="0" indent="0" algn="ctr">
              <a:lnSpc>
                <a:spcPct val="150000"/>
              </a:lnSpc>
              <a:buNone/>
            </a:pPr>
            <a:endParaRPr lang="en-US" sz="2400" dirty="0">
              <a:cs typeface="Arial" panose="020B0604020202020204" pitchFamily="34" charset="0"/>
            </a:endParaRPr>
          </a:p>
          <a:p>
            <a:pPr marL="0" indent="0">
              <a:lnSpc>
                <a:spcPct val="150000"/>
              </a:lnSpc>
              <a:buNone/>
            </a:pPr>
            <a:endParaRPr lang="en-US" sz="2400" dirty="0">
              <a:cs typeface="Arial" panose="020B0604020202020204" pitchFamily="34" charset="0"/>
            </a:endParaRPr>
          </a:p>
          <a:p>
            <a:pPr marL="0" indent="0" algn="ctr">
              <a:lnSpc>
                <a:spcPct val="150000"/>
              </a:lnSpc>
              <a:buNone/>
            </a:pPr>
            <a:r>
              <a:rPr lang="en-US" sz="2400" dirty="0">
                <a:cs typeface="Arial" panose="020B0604020202020204" pitchFamily="34" charset="0"/>
              </a:rPr>
              <a:t>B3(b) </a:t>
            </a:r>
            <a:r>
              <a:rPr lang="en-US" sz="2400" u="sng" dirty="0">
                <a:cs typeface="Arial" panose="020B0604020202020204" pitchFamily="34" charset="0"/>
              </a:rPr>
              <a:t>Items Paid by Buyer</a:t>
            </a:r>
            <a:r>
              <a:rPr lang="en-US" sz="2400" dirty="0">
                <a:cs typeface="Arial" panose="020B0604020202020204" pitchFamily="34" charset="0"/>
              </a:rPr>
              <a:t> additional item added</a:t>
            </a:r>
          </a:p>
          <a:p>
            <a:pPr marL="0" indent="0" algn="ctr">
              <a:lnSpc>
                <a:spcPct val="150000"/>
              </a:lnSpc>
              <a:buNone/>
            </a:pPr>
            <a:endParaRPr lang="en-US" sz="1800" dirty="0">
              <a:cs typeface="Arial" panose="020B0604020202020204" pitchFamily="34" charset="0"/>
            </a:endParaRPr>
          </a:p>
          <a:p>
            <a:pPr marL="0" indent="0">
              <a:lnSpc>
                <a:spcPct val="150000"/>
              </a:lnSpc>
              <a:buNone/>
            </a:pPr>
            <a:r>
              <a:rPr lang="en-US" sz="1800" dirty="0">
                <a:cs typeface="Arial" panose="020B0604020202020204" pitchFamily="34" charset="0"/>
              </a:rPr>
              <a:t>Universal Change: F210, F213, F228, F243</a:t>
            </a:r>
          </a:p>
          <a:p>
            <a:pPr marL="0" indent="0">
              <a:buNone/>
            </a:pPr>
            <a:endParaRPr lang="en-US" dirty="0">
              <a:latin typeface="Arial" panose="020B0604020202020204" pitchFamily="34" charset="0"/>
              <a:cs typeface="Arial" panose="020B0604020202020204" pitchFamily="34" charset="0"/>
            </a:endParaRP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644242" y="1052216"/>
            <a:ext cx="8917497"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0" y="-629"/>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b="1" spc="150" dirty="0">
                <a:solidFill>
                  <a:srgbClr val="663300"/>
                </a:solidFill>
                <a:latin typeface="Arial Black" panose="020B0A04020102020204" pitchFamily="34" charset="0"/>
                <a:cs typeface="Helvetica" panose="020B0604020202020204" pitchFamily="34" charset="0"/>
              </a:rPr>
              <a:t>F201 Purchase and Sale Agreement</a:t>
            </a:r>
          </a:p>
        </p:txBody>
      </p:sp>
      <p:pic>
        <p:nvPicPr>
          <p:cNvPr id="4" name="Picture 3" descr="Text&#10;&#10;Description automatically generated">
            <a:extLst>
              <a:ext uri="{FF2B5EF4-FFF2-40B4-BE49-F238E27FC236}">
                <a16:creationId xmlns:a16="http://schemas.microsoft.com/office/drawing/2014/main" id="{4C415492-5147-48DD-B214-4C23FDD471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561" y="2138787"/>
            <a:ext cx="11218877" cy="2361667"/>
          </a:xfrm>
          <a:prstGeom prst="rect">
            <a:avLst/>
          </a:prstGeom>
        </p:spPr>
      </p:pic>
    </p:spTree>
    <p:extLst>
      <p:ext uri="{BB962C8B-B14F-4D97-AF65-F5344CB8AC3E}">
        <p14:creationId xmlns:p14="http://schemas.microsoft.com/office/powerpoint/2010/main" val="4985706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2382473" y="4177887"/>
            <a:ext cx="7776595" cy="2524747"/>
          </a:xfrm>
        </p:spPr>
        <p:txBody>
          <a:bodyPr>
            <a:normAutofit/>
          </a:bodyPr>
          <a:lstStyle/>
          <a:p>
            <a:pPr marL="0" indent="0" algn="ctr">
              <a:buNone/>
            </a:pPr>
            <a:r>
              <a:rPr lang="en-US" sz="2400" dirty="0"/>
              <a:t>This can be modified based on learning new information!</a:t>
            </a:r>
          </a:p>
          <a:p>
            <a:pPr marL="1200150" lvl="2" indent="-285750"/>
            <a:r>
              <a:rPr lang="en-US" sz="2000" dirty="0"/>
              <a:t>Seller moved prior to January 1 (i.e. Homestead) </a:t>
            </a:r>
          </a:p>
          <a:p>
            <a:pPr marL="1200150" lvl="2" indent="-285750"/>
            <a:r>
              <a:rPr lang="en-US" sz="2000" dirty="0"/>
              <a:t>New Construction</a:t>
            </a:r>
          </a:p>
          <a:p>
            <a:pPr marL="1200150" lvl="2" indent="-285750"/>
            <a:r>
              <a:rPr lang="en-US" sz="2000" dirty="0"/>
              <a:t>Significant remodel in prior year</a:t>
            </a:r>
          </a:p>
          <a:p>
            <a:pPr marL="0" indent="0">
              <a:buNone/>
            </a:pPr>
            <a:endParaRPr lang="en-US" dirty="0">
              <a:latin typeface="Arial" panose="020B0604020202020204" pitchFamily="34" charset="0"/>
              <a:cs typeface="Arial" panose="020B0604020202020204" pitchFamily="34" charset="0"/>
            </a:endParaRP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644242" y="1052216"/>
            <a:ext cx="8917497"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0" y="-629"/>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b="1" spc="150" dirty="0">
                <a:solidFill>
                  <a:srgbClr val="663300"/>
                </a:solidFill>
                <a:latin typeface="Arial Black" panose="020B0A04020102020204" pitchFamily="34" charset="0"/>
                <a:cs typeface="Helvetica" panose="020B0604020202020204" pitchFamily="34" charset="0"/>
              </a:rPr>
              <a:t>F201 Purchase and Sale Agreement</a:t>
            </a:r>
          </a:p>
        </p:txBody>
      </p:sp>
      <p:graphicFrame>
        <p:nvGraphicFramePr>
          <p:cNvPr id="10" name="Content Placeholder 5">
            <a:extLst>
              <a:ext uri="{FF2B5EF4-FFF2-40B4-BE49-F238E27FC236}">
                <a16:creationId xmlns:a16="http://schemas.microsoft.com/office/drawing/2014/main" id="{A5539C00-1777-44E0-81C4-C858C5B6D618}"/>
              </a:ext>
            </a:extLst>
          </p:cNvPr>
          <p:cNvGraphicFramePr>
            <a:graphicFrameLocks/>
          </p:cNvGraphicFramePr>
          <p:nvPr>
            <p:extLst>
              <p:ext uri="{D42A27DB-BD31-4B8C-83A1-F6EECF244321}">
                <p14:modId xmlns:p14="http://schemas.microsoft.com/office/powerpoint/2010/main" val="440453685"/>
              </p:ext>
            </p:extLst>
          </p:nvPr>
        </p:nvGraphicFramePr>
        <p:xfrm>
          <a:off x="1770077" y="2377779"/>
          <a:ext cx="8791661" cy="11763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A1A27B17-B934-4116-BD70-B0CB06E7125A}"/>
              </a:ext>
            </a:extLst>
          </p:cNvPr>
          <p:cNvSpPr txBox="1"/>
          <p:nvPr/>
        </p:nvSpPr>
        <p:spPr>
          <a:xfrm>
            <a:off x="1921079" y="1417739"/>
            <a:ext cx="8405769" cy="738664"/>
          </a:xfrm>
          <a:prstGeom prst="rect">
            <a:avLst/>
          </a:prstGeom>
          <a:noFill/>
        </p:spPr>
        <p:txBody>
          <a:bodyPr wrap="square" rtlCol="0">
            <a:spAutoFit/>
          </a:bodyPr>
          <a:lstStyle/>
          <a:p>
            <a:pPr algn="ctr"/>
            <a:r>
              <a:rPr lang="en-US" sz="2400" dirty="0"/>
              <a:t>How we handle tax prorations is based on the closing date! </a:t>
            </a:r>
          </a:p>
          <a:p>
            <a:endParaRPr lang="en-US" dirty="0"/>
          </a:p>
        </p:txBody>
      </p:sp>
    </p:spTree>
    <p:extLst>
      <p:ext uri="{BB962C8B-B14F-4D97-AF65-F5344CB8AC3E}">
        <p14:creationId xmlns:p14="http://schemas.microsoft.com/office/powerpoint/2010/main" val="18310062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205824" y="1457684"/>
            <a:ext cx="11765266" cy="2524747"/>
          </a:xfrm>
        </p:spPr>
        <p:txBody>
          <a:bodyPr>
            <a:normAutofit/>
          </a:bodyPr>
          <a:lstStyle/>
          <a:p>
            <a:pPr marL="0" indent="0">
              <a:lnSpc>
                <a:spcPct val="150000"/>
              </a:lnSpc>
              <a:buNone/>
            </a:pPr>
            <a:r>
              <a:rPr lang="en-US" sz="2400" dirty="0">
                <a:cs typeface="Arial" panose="020B0604020202020204" pitchFamily="34" charset="0"/>
              </a:rPr>
              <a:t>B4(a). </a:t>
            </a:r>
            <a:r>
              <a:rPr lang="en-US" sz="2400" u="sng" dirty="0">
                <a:cs typeface="Arial" panose="020B0604020202020204" pitchFamily="34" charset="0"/>
              </a:rPr>
              <a:t>Right to Extend the Closing Date</a:t>
            </a:r>
            <a:r>
              <a:rPr lang="en-US" sz="2400" dirty="0">
                <a:cs typeface="Arial" panose="020B0604020202020204" pitchFamily="34" charset="0"/>
              </a:rPr>
              <a:t> added language to clarify the right to extend applies even after the financing contingency is expires.</a:t>
            </a:r>
          </a:p>
          <a:p>
            <a:pPr marL="0" indent="0">
              <a:buNone/>
            </a:pPr>
            <a:endParaRPr lang="en-US" dirty="0">
              <a:latin typeface="Arial" panose="020B0604020202020204" pitchFamily="34" charset="0"/>
              <a:cs typeface="Arial" panose="020B0604020202020204" pitchFamily="34" charset="0"/>
            </a:endParaRP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644242" y="1052216"/>
            <a:ext cx="8917497"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0" y="-629"/>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b="1" spc="150" dirty="0">
                <a:solidFill>
                  <a:srgbClr val="663300"/>
                </a:solidFill>
                <a:latin typeface="Arial Black" panose="020B0A04020102020204" pitchFamily="34" charset="0"/>
                <a:cs typeface="Helvetica" panose="020B0604020202020204" pitchFamily="34" charset="0"/>
              </a:rPr>
              <a:t>F201 Purchase and Sale Agreement</a:t>
            </a:r>
          </a:p>
        </p:txBody>
      </p:sp>
      <p:pic>
        <p:nvPicPr>
          <p:cNvPr id="4" name="Picture 3">
            <a:extLst>
              <a:ext uri="{FF2B5EF4-FFF2-40B4-BE49-F238E27FC236}">
                <a16:creationId xmlns:a16="http://schemas.microsoft.com/office/drawing/2014/main" id="{41450878-E540-4779-B43D-1196A851EC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359" y="3064822"/>
            <a:ext cx="10925262" cy="2100717"/>
          </a:xfrm>
          <a:prstGeom prst="rect">
            <a:avLst/>
          </a:prstGeom>
        </p:spPr>
      </p:pic>
    </p:spTree>
    <p:extLst>
      <p:ext uri="{BB962C8B-B14F-4D97-AF65-F5344CB8AC3E}">
        <p14:creationId xmlns:p14="http://schemas.microsoft.com/office/powerpoint/2010/main" val="39050254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562062" y="1428968"/>
            <a:ext cx="5192786" cy="4728551"/>
          </a:xfrm>
        </p:spPr>
        <p:txBody>
          <a:bodyPr>
            <a:normAutofit/>
          </a:bodyPr>
          <a:lstStyle/>
          <a:p>
            <a:pPr marL="0" indent="0">
              <a:buNone/>
            </a:pPr>
            <a:r>
              <a:rPr lang="en-US" sz="2000" dirty="0">
                <a:solidFill>
                  <a:srgbClr val="243746"/>
                </a:solidFill>
              </a:rPr>
              <a:t>Unilaterally Extending for 8 days (F270): can only be used </a:t>
            </a:r>
            <a:r>
              <a:rPr lang="en-US" sz="2000" u="sng" dirty="0">
                <a:solidFill>
                  <a:srgbClr val="243746"/>
                </a:solidFill>
              </a:rPr>
              <a:t>ONCE</a:t>
            </a:r>
            <a:r>
              <a:rPr lang="en-US" sz="2000" dirty="0">
                <a:solidFill>
                  <a:srgbClr val="243746"/>
                </a:solidFill>
              </a:rPr>
              <a:t> and must be for one of three reasons: </a:t>
            </a:r>
          </a:p>
          <a:p>
            <a:endParaRPr lang="en-US" sz="2000" dirty="0">
              <a:solidFill>
                <a:srgbClr val="243746"/>
              </a:solidFill>
            </a:endParaRPr>
          </a:p>
          <a:p>
            <a:pPr marL="685800" lvl="1" indent="-228600">
              <a:buFont typeface="+mj-lt"/>
              <a:buAutoNum type="arabicPeriod"/>
            </a:pPr>
            <a:r>
              <a:rPr lang="en-US" sz="2000" dirty="0">
                <a:solidFill>
                  <a:srgbClr val="243746"/>
                </a:solidFill>
              </a:rPr>
              <a:t>Seller cannot satisfy title objections</a:t>
            </a:r>
          </a:p>
          <a:p>
            <a:pPr marL="685800" lvl="1" indent="-228600">
              <a:buFont typeface="+mj-lt"/>
              <a:buAutoNum type="arabicPeriod"/>
            </a:pPr>
            <a:endParaRPr lang="en-US" sz="2000" dirty="0">
              <a:solidFill>
                <a:srgbClr val="243746"/>
              </a:solidFill>
            </a:endParaRPr>
          </a:p>
          <a:p>
            <a:pPr marL="685800" lvl="1" indent="-228600">
              <a:buFont typeface="+mj-lt"/>
              <a:buAutoNum type="arabicPeriod"/>
            </a:pPr>
            <a:r>
              <a:rPr lang="en-US" sz="2000" dirty="0">
                <a:solidFill>
                  <a:srgbClr val="243746"/>
                </a:solidFill>
              </a:rPr>
              <a:t>Lender or closing attorney cannot close due to no fault of the buyer</a:t>
            </a:r>
          </a:p>
          <a:p>
            <a:pPr marL="685800" lvl="1" indent="-228600">
              <a:buFont typeface="+mj-lt"/>
              <a:buAutoNum type="arabicPeriod"/>
            </a:pPr>
            <a:endParaRPr lang="en-US" sz="2000" dirty="0">
              <a:solidFill>
                <a:srgbClr val="243746"/>
              </a:solidFill>
            </a:endParaRPr>
          </a:p>
          <a:p>
            <a:pPr marL="685800" lvl="1" indent="-228600">
              <a:buFont typeface="+mj-lt"/>
              <a:buAutoNum type="arabicPeriod"/>
            </a:pPr>
            <a:r>
              <a:rPr lang="en-US" sz="2000" dirty="0">
                <a:solidFill>
                  <a:srgbClr val="243746"/>
                </a:solidFill>
              </a:rPr>
              <a:t>Lender did not disclose on time</a:t>
            </a:r>
          </a:p>
          <a:p>
            <a:pPr marL="685800" lvl="1" indent="-228600">
              <a:buAutoNum type="arabicPeriod"/>
            </a:pPr>
            <a:endParaRPr lang="en-US" sz="2000" dirty="0">
              <a:solidFill>
                <a:srgbClr val="243746"/>
              </a:solidFill>
            </a:endParaRPr>
          </a:p>
          <a:p>
            <a:pPr marL="0" indent="0">
              <a:buNone/>
            </a:pPr>
            <a:r>
              <a:rPr lang="en-US" sz="2000" dirty="0">
                <a:solidFill>
                  <a:srgbClr val="243746"/>
                </a:solidFill>
              </a:rPr>
              <a:t>If the reason for extension does not fall under one of these three categories use the Mutual Extension (F716) or an amendment.</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562062" y="1052216"/>
            <a:ext cx="11065079"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0" y="-629"/>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b="1" spc="150" dirty="0">
                <a:solidFill>
                  <a:srgbClr val="663300"/>
                </a:solidFill>
                <a:latin typeface="Arial Black" panose="020B0A04020102020204" pitchFamily="34" charset="0"/>
                <a:cs typeface="Helvetica" panose="020B0604020202020204" pitchFamily="34" charset="0"/>
              </a:rPr>
              <a:t>Review: Notice to Unilaterally Extend  (F270)</a:t>
            </a:r>
          </a:p>
        </p:txBody>
      </p:sp>
      <p:pic>
        <p:nvPicPr>
          <p:cNvPr id="3" name="Picture 2" descr="Graphical user interface, text, application, email&#10;&#10;Description automatically generated">
            <a:extLst>
              <a:ext uri="{FF2B5EF4-FFF2-40B4-BE49-F238E27FC236}">
                <a16:creationId xmlns:a16="http://schemas.microsoft.com/office/drawing/2014/main" id="{1489DF4F-AA7C-45A7-82DF-2237A76865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4848" y="1570611"/>
            <a:ext cx="6012240" cy="4084171"/>
          </a:xfrm>
          <a:prstGeom prst="rect">
            <a:avLst/>
          </a:prstGeom>
        </p:spPr>
      </p:pic>
    </p:spTree>
    <p:extLst>
      <p:ext uri="{BB962C8B-B14F-4D97-AF65-F5344CB8AC3E}">
        <p14:creationId xmlns:p14="http://schemas.microsoft.com/office/powerpoint/2010/main" val="28837380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2152650" y="1"/>
            <a:ext cx="7886700" cy="1325563"/>
          </a:xfrm>
        </p:spPr>
        <p:txBody>
          <a:bodyPr>
            <a:normAutofit/>
          </a:bodyPr>
          <a:lstStyle/>
          <a:p>
            <a:pPr algn="l"/>
            <a:r>
              <a:rPr lang="en-US" sz="4800" b="1" spc="150" dirty="0">
                <a:solidFill>
                  <a:srgbClr val="663300"/>
                </a:solidFill>
                <a:latin typeface="Arial Black" panose="020B0A04020102020204" pitchFamily="34" charset="0"/>
                <a:cs typeface="Helvetica" panose="020B0604020202020204" pitchFamily="34" charset="0"/>
              </a:rPr>
              <a:t>AGENDA</a:t>
            </a:r>
          </a:p>
        </p:txBody>
      </p:sp>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2152650" y="1325563"/>
            <a:ext cx="7886700" cy="4351338"/>
          </a:xfrm>
        </p:spPr>
        <p:txBody>
          <a:bodyPr/>
          <a:lstStyle/>
          <a:p>
            <a:pPr marL="0" indent="0">
              <a:lnSpc>
                <a:spcPct val="150000"/>
              </a:lnSpc>
              <a:buNone/>
            </a:pPr>
            <a:r>
              <a:rPr lang="en-US" sz="2400" dirty="0">
                <a:cs typeface="Arial" panose="020B0604020202020204" pitchFamily="34" charset="0"/>
              </a:rPr>
              <a:t>Section 1 – Brochures and Brokerage Agreements</a:t>
            </a:r>
          </a:p>
          <a:p>
            <a:pPr marL="0" indent="0">
              <a:lnSpc>
                <a:spcPct val="150000"/>
              </a:lnSpc>
              <a:buNone/>
            </a:pPr>
            <a:r>
              <a:rPr lang="en-US" sz="2400" dirty="0">
                <a:cs typeface="Arial" panose="020B0604020202020204" pitchFamily="34" charset="0"/>
              </a:rPr>
              <a:t>Section 2 – Purchase and Sale Agreements </a:t>
            </a:r>
          </a:p>
          <a:p>
            <a:pPr marL="0" indent="0">
              <a:lnSpc>
                <a:spcPct val="150000"/>
              </a:lnSpc>
              <a:buNone/>
            </a:pPr>
            <a:r>
              <a:rPr lang="en-US" sz="2400" dirty="0">
                <a:cs typeface="Arial" panose="020B0604020202020204" pitchFamily="34" charset="0"/>
              </a:rPr>
              <a:t>Section 3 – Exhibits and Addendum </a:t>
            </a:r>
          </a:p>
          <a:p>
            <a:pPr marL="0" indent="0">
              <a:buNone/>
            </a:pPr>
            <a:endParaRPr lang="en-US" dirty="0">
              <a:latin typeface="Arial" panose="020B0604020202020204" pitchFamily="34" charset="0"/>
              <a:cs typeface="Arial" panose="020B0604020202020204" pitchFamily="34" charset="0"/>
            </a:endParaRP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44751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562062" y="1324934"/>
            <a:ext cx="5066951" cy="4728551"/>
          </a:xfrm>
        </p:spPr>
        <p:txBody>
          <a:bodyPr>
            <a:normAutofit/>
          </a:bodyPr>
          <a:lstStyle/>
          <a:p>
            <a:pPr marL="0" indent="0" algn="ctr">
              <a:buNone/>
            </a:pPr>
            <a:r>
              <a:rPr lang="en-US" sz="2800" dirty="0">
                <a:solidFill>
                  <a:srgbClr val="243746"/>
                </a:solidFill>
              </a:rPr>
              <a:t>Pop Quiz! </a:t>
            </a:r>
          </a:p>
          <a:p>
            <a:pPr marL="0" indent="0">
              <a:buNone/>
            </a:pPr>
            <a:endParaRPr lang="en-US" sz="2000" dirty="0">
              <a:solidFill>
                <a:srgbClr val="243746"/>
              </a:solidFill>
            </a:endParaRPr>
          </a:p>
          <a:p>
            <a:pPr marL="0" indent="0">
              <a:buNone/>
            </a:pPr>
            <a:r>
              <a:rPr lang="en-US" sz="2000" dirty="0">
                <a:solidFill>
                  <a:srgbClr val="243746"/>
                </a:solidFill>
              </a:rPr>
              <a:t>Contract has a fifteen day temporary occupancy. </a:t>
            </a:r>
          </a:p>
          <a:p>
            <a:pPr marL="0" indent="0">
              <a:buNone/>
            </a:pPr>
            <a:endParaRPr lang="en-US" sz="2000" dirty="0">
              <a:solidFill>
                <a:srgbClr val="243746"/>
              </a:solidFill>
            </a:endParaRPr>
          </a:p>
          <a:p>
            <a:pPr marL="0" indent="0">
              <a:buNone/>
            </a:pPr>
            <a:r>
              <a:rPr lang="en-US" sz="2000" dirty="0">
                <a:solidFill>
                  <a:srgbClr val="243746"/>
                </a:solidFill>
              </a:rPr>
              <a:t>Lender isn’t ready to close so the buyer provides the seller with the notice to unilaterally extend. </a:t>
            </a:r>
          </a:p>
          <a:p>
            <a:pPr marL="0" indent="0">
              <a:buNone/>
            </a:pPr>
            <a:endParaRPr lang="en-US" sz="2000" dirty="0">
              <a:solidFill>
                <a:srgbClr val="243746"/>
              </a:solidFill>
            </a:endParaRPr>
          </a:p>
          <a:p>
            <a:pPr marL="0" indent="0">
              <a:buNone/>
            </a:pPr>
            <a:r>
              <a:rPr lang="en-US" sz="2000" dirty="0">
                <a:solidFill>
                  <a:srgbClr val="243746"/>
                </a:solidFill>
              </a:rPr>
              <a:t>What is the date of possession? </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562062" y="1052216"/>
            <a:ext cx="11065079"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0" y="-629"/>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b="1" spc="150" dirty="0">
                <a:solidFill>
                  <a:srgbClr val="663300"/>
                </a:solidFill>
                <a:latin typeface="Arial Black" panose="020B0A04020102020204" pitchFamily="34" charset="0"/>
                <a:cs typeface="Helvetica" panose="020B0604020202020204" pitchFamily="34" charset="0"/>
              </a:rPr>
              <a:t>Review: Notice to Unilaterally Extend  (F270)</a:t>
            </a:r>
          </a:p>
        </p:txBody>
      </p:sp>
      <p:pic>
        <p:nvPicPr>
          <p:cNvPr id="10" name="Picture 9" descr="Yellow pin on a calendar">
            <a:extLst>
              <a:ext uri="{FF2B5EF4-FFF2-40B4-BE49-F238E27FC236}">
                <a16:creationId xmlns:a16="http://schemas.microsoft.com/office/drawing/2014/main" id="{97D539DB-DEA7-4A1D-9A6E-169883DF5A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9087" y="1631861"/>
            <a:ext cx="5969163" cy="4173923"/>
          </a:xfrm>
          <a:prstGeom prst="rect">
            <a:avLst/>
          </a:prstGeom>
        </p:spPr>
      </p:pic>
    </p:spTree>
    <p:extLst>
      <p:ext uri="{BB962C8B-B14F-4D97-AF65-F5344CB8AC3E}">
        <p14:creationId xmlns:p14="http://schemas.microsoft.com/office/powerpoint/2010/main" val="891584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562062" y="2377779"/>
            <a:ext cx="4420999" cy="4728551"/>
          </a:xfrm>
        </p:spPr>
        <p:txBody>
          <a:bodyPr>
            <a:normAutofit/>
          </a:bodyPr>
          <a:lstStyle/>
          <a:p>
            <a:pPr marL="0" indent="0">
              <a:buNone/>
            </a:pPr>
            <a:r>
              <a:rPr lang="en-US" sz="2800" dirty="0">
                <a:solidFill>
                  <a:srgbClr val="243746"/>
                </a:solidFill>
              </a:rPr>
              <a:t>When exercising the unilateral extension, you need an additional amendment to change the possession date!</a:t>
            </a:r>
            <a:endParaRPr lang="en-US" sz="2000" dirty="0">
              <a:solidFill>
                <a:srgbClr val="243746"/>
              </a:solidFill>
            </a:endParaRP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562062" y="1052216"/>
            <a:ext cx="11065079"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0" y="-629"/>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b="1" spc="150" dirty="0">
                <a:solidFill>
                  <a:srgbClr val="663300"/>
                </a:solidFill>
                <a:latin typeface="Arial Black" panose="020B0A04020102020204" pitchFamily="34" charset="0"/>
                <a:cs typeface="Helvetica" panose="020B0604020202020204" pitchFamily="34" charset="0"/>
              </a:rPr>
              <a:t>Review: Notice to Unilaterally Extend  (F270)</a:t>
            </a:r>
          </a:p>
        </p:txBody>
      </p:sp>
      <p:pic>
        <p:nvPicPr>
          <p:cNvPr id="14" name="Picture 13" descr="Woman in business suit, holding clipboard with floorplan, handing key to smiling couple">
            <a:extLst>
              <a:ext uri="{FF2B5EF4-FFF2-40B4-BE49-F238E27FC236}">
                <a16:creationId xmlns:a16="http://schemas.microsoft.com/office/drawing/2014/main" id="{8096B508-FD76-4587-92A8-81F96B992D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5577" y="1621184"/>
            <a:ext cx="6721564" cy="4480220"/>
          </a:xfrm>
          <a:prstGeom prst="rect">
            <a:avLst/>
          </a:prstGeom>
        </p:spPr>
      </p:pic>
    </p:spTree>
    <p:extLst>
      <p:ext uri="{BB962C8B-B14F-4D97-AF65-F5344CB8AC3E}">
        <p14:creationId xmlns:p14="http://schemas.microsoft.com/office/powerpoint/2010/main" val="17232117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562062" y="1721162"/>
            <a:ext cx="5192786" cy="5299003"/>
          </a:xfrm>
        </p:spPr>
        <p:txBody>
          <a:bodyPr>
            <a:normAutofit/>
          </a:bodyPr>
          <a:lstStyle/>
          <a:p>
            <a:pPr marL="0" indent="0">
              <a:buNone/>
            </a:pPr>
            <a:r>
              <a:rPr lang="en-US" sz="2000" dirty="0">
                <a:solidFill>
                  <a:srgbClr val="243746"/>
                </a:solidFill>
              </a:rPr>
              <a:t>When closing is extended, the date of possession also extends.  </a:t>
            </a:r>
          </a:p>
          <a:p>
            <a:pPr marL="0" indent="0">
              <a:buNone/>
            </a:pPr>
            <a:endParaRPr lang="en-US" sz="2000" dirty="0">
              <a:solidFill>
                <a:srgbClr val="243746"/>
              </a:solidFill>
            </a:endParaRPr>
          </a:p>
          <a:p>
            <a:pPr marL="0" indent="0">
              <a:buNone/>
            </a:pPr>
            <a:r>
              <a:rPr lang="en-US" sz="2000" dirty="0">
                <a:solidFill>
                  <a:srgbClr val="243746"/>
                </a:solidFill>
              </a:rPr>
              <a:t>The mutual extension allows you to amend the closing and possession date at the same time.  </a:t>
            </a:r>
          </a:p>
          <a:p>
            <a:pPr marL="0" indent="0">
              <a:buNone/>
            </a:pPr>
            <a:endParaRPr lang="en-US" sz="2000" dirty="0">
              <a:solidFill>
                <a:srgbClr val="243746"/>
              </a:solidFill>
            </a:endParaRPr>
          </a:p>
          <a:p>
            <a:pPr marL="0" indent="0">
              <a:buNone/>
            </a:pPr>
            <a:r>
              <a:rPr lang="en-US" sz="2000" dirty="0">
                <a:solidFill>
                  <a:srgbClr val="243746"/>
                </a:solidFill>
              </a:rPr>
              <a:t>Practice Tip! When using the mutual extension you can also terminate the parties’ right to future unilateral extensions.</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562062" y="1052216"/>
            <a:ext cx="11065079"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0" y="-629"/>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b="1" spc="150" dirty="0">
                <a:solidFill>
                  <a:srgbClr val="663300"/>
                </a:solidFill>
                <a:latin typeface="Arial Black" panose="020B0A04020102020204" pitchFamily="34" charset="0"/>
                <a:cs typeface="Helvetica" panose="020B0604020202020204" pitchFamily="34" charset="0"/>
              </a:rPr>
              <a:t>Review: Amendment to Change Closing/Possession Date (F716)</a:t>
            </a:r>
          </a:p>
        </p:txBody>
      </p:sp>
      <p:pic>
        <p:nvPicPr>
          <p:cNvPr id="4" name="Picture 3" descr="Text&#10;&#10;Description automatically generated">
            <a:extLst>
              <a:ext uri="{FF2B5EF4-FFF2-40B4-BE49-F238E27FC236}">
                <a16:creationId xmlns:a16="http://schemas.microsoft.com/office/drawing/2014/main" id="{8B7EC07A-B67F-4AF6-A60C-BD0FEEB6CE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7552" y="1232655"/>
            <a:ext cx="5960871" cy="5037589"/>
          </a:xfrm>
          <a:prstGeom prst="rect">
            <a:avLst/>
          </a:prstGeom>
        </p:spPr>
      </p:pic>
    </p:spTree>
    <p:extLst>
      <p:ext uri="{BB962C8B-B14F-4D97-AF65-F5344CB8AC3E}">
        <p14:creationId xmlns:p14="http://schemas.microsoft.com/office/powerpoint/2010/main" val="25752666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944057" y="1982642"/>
            <a:ext cx="2466799" cy="2524747"/>
          </a:xfrm>
        </p:spPr>
        <p:txBody>
          <a:bodyPr/>
          <a:lstStyle/>
          <a:p>
            <a:pPr marL="0" indent="0">
              <a:lnSpc>
                <a:spcPct val="150000"/>
              </a:lnSpc>
              <a:buNone/>
            </a:pPr>
            <a:r>
              <a:rPr lang="en-US" sz="2400" dirty="0">
                <a:cs typeface="Arial" panose="020B0604020202020204" pitchFamily="34" charset="0"/>
              </a:rPr>
              <a:t>Updated language </a:t>
            </a:r>
          </a:p>
          <a:p>
            <a:pPr marL="0" indent="0">
              <a:buNone/>
            </a:pPr>
            <a:endParaRPr lang="en-US" dirty="0">
              <a:latin typeface="Arial" panose="020B0604020202020204" pitchFamily="34" charset="0"/>
              <a:cs typeface="Arial" panose="020B0604020202020204" pitchFamily="34" charset="0"/>
            </a:endParaRP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243281" y="1208015"/>
            <a:ext cx="11652308" cy="83993"/>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b="1" spc="150" dirty="0">
                <a:solidFill>
                  <a:srgbClr val="663300"/>
                </a:solidFill>
                <a:latin typeface="Arial Black" panose="020B0A04020102020204" pitchFamily="34" charset="0"/>
                <a:cs typeface="Helvetica" panose="020B0604020202020204" pitchFamily="34" charset="0"/>
              </a:rPr>
              <a:t>F716 Amendment to Change Closing/Possession Date</a:t>
            </a:r>
          </a:p>
        </p:txBody>
      </p:sp>
      <p:pic>
        <p:nvPicPr>
          <p:cNvPr id="4" name="Picture 3">
            <a:extLst>
              <a:ext uri="{FF2B5EF4-FFF2-40B4-BE49-F238E27FC236}">
                <a16:creationId xmlns:a16="http://schemas.microsoft.com/office/drawing/2014/main" id="{DD4FED1D-00B6-4420-9BDC-87DC7ABF43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5897" y="3017355"/>
            <a:ext cx="9652046" cy="1981326"/>
          </a:xfrm>
          <a:prstGeom prst="rect">
            <a:avLst/>
          </a:prstGeom>
        </p:spPr>
      </p:pic>
    </p:spTree>
    <p:extLst>
      <p:ext uri="{BB962C8B-B14F-4D97-AF65-F5344CB8AC3E}">
        <p14:creationId xmlns:p14="http://schemas.microsoft.com/office/powerpoint/2010/main" val="32024347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446015" y="1324934"/>
            <a:ext cx="11299970" cy="4832585"/>
          </a:xfrm>
        </p:spPr>
        <p:txBody>
          <a:bodyPr>
            <a:normAutofit fontScale="92500" lnSpcReduction="20000"/>
          </a:bodyPr>
          <a:lstStyle/>
          <a:p>
            <a:pPr marL="0" indent="0">
              <a:lnSpc>
                <a:spcPct val="150000"/>
              </a:lnSpc>
              <a:buNone/>
            </a:pPr>
            <a:r>
              <a:rPr lang="en-US" sz="1900" dirty="0">
                <a:cs typeface="Arial" panose="020B0604020202020204" pitchFamily="34" charset="0"/>
              </a:rPr>
              <a:t>B5. </a:t>
            </a:r>
            <a:r>
              <a:rPr lang="en-US" sz="1900" u="sng" dirty="0">
                <a:cs typeface="Arial" panose="020B0604020202020204" pitchFamily="34" charset="0"/>
              </a:rPr>
              <a:t>Closing Law Firm</a:t>
            </a:r>
            <a:r>
              <a:rPr lang="en-US" sz="1900" dirty="0">
                <a:cs typeface="Arial" panose="020B0604020202020204" pitchFamily="34" charset="0"/>
              </a:rPr>
              <a:t> added language outlining the scope of the closing attorney’s representation in a cash transaction. </a:t>
            </a:r>
          </a:p>
          <a:p>
            <a:pPr marL="0" indent="0">
              <a:lnSpc>
                <a:spcPct val="150000"/>
              </a:lnSpc>
              <a:buNone/>
            </a:pPr>
            <a:endParaRPr lang="en-US" sz="2100" dirty="0">
              <a:cs typeface="Arial" panose="020B0604020202020204" pitchFamily="34" charset="0"/>
            </a:endParaRPr>
          </a:p>
          <a:p>
            <a:pPr marL="0" indent="0">
              <a:lnSpc>
                <a:spcPct val="150000"/>
              </a:lnSpc>
              <a:buNone/>
            </a:pPr>
            <a:endParaRPr lang="en-US" sz="2100" dirty="0">
              <a:cs typeface="Arial" panose="020B0604020202020204" pitchFamily="34" charset="0"/>
            </a:endParaRPr>
          </a:p>
          <a:p>
            <a:pPr marL="0" indent="0">
              <a:lnSpc>
                <a:spcPct val="150000"/>
              </a:lnSpc>
              <a:buNone/>
            </a:pPr>
            <a:endParaRPr lang="en-US" sz="2100" dirty="0">
              <a:cs typeface="Arial" panose="020B0604020202020204" pitchFamily="34" charset="0"/>
            </a:endParaRPr>
          </a:p>
          <a:p>
            <a:pPr marL="0" indent="0">
              <a:lnSpc>
                <a:spcPct val="150000"/>
              </a:lnSpc>
              <a:buNone/>
            </a:pPr>
            <a:endParaRPr lang="en-US" sz="2400" dirty="0">
              <a:cs typeface="Arial" panose="020B0604020202020204" pitchFamily="34" charset="0"/>
            </a:endParaRPr>
          </a:p>
          <a:p>
            <a:pPr marL="0" indent="0">
              <a:lnSpc>
                <a:spcPct val="150000"/>
              </a:lnSpc>
              <a:buNone/>
            </a:pPr>
            <a:endParaRPr lang="en-US" sz="2400" dirty="0">
              <a:cs typeface="Arial" panose="020B0604020202020204" pitchFamily="34" charset="0"/>
            </a:endParaRPr>
          </a:p>
          <a:p>
            <a:pPr marL="0" indent="0">
              <a:lnSpc>
                <a:spcPct val="150000"/>
              </a:lnSpc>
              <a:buNone/>
            </a:pPr>
            <a:endParaRPr lang="en-US" sz="2400" dirty="0">
              <a:cs typeface="Arial" panose="020B0604020202020204" pitchFamily="34" charset="0"/>
            </a:endParaRPr>
          </a:p>
          <a:p>
            <a:pPr marL="0" indent="0">
              <a:lnSpc>
                <a:spcPct val="150000"/>
              </a:lnSpc>
              <a:buNone/>
            </a:pPr>
            <a:endParaRPr lang="en-US" sz="2400" dirty="0">
              <a:cs typeface="Arial" panose="020B0604020202020204" pitchFamily="34" charset="0"/>
            </a:endParaRPr>
          </a:p>
          <a:p>
            <a:pPr marL="0" indent="0">
              <a:lnSpc>
                <a:spcPct val="150000"/>
              </a:lnSpc>
              <a:buNone/>
            </a:pPr>
            <a:r>
              <a:rPr lang="en-US" sz="1900" dirty="0">
                <a:cs typeface="Arial" panose="020B0604020202020204" pitchFamily="34" charset="0"/>
              </a:rPr>
              <a:t>Universal Change: F210, F213, F228, F243, CF04 </a:t>
            </a:r>
          </a:p>
          <a:p>
            <a:pPr marL="0" indent="0">
              <a:buNone/>
            </a:pPr>
            <a:endParaRPr lang="en-US" dirty="0">
              <a:latin typeface="Arial" panose="020B0604020202020204" pitchFamily="34" charset="0"/>
              <a:cs typeface="Arial" panose="020B0604020202020204" pitchFamily="34" charset="0"/>
            </a:endParaRP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644242" y="1052216"/>
            <a:ext cx="8917497"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0" y="-629"/>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b="1" spc="150" dirty="0">
                <a:solidFill>
                  <a:srgbClr val="663300"/>
                </a:solidFill>
                <a:latin typeface="Arial Black" panose="020B0A04020102020204" pitchFamily="34" charset="0"/>
                <a:cs typeface="Helvetica" panose="020B0604020202020204" pitchFamily="34" charset="0"/>
              </a:rPr>
              <a:t>F201 Purchase and Sale Agreement</a:t>
            </a:r>
          </a:p>
        </p:txBody>
      </p:sp>
      <p:sp>
        <p:nvSpPr>
          <p:cNvPr id="2" name="TextBox 1">
            <a:extLst>
              <a:ext uri="{FF2B5EF4-FFF2-40B4-BE49-F238E27FC236}">
                <a16:creationId xmlns:a16="http://schemas.microsoft.com/office/drawing/2014/main" id="{46BBFB74-351B-49C7-9FD5-525E6D7517C2}"/>
              </a:ext>
            </a:extLst>
          </p:cNvPr>
          <p:cNvSpPr txBox="1"/>
          <p:nvPr/>
        </p:nvSpPr>
        <p:spPr>
          <a:xfrm>
            <a:off x="441566" y="4559288"/>
            <a:ext cx="1887523" cy="1015663"/>
          </a:xfrm>
          <a:prstGeom prst="rect">
            <a:avLst/>
          </a:prstGeom>
          <a:noFill/>
        </p:spPr>
        <p:txBody>
          <a:bodyPr wrap="square" rtlCol="0">
            <a:spAutoFit/>
          </a:bodyPr>
          <a:lstStyle/>
          <a:p>
            <a:r>
              <a:rPr lang="en-US" sz="1400" dirty="0">
                <a:cs typeface="Arial" panose="020B0604020202020204" pitchFamily="34" charset="0"/>
              </a:rPr>
              <a:t>This is similar to our cash engagement letter. </a:t>
            </a:r>
          </a:p>
          <a:p>
            <a:endParaRPr lang="en-US" dirty="0"/>
          </a:p>
        </p:txBody>
      </p:sp>
      <p:pic>
        <p:nvPicPr>
          <p:cNvPr id="6" name="Picture 5">
            <a:extLst>
              <a:ext uri="{FF2B5EF4-FFF2-40B4-BE49-F238E27FC236}">
                <a16:creationId xmlns:a16="http://schemas.microsoft.com/office/drawing/2014/main" id="{24BF7948-9570-436B-AADC-2DE7D98FFD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7486" y="4328456"/>
            <a:ext cx="9615851" cy="1000275"/>
          </a:xfrm>
          <a:prstGeom prst="rect">
            <a:avLst/>
          </a:prstGeom>
        </p:spPr>
      </p:pic>
      <p:sp>
        <p:nvSpPr>
          <p:cNvPr id="10" name="Arrow: Right 9">
            <a:extLst>
              <a:ext uri="{FF2B5EF4-FFF2-40B4-BE49-F238E27FC236}">
                <a16:creationId xmlns:a16="http://schemas.microsoft.com/office/drawing/2014/main" id="{661BEB25-122E-4EDA-BD6D-66F88BB10C28}"/>
              </a:ext>
            </a:extLst>
          </p:cNvPr>
          <p:cNvSpPr/>
          <p:nvPr/>
        </p:nvSpPr>
        <p:spPr>
          <a:xfrm>
            <a:off x="2130134" y="4708196"/>
            <a:ext cx="547352" cy="3589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0F8E2F3F-6C6E-4F9B-8F60-94DF5C552B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231" y="1945248"/>
            <a:ext cx="10715537" cy="2255117"/>
          </a:xfrm>
          <a:prstGeom prst="rect">
            <a:avLst/>
          </a:prstGeom>
        </p:spPr>
      </p:pic>
    </p:spTree>
    <p:extLst>
      <p:ext uri="{BB962C8B-B14F-4D97-AF65-F5344CB8AC3E}">
        <p14:creationId xmlns:p14="http://schemas.microsoft.com/office/powerpoint/2010/main" val="31090096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446015" y="1324934"/>
            <a:ext cx="11299970" cy="4832585"/>
          </a:xfrm>
        </p:spPr>
        <p:txBody>
          <a:bodyPr>
            <a:normAutofit/>
          </a:bodyPr>
          <a:lstStyle/>
          <a:p>
            <a:pPr marL="0" indent="0">
              <a:lnSpc>
                <a:spcPct val="150000"/>
              </a:lnSpc>
              <a:buNone/>
            </a:pPr>
            <a:r>
              <a:rPr lang="en-US" sz="1900" dirty="0">
                <a:cs typeface="Arial" panose="020B0604020202020204" pitchFamily="34" charset="0"/>
              </a:rPr>
              <a:t>One of the closing attorney’s tasks is to run a title exam to insure “good and marketable title”.  What is good and marketable title?  It is the same thing as a “clear title”? </a:t>
            </a:r>
          </a:p>
          <a:p>
            <a:pPr marL="0" indent="0">
              <a:lnSpc>
                <a:spcPct val="150000"/>
              </a:lnSpc>
              <a:buNone/>
            </a:pPr>
            <a:endParaRPr lang="en-US" sz="1900" dirty="0">
              <a:cs typeface="Arial" panose="020B0604020202020204" pitchFamily="34" charset="0"/>
            </a:endParaRPr>
          </a:p>
          <a:p>
            <a:pPr marL="0" indent="0">
              <a:lnSpc>
                <a:spcPct val="150000"/>
              </a:lnSpc>
              <a:buNone/>
            </a:pPr>
            <a:endParaRPr lang="en-US" sz="1900" dirty="0">
              <a:cs typeface="Arial" panose="020B0604020202020204" pitchFamily="34" charset="0"/>
            </a:endParaRPr>
          </a:p>
          <a:p>
            <a:pPr marL="0" indent="0">
              <a:lnSpc>
                <a:spcPct val="150000"/>
              </a:lnSpc>
              <a:buNone/>
            </a:pPr>
            <a:r>
              <a:rPr lang="en-US" sz="1900" dirty="0">
                <a:cs typeface="Arial" panose="020B0604020202020204" pitchFamily="34" charset="0"/>
              </a:rPr>
              <a:t>Another role of the closing attorney is to issue the title policies.  The contract directs us to issue an enhanced owner’s policy.  What is the difference between a standard and enhanced policy? </a:t>
            </a:r>
          </a:p>
          <a:p>
            <a:pPr marL="0" indent="0">
              <a:lnSpc>
                <a:spcPct val="150000"/>
              </a:lnSpc>
              <a:buNone/>
            </a:pPr>
            <a:endParaRPr lang="en-US" sz="2100" dirty="0">
              <a:cs typeface="Arial" panose="020B0604020202020204" pitchFamily="34" charset="0"/>
            </a:endParaRPr>
          </a:p>
          <a:p>
            <a:pPr marL="0" indent="0">
              <a:lnSpc>
                <a:spcPct val="150000"/>
              </a:lnSpc>
              <a:buNone/>
            </a:pPr>
            <a:endParaRPr lang="en-US" sz="2100" dirty="0">
              <a:cs typeface="Arial" panose="020B0604020202020204" pitchFamily="34" charset="0"/>
            </a:endParaRPr>
          </a:p>
          <a:p>
            <a:pPr marL="0" indent="0">
              <a:lnSpc>
                <a:spcPct val="150000"/>
              </a:lnSpc>
              <a:buNone/>
            </a:pPr>
            <a:endParaRPr lang="en-US" sz="2400" dirty="0">
              <a:cs typeface="Arial" panose="020B0604020202020204" pitchFamily="34" charset="0"/>
            </a:endParaRPr>
          </a:p>
          <a:p>
            <a:pPr marL="0" indent="0">
              <a:lnSpc>
                <a:spcPct val="150000"/>
              </a:lnSpc>
              <a:buNone/>
            </a:pPr>
            <a:endParaRPr lang="en-US" sz="2400" dirty="0">
              <a:cs typeface="Arial" panose="020B0604020202020204" pitchFamily="34" charset="0"/>
            </a:endParaRPr>
          </a:p>
          <a:p>
            <a:pPr marL="0" indent="0">
              <a:lnSpc>
                <a:spcPct val="150000"/>
              </a:lnSpc>
              <a:buNone/>
            </a:pPr>
            <a:endParaRPr lang="en-US" sz="2400" dirty="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644242" y="1052216"/>
            <a:ext cx="8917497"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0" y="-629"/>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b="1" spc="150" dirty="0">
                <a:solidFill>
                  <a:srgbClr val="663300"/>
                </a:solidFill>
                <a:latin typeface="Arial Black" panose="020B0A04020102020204" pitchFamily="34" charset="0"/>
                <a:cs typeface="Helvetica" panose="020B0604020202020204" pitchFamily="34" charset="0"/>
              </a:rPr>
              <a:t>F201 Purchase and Sale Agreement</a:t>
            </a:r>
          </a:p>
        </p:txBody>
      </p:sp>
    </p:spTree>
    <p:extLst>
      <p:ext uri="{BB962C8B-B14F-4D97-AF65-F5344CB8AC3E}">
        <p14:creationId xmlns:p14="http://schemas.microsoft.com/office/powerpoint/2010/main" val="33073738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text, newspaper, screenshot&#10;&#10;Description automatically generated">
            <a:extLst>
              <a:ext uri="{FF2B5EF4-FFF2-40B4-BE49-F238E27FC236}">
                <a16:creationId xmlns:a16="http://schemas.microsoft.com/office/drawing/2014/main" id="{EC8FC9BA-5DD5-4486-8DA0-856FA5CB26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38" y="1052216"/>
            <a:ext cx="5031723" cy="4081809"/>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644242" y="1052216"/>
            <a:ext cx="8917497"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0" y="-629"/>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b="1" spc="150" dirty="0">
                <a:solidFill>
                  <a:srgbClr val="663300"/>
                </a:solidFill>
                <a:latin typeface="Arial Black" panose="020B0A04020102020204" pitchFamily="34" charset="0"/>
                <a:cs typeface="Helvetica" panose="020B0604020202020204" pitchFamily="34" charset="0"/>
              </a:rPr>
              <a:t>F201 Purchase and Sale Agreement</a:t>
            </a:r>
          </a:p>
        </p:txBody>
      </p:sp>
      <p:pic>
        <p:nvPicPr>
          <p:cNvPr id="3" name="Picture 2" descr="A screenshot of a computer&#10;&#10;Description automatically generated with low confidence">
            <a:extLst>
              <a:ext uri="{FF2B5EF4-FFF2-40B4-BE49-F238E27FC236}">
                <a16:creationId xmlns:a16="http://schemas.microsoft.com/office/drawing/2014/main" id="{9D0A0F2F-A76E-4602-9FFC-ACD597B6DD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8994" y="1335387"/>
            <a:ext cx="7083105" cy="2615559"/>
          </a:xfrm>
          <a:prstGeom prst="rect">
            <a:avLst/>
          </a:prstGeom>
        </p:spPr>
      </p:pic>
      <p:pic>
        <p:nvPicPr>
          <p:cNvPr id="10" name="Picture 9" descr="A close-up of a document&#10;&#10;Description automatically generated with medium confidence">
            <a:extLst>
              <a:ext uri="{FF2B5EF4-FFF2-40B4-BE49-F238E27FC236}">
                <a16:creationId xmlns:a16="http://schemas.microsoft.com/office/drawing/2014/main" id="{5001B377-C06D-46D9-B3A8-EFDEC6CB05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8994" y="3961399"/>
            <a:ext cx="7189366" cy="2522624"/>
          </a:xfrm>
          <a:prstGeom prst="rect">
            <a:avLst/>
          </a:prstGeom>
        </p:spPr>
      </p:pic>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spTree>
    <p:extLst>
      <p:ext uri="{BB962C8B-B14F-4D97-AF65-F5344CB8AC3E}">
        <p14:creationId xmlns:p14="http://schemas.microsoft.com/office/powerpoint/2010/main" val="2705414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444617" y="2869478"/>
            <a:ext cx="4018326" cy="3928752"/>
          </a:xfrm>
        </p:spPr>
        <p:txBody>
          <a:bodyPr>
            <a:normAutofit fontScale="32500" lnSpcReduction="20000"/>
          </a:bodyPr>
          <a:lstStyle/>
          <a:p>
            <a:pPr marL="0" indent="0">
              <a:lnSpc>
                <a:spcPct val="150000"/>
              </a:lnSpc>
              <a:buNone/>
            </a:pPr>
            <a:r>
              <a:rPr lang="en-US" sz="5500" dirty="0">
                <a:cs typeface="Arial" panose="020B0604020202020204" pitchFamily="34" charset="0"/>
              </a:rPr>
              <a:t>B8(a) </a:t>
            </a:r>
            <a:r>
              <a:rPr lang="en-US" sz="5500" u="sng" dirty="0">
                <a:cs typeface="Arial" panose="020B0604020202020204" pitchFamily="34" charset="0"/>
              </a:rPr>
              <a:t>Buyer’s Right to Inspect Property </a:t>
            </a:r>
            <a:r>
              <a:rPr lang="en-US" sz="5500" dirty="0">
                <a:cs typeface="Arial" panose="020B0604020202020204" pitchFamily="34" charset="0"/>
              </a:rPr>
              <a:t>(previously titled </a:t>
            </a:r>
            <a:r>
              <a:rPr lang="en-US" sz="5500" u="sng" dirty="0">
                <a:cs typeface="Arial" panose="020B0604020202020204" pitchFamily="34" charset="0"/>
              </a:rPr>
              <a:t>Right to Inspect Property)</a:t>
            </a:r>
            <a:r>
              <a:rPr lang="en-US" sz="5500" dirty="0">
                <a:cs typeface="Arial" panose="020B0604020202020204" pitchFamily="34" charset="0"/>
              </a:rPr>
              <a:t> bolded language regarding methamphetamine production; moved language from the old B8(d)(1) regarding the property being sold “as-is” to this paragraph; and broke the paragraph down. </a:t>
            </a:r>
          </a:p>
          <a:p>
            <a:pPr marL="0" indent="0">
              <a:lnSpc>
                <a:spcPct val="150000"/>
              </a:lnSpc>
              <a:buNone/>
            </a:pPr>
            <a:endParaRPr lang="en-US" sz="5500" dirty="0">
              <a:cs typeface="Arial" panose="020B0604020202020204" pitchFamily="34" charset="0"/>
            </a:endParaRPr>
          </a:p>
          <a:p>
            <a:pPr marL="0" indent="0">
              <a:lnSpc>
                <a:spcPct val="150000"/>
              </a:lnSpc>
              <a:buNone/>
            </a:pPr>
            <a:r>
              <a:rPr lang="en-US" sz="5500" dirty="0">
                <a:cs typeface="Arial" panose="020B0604020202020204" pitchFamily="34" charset="0"/>
              </a:rPr>
              <a:t>Universal Change: F210, F213 </a:t>
            </a:r>
          </a:p>
          <a:p>
            <a:pPr marL="0" indent="0">
              <a:buNone/>
            </a:pPr>
            <a:endParaRPr lang="en-US" dirty="0">
              <a:latin typeface="Arial" panose="020B0604020202020204" pitchFamily="34" charset="0"/>
              <a:cs typeface="Arial" panose="020B0604020202020204" pitchFamily="34" charset="0"/>
            </a:endParaRP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644242" y="1052216"/>
            <a:ext cx="8917497"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0" y="-629"/>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b="1" spc="150" dirty="0">
                <a:solidFill>
                  <a:srgbClr val="663300"/>
                </a:solidFill>
                <a:latin typeface="Arial Black" panose="020B0A04020102020204" pitchFamily="34" charset="0"/>
                <a:cs typeface="Helvetica" panose="020B0604020202020204" pitchFamily="34" charset="0"/>
              </a:rPr>
              <a:t>F201 Purchase and Sale Agreement</a:t>
            </a:r>
          </a:p>
        </p:txBody>
      </p:sp>
      <p:pic>
        <p:nvPicPr>
          <p:cNvPr id="10" name="Picture 2" descr="How Much Does A Home Inspection Cost? | Bankrate">
            <a:extLst>
              <a:ext uri="{FF2B5EF4-FFF2-40B4-BE49-F238E27FC236}">
                <a16:creationId xmlns:a16="http://schemas.microsoft.com/office/drawing/2014/main" id="{AD81737B-ADBF-48A3-A436-12885E9018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4352" y="2735254"/>
            <a:ext cx="6096001" cy="342900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a:extLst>
              <a:ext uri="{FF2B5EF4-FFF2-40B4-BE49-F238E27FC236}">
                <a16:creationId xmlns:a16="http://schemas.microsoft.com/office/drawing/2014/main" id="{E270F9F2-5C49-454F-988F-89F7774F199C}"/>
              </a:ext>
            </a:extLst>
          </p:cNvPr>
          <p:cNvCxnSpPr/>
          <p:nvPr/>
        </p:nvCxnSpPr>
        <p:spPr>
          <a:xfrm flipV="1">
            <a:off x="1728132" y="2501853"/>
            <a:ext cx="327171" cy="36762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ACB7892C-651E-41EE-8A60-453D484684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775" y="1199342"/>
            <a:ext cx="10950429" cy="1060479"/>
          </a:xfrm>
          <a:prstGeom prst="rect">
            <a:avLst/>
          </a:prstGeom>
        </p:spPr>
      </p:pic>
    </p:spTree>
    <p:extLst>
      <p:ext uri="{BB962C8B-B14F-4D97-AF65-F5344CB8AC3E}">
        <p14:creationId xmlns:p14="http://schemas.microsoft.com/office/powerpoint/2010/main" val="41175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410843" y="1168812"/>
            <a:ext cx="3926266" cy="5550765"/>
          </a:xfrm>
        </p:spPr>
        <p:txBody>
          <a:bodyPr>
            <a:normAutofit fontScale="77500" lnSpcReduction="20000"/>
          </a:bodyPr>
          <a:lstStyle/>
          <a:p>
            <a:pPr marL="0" indent="0">
              <a:lnSpc>
                <a:spcPct val="150000"/>
              </a:lnSpc>
              <a:buNone/>
            </a:pPr>
            <a:r>
              <a:rPr lang="en-US" sz="2300" dirty="0">
                <a:cs typeface="Arial" panose="020B0604020202020204" pitchFamily="34" charset="0"/>
              </a:rPr>
              <a:t>B8(b) </a:t>
            </a:r>
            <a:r>
              <a:rPr lang="en-US" sz="2300" u="sng" dirty="0">
                <a:cs typeface="Arial" panose="020B0604020202020204" pitchFamily="34" charset="0"/>
              </a:rPr>
              <a:t>Duty to Inspect Neighborhood</a:t>
            </a:r>
            <a:r>
              <a:rPr lang="en-US" sz="2300" dirty="0">
                <a:cs typeface="Arial" panose="020B0604020202020204" pitchFamily="34" charset="0"/>
              </a:rPr>
              <a:t> is now titled </a:t>
            </a:r>
            <a:r>
              <a:rPr lang="en-US" sz="2300" u="sng" dirty="0">
                <a:cs typeface="Arial" panose="020B0604020202020204" pitchFamily="34" charset="0"/>
              </a:rPr>
              <a:t>Buyer’s Right to Inspect Neighborhood</a:t>
            </a:r>
            <a:r>
              <a:rPr lang="en-US" sz="2300" dirty="0">
                <a:cs typeface="Arial" panose="020B0604020202020204" pitchFamily="34" charset="0"/>
              </a:rPr>
              <a:t>.  Goal is to emphasize that while this is the Buyer’s responsibility it is their </a:t>
            </a:r>
            <a:r>
              <a:rPr lang="en-US" sz="2300" i="1" dirty="0">
                <a:cs typeface="Arial" panose="020B0604020202020204" pitchFamily="34" charset="0"/>
              </a:rPr>
              <a:t>right </a:t>
            </a:r>
            <a:r>
              <a:rPr lang="en-US" sz="2300" dirty="0">
                <a:cs typeface="Arial" panose="020B0604020202020204" pitchFamily="34" charset="0"/>
              </a:rPr>
              <a:t>to inspect but they are not obligated to inspect. </a:t>
            </a:r>
          </a:p>
          <a:p>
            <a:pPr marL="0" indent="0">
              <a:lnSpc>
                <a:spcPct val="150000"/>
              </a:lnSpc>
              <a:buNone/>
            </a:pPr>
            <a:endParaRPr lang="en-US" sz="1800" dirty="0">
              <a:cs typeface="Arial" panose="020B0604020202020204" pitchFamily="34" charset="0"/>
            </a:endParaRPr>
          </a:p>
          <a:p>
            <a:pPr marL="0" indent="0">
              <a:lnSpc>
                <a:spcPct val="150000"/>
              </a:lnSpc>
              <a:buNone/>
            </a:pPr>
            <a:endParaRPr lang="en-US" sz="1800" dirty="0">
              <a:cs typeface="Arial" panose="020B0604020202020204" pitchFamily="34" charset="0"/>
            </a:endParaRPr>
          </a:p>
          <a:p>
            <a:pPr marL="0" indent="0">
              <a:lnSpc>
                <a:spcPct val="150000"/>
              </a:lnSpc>
              <a:buNone/>
            </a:pPr>
            <a:endParaRPr lang="en-US" sz="1800" dirty="0">
              <a:cs typeface="Arial" panose="020B0604020202020204" pitchFamily="34" charset="0"/>
            </a:endParaRPr>
          </a:p>
          <a:p>
            <a:pPr marL="0" indent="0">
              <a:lnSpc>
                <a:spcPct val="150000"/>
              </a:lnSpc>
              <a:buNone/>
            </a:pPr>
            <a:endParaRPr lang="en-US" sz="1800" dirty="0">
              <a:cs typeface="Arial" panose="020B0604020202020204" pitchFamily="34" charset="0"/>
            </a:endParaRPr>
          </a:p>
          <a:p>
            <a:pPr marL="0" indent="0">
              <a:lnSpc>
                <a:spcPct val="150000"/>
              </a:lnSpc>
              <a:buNone/>
            </a:pPr>
            <a:endParaRPr lang="en-US" sz="1800" dirty="0">
              <a:cs typeface="Arial" panose="020B0604020202020204" pitchFamily="34" charset="0"/>
            </a:endParaRPr>
          </a:p>
          <a:p>
            <a:pPr marL="0" indent="0">
              <a:lnSpc>
                <a:spcPct val="150000"/>
              </a:lnSpc>
              <a:buNone/>
            </a:pPr>
            <a:endParaRPr lang="en-US" sz="1800" dirty="0">
              <a:cs typeface="Arial" panose="020B0604020202020204" pitchFamily="34" charset="0"/>
            </a:endParaRPr>
          </a:p>
          <a:p>
            <a:pPr marL="0" indent="0">
              <a:lnSpc>
                <a:spcPct val="150000"/>
              </a:lnSpc>
              <a:buNone/>
            </a:pPr>
            <a:endParaRPr lang="en-US" sz="1800" dirty="0">
              <a:cs typeface="Arial" panose="020B0604020202020204" pitchFamily="34" charset="0"/>
            </a:endParaRPr>
          </a:p>
          <a:p>
            <a:pPr marL="0" indent="0">
              <a:lnSpc>
                <a:spcPct val="150000"/>
              </a:lnSpc>
              <a:buNone/>
            </a:pPr>
            <a:r>
              <a:rPr lang="en-US" sz="2300" dirty="0">
                <a:cs typeface="Arial" panose="020B0604020202020204" pitchFamily="34" charset="0"/>
              </a:rPr>
              <a:t>Universal Change: F210, F213, F228 </a:t>
            </a:r>
          </a:p>
          <a:p>
            <a:pPr marL="0" indent="0">
              <a:buNone/>
            </a:pPr>
            <a:endParaRPr lang="en-US" dirty="0">
              <a:latin typeface="Arial" panose="020B0604020202020204" pitchFamily="34" charset="0"/>
              <a:cs typeface="Arial" panose="020B0604020202020204" pitchFamily="34" charset="0"/>
            </a:endParaRP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644242" y="1052216"/>
            <a:ext cx="8917497"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0" y="-629"/>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b="1" spc="150" dirty="0">
                <a:solidFill>
                  <a:srgbClr val="663300"/>
                </a:solidFill>
                <a:latin typeface="Arial Black" panose="020B0A04020102020204" pitchFamily="34" charset="0"/>
                <a:cs typeface="Helvetica" panose="020B0604020202020204" pitchFamily="34" charset="0"/>
              </a:rPr>
              <a:t>F201 Purchase and Sale Agreement</a:t>
            </a:r>
          </a:p>
        </p:txBody>
      </p:sp>
      <p:pic>
        <p:nvPicPr>
          <p:cNvPr id="6" name="Picture 5" descr="A person sitting in a chair&#10;&#10;Description automatically generated with medium confidence">
            <a:extLst>
              <a:ext uri="{FF2B5EF4-FFF2-40B4-BE49-F238E27FC236}">
                <a16:creationId xmlns:a16="http://schemas.microsoft.com/office/drawing/2014/main" id="{B32E49EE-D712-453A-9B7A-233B917D93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4080" y="1168812"/>
            <a:ext cx="3074739" cy="3283821"/>
          </a:xfrm>
          <a:prstGeom prst="rect">
            <a:avLst/>
          </a:prstGeom>
        </p:spPr>
      </p:pic>
      <p:pic>
        <p:nvPicPr>
          <p:cNvPr id="4" name="Picture 3">
            <a:extLst>
              <a:ext uri="{FF2B5EF4-FFF2-40B4-BE49-F238E27FC236}">
                <a16:creationId xmlns:a16="http://schemas.microsoft.com/office/drawing/2014/main" id="{76FDDC62-B345-4FF7-B547-5A6483DCDA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424" y="4657593"/>
            <a:ext cx="11009152" cy="1271502"/>
          </a:xfrm>
          <a:prstGeom prst="rect">
            <a:avLst/>
          </a:prstGeom>
        </p:spPr>
      </p:pic>
    </p:spTree>
    <p:extLst>
      <p:ext uri="{BB962C8B-B14F-4D97-AF65-F5344CB8AC3E}">
        <p14:creationId xmlns:p14="http://schemas.microsoft.com/office/powerpoint/2010/main" val="25241836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511728" y="1324933"/>
            <a:ext cx="8070210" cy="4925567"/>
          </a:xfrm>
        </p:spPr>
        <p:txBody>
          <a:bodyPr>
            <a:normAutofit/>
          </a:bodyPr>
          <a:lstStyle/>
          <a:p>
            <a:pPr marL="0" indent="0">
              <a:lnSpc>
                <a:spcPct val="100000"/>
              </a:lnSpc>
              <a:spcBef>
                <a:spcPts val="0"/>
              </a:spcBef>
              <a:buNone/>
            </a:pPr>
            <a:r>
              <a:rPr lang="en-US" sz="1800" dirty="0">
                <a:solidFill>
                  <a:srgbClr val="FF0000"/>
                </a:solidFill>
                <a:cs typeface="Arial" panose="020B0604020202020204" pitchFamily="34" charset="0"/>
              </a:rPr>
              <a:t>New</a:t>
            </a:r>
            <a:r>
              <a:rPr lang="en-US" sz="1800" dirty="0">
                <a:cs typeface="Arial" panose="020B0604020202020204" pitchFamily="34" charset="0"/>
              </a:rPr>
              <a:t> B8(c)</a:t>
            </a:r>
            <a:r>
              <a:rPr lang="en-US" sz="1800" u="sng" dirty="0">
                <a:cs typeface="Arial" panose="020B0604020202020204" pitchFamily="34" charset="0"/>
              </a:rPr>
              <a:t>Buyer’s Inspection Rights Continue through Closing</a:t>
            </a:r>
            <a:r>
              <a:rPr lang="en-US" sz="1800" dirty="0">
                <a:cs typeface="Arial" panose="020B0604020202020204" pitchFamily="34" charset="0"/>
              </a:rPr>
              <a:t> includes language previously found in B8(a).</a:t>
            </a:r>
          </a:p>
          <a:p>
            <a:pPr lvl="1">
              <a:lnSpc>
                <a:spcPct val="100000"/>
              </a:lnSpc>
              <a:spcBef>
                <a:spcPts val="0"/>
              </a:spcBef>
            </a:pPr>
            <a:r>
              <a:rPr lang="en-US" sz="1400" dirty="0">
                <a:cs typeface="Arial" panose="020B0604020202020204" pitchFamily="34" charset="0"/>
              </a:rPr>
              <a:t>Moved to its own paragraph to make it clear this right applies after due diligence ends or even if there is no due diligence. </a:t>
            </a:r>
          </a:p>
          <a:p>
            <a:pPr marL="0" indent="0">
              <a:lnSpc>
                <a:spcPct val="100000"/>
              </a:lnSpc>
              <a:spcBef>
                <a:spcPts val="0"/>
              </a:spcBef>
              <a:buNone/>
            </a:pPr>
            <a:endParaRPr lang="en-US" sz="1800" dirty="0">
              <a:cs typeface="Arial" panose="020B0604020202020204" pitchFamily="34" charset="0"/>
            </a:endParaRPr>
          </a:p>
          <a:p>
            <a:pPr marL="0" indent="0">
              <a:lnSpc>
                <a:spcPct val="100000"/>
              </a:lnSpc>
              <a:spcBef>
                <a:spcPts val="0"/>
              </a:spcBef>
              <a:buNone/>
            </a:pPr>
            <a:endParaRPr lang="en-US" sz="1800" dirty="0">
              <a:cs typeface="Arial" panose="020B0604020202020204" pitchFamily="34" charset="0"/>
            </a:endParaRPr>
          </a:p>
          <a:p>
            <a:pPr marL="0" indent="0">
              <a:lnSpc>
                <a:spcPct val="100000"/>
              </a:lnSpc>
              <a:spcBef>
                <a:spcPts val="0"/>
              </a:spcBef>
              <a:buNone/>
            </a:pPr>
            <a:endParaRPr lang="en-US" sz="1800" dirty="0">
              <a:cs typeface="Arial" panose="020B0604020202020204" pitchFamily="34" charset="0"/>
            </a:endParaRPr>
          </a:p>
          <a:p>
            <a:pPr marL="0" indent="0">
              <a:lnSpc>
                <a:spcPct val="100000"/>
              </a:lnSpc>
              <a:spcBef>
                <a:spcPts val="0"/>
              </a:spcBef>
              <a:buNone/>
            </a:pPr>
            <a:endParaRPr lang="en-US" sz="1800" dirty="0">
              <a:cs typeface="Arial" panose="020B0604020202020204" pitchFamily="34" charset="0"/>
            </a:endParaRPr>
          </a:p>
          <a:p>
            <a:pPr marL="0" indent="0">
              <a:lnSpc>
                <a:spcPct val="100000"/>
              </a:lnSpc>
              <a:spcBef>
                <a:spcPts val="0"/>
              </a:spcBef>
              <a:buNone/>
            </a:pPr>
            <a:endParaRPr lang="en-US" sz="1800" dirty="0">
              <a:cs typeface="Arial" panose="020B0604020202020204" pitchFamily="34" charset="0"/>
            </a:endParaRPr>
          </a:p>
          <a:p>
            <a:pPr marL="0" indent="0">
              <a:lnSpc>
                <a:spcPct val="100000"/>
              </a:lnSpc>
              <a:spcBef>
                <a:spcPts val="0"/>
              </a:spcBef>
              <a:buNone/>
            </a:pPr>
            <a:endParaRPr lang="en-US" sz="1800" dirty="0">
              <a:cs typeface="Arial" panose="020B0604020202020204" pitchFamily="34" charset="0"/>
            </a:endParaRPr>
          </a:p>
          <a:p>
            <a:pPr marL="0" indent="0">
              <a:lnSpc>
                <a:spcPct val="100000"/>
              </a:lnSpc>
              <a:spcBef>
                <a:spcPts val="0"/>
              </a:spcBef>
              <a:buNone/>
            </a:pPr>
            <a:endParaRPr lang="en-US" sz="1800" dirty="0">
              <a:cs typeface="Arial" panose="020B0604020202020204" pitchFamily="34" charset="0"/>
            </a:endParaRPr>
          </a:p>
          <a:p>
            <a:pPr marL="0" indent="0">
              <a:lnSpc>
                <a:spcPct val="100000"/>
              </a:lnSpc>
              <a:spcBef>
                <a:spcPts val="0"/>
              </a:spcBef>
              <a:buNone/>
            </a:pPr>
            <a:endParaRPr lang="en-US" sz="1800" dirty="0">
              <a:cs typeface="Arial" panose="020B0604020202020204" pitchFamily="34" charset="0"/>
            </a:endParaRPr>
          </a:p>
          <a:p>
            <a:pPr marL="0" indent="0">
              <a:lnSpc>
                <a:spcPct val="100000"/>
              </a:lnSpc>
              <a:spcBef>
                <a:spcPts val="0"/>
              </a:spcBef>
              <a:buNone/>
            </a:pPr>
            <a:r>
              <a:rPr lang="en-US" sz="1800" dirty="0">
                <a:cs typeface="Arial" panose="020B0604020202020204" pitchFamily="34" charset="0"/>
              </a:rPr>
              <a:t>B8(d) </a:t>
            </a:r>
            <a:r>
              <a:rPr lang="en-US" sz="1800" u="sng" dirty="0">
                <a:cs typeface="Arial" panose="020B0604020202020204" pitchFamily="34" charset="0"/>
              </a:rPr>
              <a:t>Property Sold “As-Is” Unless this Agreement is Subject to Due Diligence Period</a:t>
            </a:r>
            <a:r>
              <a:rPr lang="en-US" sz="1800" dirty="0">
                <a:cs typeface="Arial" panose="020B0604020202020204" pitchFamily="34" charset="0"/>
              </a:rPr>
              <a:t> deleted and moved to other sections</a:t>
            </a:r>
          </a:p>
          <a:p>
            <a:pPr marL="0" indent="0">
              <a:lnSpc>
                <a:spcPct val="100000"/>
              </a:lnSpc>
              <a:spcBef>
                <a:spcPts val="0"/>
              </a:spcBef>
              <a:buNone/>
            </a:pPr>
            <a:endParaRPr lang="en-US" sz="1800" dirty="0">
              <a:cs typeface="Arial" panose="020B0604020202020204" pitchFamily="34" charset="0"/>
            </a:endParaRPr>
          </a:p>
          <a:p>
            <a:pPr marL="0" indent="0">
              <a:lnSpc>
                <a:spcPct val="100000"/>
              </a:lnSpc>
              <a:spcBef>
                <a:spcPts val="0"/>
              </a:spcBef>
              <a:buNone/>
            </a:pPr>
            <a:endParaRPr lang="en-US" sz="1800" dirty="0">
              <a:cs typeface="Arial" panose="020B0604020202020204" pitchFamily="34" charset="0"/>
            </a:endParaRPr>
          </a:p>
          <a:p>
            <a:pPr marL="0" indent="0">
              <a:lnSpc>
                <a:spcPct val="150000"/>
              </a:lnSpc>
              <a:buNone/>
            </a:pPr>
            <a:r>
              <a:rPr lang="en-US" sz="1800" dirty="0">
                <a:cs typeface="Arial" panose="020B0604020202020204" pitchFamily="34" charset="0"/>
              </a:rPr>
              <a:t>Universal Change: F210, F213 </a:t>
            </a:r>
          </a:p>
          <a:p>
            <a:pPr marL="0" indent="0">
              <a:buNone/>
            </a:pPr>
            <a:endParaRPr lang="en-US" dirty="0">
              <a:latin typeface="Arial" panose="020B0604020202020204" pitchFamily="34" charset="0"/>
              <a:cs typeface="Arial" panose="020B0604020202020204" pitchFamily="34" charset="0"/>
            </a:endParaRP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644242" y="1052216"/>
            <a:ext cx="8917497"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0" y="-629"/>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b="1" spc="150" dirty="0">
                <a:solidFill>
                  <a:srgbClr val="663300"/>
                </a:solidFill>
                <a:latin typeface="Arial Black" panose="020B0A04020102020204" pitchFamily="34" charset="0"/>
                <a:cs typeface="Helvetica" panose="020B0604020202020204" pitchFamily="34" charset="0"/>
              </a:rPr>
              <a:t>F201 Purchase and Sale Agreement</a:t>
            </a:r>
          </a:p>
        </p:txBody>
      </p:sp>
      <p:sp>
        <p:nvSpPr>
          <p:cNvPr id="11" name="Text Placeholder 2">
            <a:extLst>
              <a:ext uri="{FF2B5EF4-FFF2-40B4-BE49-F238E27FC236}">
                <a16:creationId xmlns:a16="http://schemas.microsoft.com/office/drawing/2014/main" id="{C7E1024B-D108-46C8-B701-1DD5DEA018C4}"/>
              </a:ext>
            </a:extLst>
          </p:cNvPr>
          <p:cNvSpPr txBox="1">
            <a:spLocks/>
          </p:cNvSpPr>
          <p:nvPr/>
        </p:nvSpPr>
        <p:spPr>
          <a:xfrm>
            <a:off x="8478705" y="1177778"/>
            <a:ext cx="3331827" cy="4964383"/>
          </a:xfrm>
          <a:prstGeom prst="rect">
            <a:avLst/>
          </a:prstGeom>
          <a:solidFill>
            <a:schemeClr val="tx1">
              <a:lumMod val="75000"/>
              <a:lumOff val="25000"/>
            </a:schemeClr>
          </a:solidFill>
        </p:spPr>
        <p:txBody>
          <a:bodyPr vert="horz" lIns="640080" tIns="45720" rIns="640080" bIns="45720" rtlCol="0" anchor="ctr">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endParaRPr lang="en-US" sz="1800" dirty="0">
              <a:solidFill>
                <a:schemeClr val="bg1"/>
              </a:solidFill>
            </a:endParaRPr>
          </a:p>
          <a:p>
            <a:endParaRPr lang="en-US" sz="2000" dirty="0">
              <a:solidFill>
                <a:schemeClr val="bg1"/>
              </a:solidFill>
            </a:endParaRPr>
          </a:p>
          <a:p>
            <a:r>
              <a:rPr lang="en-US" sz="2400" dirty="0">
                <a:solidFill>
                  <a:schemeClr val="bg1"/>
                </a:solidFill>
              </a:rPr>
              <a:t>Even with due diligence or an “as-is” contract, the seller must disclose any latent or hidden defects of which they are aware that could not be discovered by the Buyer</a:t>
            </a:r>
          </a:p>
          <a:p>
            <a:endParaRPr lang="en-US" sz="1800" dirty="0">
              <a:solidFill>
                <a:schemeClr val="bg1"/>
              </a:solidFill>
            </a:endParaRPr>
          </a:p>
          <a:p>
            <a:endParaRPr lang="en-US" dirty="0">
              <a:solidFill>
                <a:schemeClr val="bg1"/>
              </a:solidFill>
            </a:endParaRPr>
          </a:p>
        </p:txBody>
      </p:sp>
      <p:pic>
        <p:nvPicPr>
          <p:cNvPr id="10" name="Picture 9" descr="A yellow and red sign&#10;&#10;Description automatically generated with medium confidence">
            <a:extLst>
              <a:ext uri="{FF2B5EF4-FFF2-40B4-BE49-F238E27FC236}">
                <a16:creationId xmlns:a16="http://schemas.microsoft.com/office/drawing/2014/main" id="{0455F3BD-3712-4C0A-AEF7-D08E4B260A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6240" y="1450495"/>
            <a:ext cx="1696756" cy="1190262"/>
          </a:xfrm>
          <a:prstGeom prst="rect">
            <a:avLst/>
          </a:prstGeom>
        </p:spPr>
      </p:pic>
      <p:pic>
        <p:nvPicPr>
          <p:cNvPr id="4" name="Picture 3">
            <a:extLst>
              <a:ext uri="{FF2B5EF4-FFF2-40B4-BE49-F238E27FC236}">
                <a16:creationId xmlns:a16="http://schemas.microsoft.com/office/drawing/2014/main" id="{34DC3177-438B-4E70-9C74-02EF878DA3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468" y="2654320"/>
            <a:ext cx="7915244" cy="1005649"/>
          </a:xfrm>
          <a:prstGeom prst="rect">
            <a:avLst/>
          </a:prstGeom>
        </p:spPr>
      </p:pic>
    </p:spTree>
    <p:extLst>
      <p:ext uri="{BB962C8B-B14F-4D97-AF65-F5344CB8AC3E}">
        <p14:creationId xmlns:p14="http://schemas.microsoft.com/office/powerpoint/2010/main" val="5836630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2074793" y="2205676"/>
            <a:ext cx="8042414" cy="1325563"/>
          </a:xfrm>
        </p:spPr>
        <p:txBody>
          <a:bodyPr>
            <a:normAutofit/>
          </a:bodyPr>
          <a:lstStyle/>
          <a:p>
            <a:pPr algn="ctr"/>
            <a:r>
              <a:rPr lang="en-US" sz="3200" b="1" spc="150" dirty="0">
                <a:solidFill>
                  <a:srgbClr val="663300"/>
                </a:solidFill>
                <a:latin typeface="Arial Black" panose="020B0A04020102020204" pitchFamily="34" charset="0"/>
                <a:cs typeface="Helvetica" panose="020B0604020202020204" pitchFamily="34" charset="0"/>
              </a:rPr>
              <a:t>Brochures and Brokerage Agreements </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spTree>
    <p:extLst>
      <p:ext uri="{BB962C8B-B14F-4D97-AF65-F5344CB8AC3E}">
        <p14:creationId xmlns:p14="http://schemas.microsoft.com/office/powerpoint/2010/main" val="37944999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507829" y="1455437"/>
            <a:ext cx="11001866" cy="4584636"/>
          </a:xfrm>
        </p:spPr>
        <p:txBody>
          <a:bodyPr>
            <a:normAutofit/>
          </a:bodyPr>
          <a:lstStyle/>
          <a:p>
            <a:pPr marL="0" indent="0">
              <a:lnSpc>
                <a:spcPct val="100000"/>
              </a:lnSpc>
              <a:spcBef>
                <a:spcPts val="0"/>
              </a:spcBef>
              <a:buNone/>
            </a:pPr>
            <a:r>
              <a:rPr lang="en-US" sz="2400" dirty="0">
                <a:solidFill>
                  <a:srgbClr val="FF0000"/>
                </a:solidFill>
                <a:cs typeface="Arial" panose="020B0604020202020204" pitchFamily="34" charset="0"/>
              </a:rPr>
              <a:t>New</a:t>
            </a:r>
            <a:r>
              <a:rPr lang="en-US" sz="2400" dirty="0">
                <a:cs typeface="Arial" panose="020B0604020202020204" pitchFamily="34" charset="0"/>
              </a:rPr>
              <a:t> B8(d) </a:t>
            </a:r>
            <a:r>
              <a:rPr lang="en-US" sz="2400" u="sng" dirty="0">
                <a:cs typeface="Arial" panose="020B0604020202020204" pitchFamily="34" charset="0"/>
              </a:rPr>
              <a:t>Buyer’s Inspection Indemnification Obligations</a:t>
            </a:r>
            <a:r>
              <a:rPr lang="en-US" sz="2400" dirty="0">
                <a:cs typeface="Arial" panose="020B0604020202020204" pitchFamily="34" charset="0"/>
              </a:rPr>
              <a:t> language from the old B8(a) moved here and modified. </a:t>
            </a:r>
          </a:p>
          <a:p>
            <a:pPr marL="0" indent="0">
              <a:lnSpc>
                <a:spcPct val="100000"/>
              </a:lnSpc>
              <a:spcBef>
                <a:spcPts val="0"/>
              </a:spcBef>
              <a:buNone/>
            </a:pPr>
            <a:endParaRPr lang="en-US" sz="2400" dirty="0">
              <a:cs typeface="Arial" panose="020B0604020202020204" pitchFamily="34" charset="0"/>
            </a:endParaRPr>
          </a:p>
          <a:p>
            <a:pPr marL="0" indent="0">
              <a:lnSpc>
                <a:spcPct val="100000"/>
              </a:lnSpc>
              <a:spcBef>
                <a:spcPts val="0"/>
              </a:spcBef>
              <a:buNone/>
            </a:pPr>
            <a:endParaRPr lang="en-US" sz="2400" dirty="0">
              <a:cs typeface="Arial" panose="020B0604020202020204" pitchFamily="34" charset="0"/>
            </a:endParaRPr>
          </a:p>
          <a:p>
            <a:pPr marL="0" indent="0">
              <a:lnSpc>
                <a:spcPct val="100000"/>
              </a:lnSpc>
              <a:spcBef>
                <a:spcPts val="0"/>
              </a:spcBef>
              <a:buNone/>
            </a:pPr>
            <a:endParaRPr lang="en-US" sz="2400" dirty="0">
              <a:cs typeface="Arial" panose="020B0604020202020204" pitchFamily="34" charset="0"/>
            </a:endParaRPr>
          </a:p>
          <a:p>
            <a:pPr marL="0" indent="0">
              <a:lnSpc>
                <a:spcPct val="100000"/>
              </a:lnSpc>
              <a:spcBef>
                <a:spcPts val="0"/>
              </a:spcBef>
              <a:buNone/>
            </a:pPr>
            <a:endParaRPr lang="en-US" sz="2400" dirty="0">
              <a:cs typeface="Arial" panose="020B0604020202020204" pitchFamily="34" charset="0"/>
            </a:endParaRPr>
          </a:p>
          <a:p>
            <a:pPr marL="0" indent="0">
              <a:lnSpc>
                <a:spcPct val="100000"/>
              </a:lnSpc>
              <a:spcBef>
                <a:spcPts val="0"/>
              </a:spcBef>
              <a:buNone/>
            </a:pPr>
            <a:endParaRPr lang="en-US" sz="2400" dirty="0">
              <a:cs typeface="Arial" panose="020B0604020202020204" pitchFamily="34" charset="0"/>
            </a:endParaRPr>
          </a:p>
          <a:p>
            <a:pPr marL="0" indent="0">
              <a:lnSpc>
                <a:spcPct val="100000"/>
              </a:lnSpc>
              <a:spcBef>
                <a:spcPts val="0"/>
              </a:spcBef>
              <a:buNone/>
            </a:pPr>
            <a:endParaRPr lang="en-US" sz="2400" dirty="0">
              <a:cs typeface="Arial" panose="020B0604020202020204" pitchFamily="34" charset="0"/>
            </a:endParaRPr>
          </a:p>
          <a:p>
            <a:pPr marL="0" indent="0">
              <a:lnSpc>
                <a:spcPct val="100000"/>
              </a:lnSpc>
              <a:spcBef>
                <a:spcPts val="0"/>
              </a:spcBef>
              <a:buNone/>
            </a:pPr>
            <a:r>
              <a:rPr lang="en-US" sz="2400" dirty="0">
                <a:cs typeface="Arial" panose="020B0604020202020204" pitchFamily="34" charset="0"/>
              </a:rPr>
              <a:t>Previously stated the Buyer would restore damage.  Now it states the Buyer will </a:t>
            </a:r>
            <a:r>
              <a:rPr lang="en-US" sz="2400" i="1" dirty="0">
                <a:cs typeface="Arial" panose="020B0604020202020204" pitchFamily="34" charset="0"/>
              </a:rPr>
              <a:t>pay</a:t>
            </a:r>
            <a:r>
              <a:rPr lang="en-US" sz="2400" dirty="0">
                <a:cs typeface="Arial" panose="020B0604020202020204" pitchFamily="34" charset="0"/>
              </a:rPr>
              <a:t> to restore the damage. </a:t>
            </a:r>
          </a:p>
          <a:p>
            <a:pPr marL="0" indent="0">
              <a:lnSpc>
                <a:spcPct val="100000"/>
              </a:lnSpc>
              <a:spcBef>
                <a:spcPts val="0"/>
              </a:spcBef>
              <a:buNone/>
            </a:pPr>
            <a:endParaRPr lang="en-US" sz="2400" dirty="0">
              <a:cs typeface="Arial" panose="020B0604020202020204" pitchFamily="34" charset="0"/>
            </a:endParaRPr>
          </a:p>
          <a:p>
            <a:pPr marL="0" indent="0">
              <a:lnSpc>
                <a:spcPct val="100000"/>
              </a:lnSpc>
              <a:spcBef>
                <a:spcPts val="0"/>
              </a:spcBef>
              <a:buNone/>
            </a:pPr>
            <a:r>
              <a:rPr lang="en-US" sz="1800" dirty="0">
                <a:cs typeface="Arial" panose="020B0604020202020204" pitchFamily="34" charset="0"/>
              </a:rPr>
              <a:t>Universal Change: F210, F213  </a:t>
            </a:r>
          </a:p>
          <a:p>
            <a:pPr marL="0" indent="0">
              <a:buNone/>
            </a:pPr>
            <a:endParaRPr lang="en-US" dirty="0">
              <a:latin typeface="Arial" panose="020B0604020202020204" pitchFamily="34" charset="0"/>
              <a:cs typeface="Arial" panose="020B0604020202020204" pitchFamily="34" charset="0"/>
            </a:endParaRP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644242" y="1052216"/>
            <a:ext cx="8917497"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0" y="-629"/>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b="1" spc="150" dirty="0">
                <a:solidFill>
                  <a:srgbClr val="663300"/>
                </a:solidFill>
                <a:latin typeface="Arial Black" panose="020B0A04020102020204" pitchFamily="34" charset="0"/>
                <a:cs typeface="Helvetica" panose="020B0604020202020204" pitchFamily="34" charset="0"/>
              </a:rPr>
              <a:t>F201 Purchase and Sale Agreement</a:t>
            </a:r>
          </a:p>
        </p:txBody>
      </p:sp>
      <p:pic>
        <p:nvPicPr>
          <p:cNvPr id="4" name="Picture 3">
            <a:extLst>
              <a:ext uri="{FF2B5EF4-FFF2-40B4-BE49-F238E27FC236}">
                <a16:creationId xmlns:a16="http://schemas.microsoft.com/office/drawing/2014/main" id="{11417814-A251-4DE6-9DF5-423618DEB1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110" y="2674364"/>
            <a:ext cx="11199303" cy="946776"/>
          </a:xfrm>
          <a:prstGeom prst="rect">
            <a:avLst/>
          </a:prstGeom>
        </p:spPr>
      </p:pic>
    </p:spTree>
    <p:extLst>
      <p:ext uri="{BB962C8B-B14F-4D97-AF65-F5344CB8AC3E}">
        <p14:creationId xmlns:p14="http://schemas.microsoft.com/office/powerpoint/2010/main" val="33995982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644242" y="1052216"/>
            <a:ext cx="8917497"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0" y="-629"/>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b="1" spc="150" dirty="0">
                <a:solidFill>
                  <a:srgbClr val="663300"/>
                </a:solidFill>
                <a:latin typeface="Arial Black" panose="020B0A04020102020204" pitchFamily="34" charset="0"/>
                <a:cs typeface="Helvetica" panose="020B0604020202020204" pitchFamily="34" charset="0"/>
              </a:rPr>
              <a:t>F201 Purchase and Sale Agreement</a:t>
            </a:r>
          </a:p>
        </p:txBody>
      </p:sp>
      <p:sp>
        <p:nvSpPr>
          <p:cNvPr id="2" name="TextBox 1">
            <a:extLst>
              <a:ext uri="{FF2B5EF4-FFF2-40B4-BE49-F238E27FC236}">
                <a16:creationId xmlns:a16="http://schemas.microsoft.com/office/drawing/2014/main" id="{2B194C69-A19E-4378-A841-5E531A1E41E8}"/>
              </a:ext>
            </a:extLst>
          </p:cNvPr>
          <p:cNvSpPr txBox="1"/>
          <p:nvPr/>
        </p:nvSpPr>
        <p:spPr>
          <a:xfrm>
            <a:off x="564020" y="1504897"/>
            <a:ext cx="10761115" cy="1323439"/>
          </a:xfrm>
          <a:prstGeom prst="rect">
            <a:avLst/>
          </a:prstGeom>
          <a:noFill/>
        </p:spPr>
        <p:txBody>
          <a:bodyPr wrap="square" rtlCol="0">
            <a:spAutoFit/>
          </a:bodyPr>
          <a:lstStyle/>
          <a:p>
            <a:r>
              <a:rPr lang="en-US" sz="2000" dirty="0">
                <a:solidFill>
                  <a:srgbClr val="FF0000"/>
                </a:solidFill>
              </a:rPr>
              <a:t>New</a:t>
            </a:r>
            <a:r>
              <a:rPr lang="en-US" sz="2000" dirty="0"/>
              <a:t> B8(e) </a:t>
            </a:r>
            <a:r>
              <a:rPr lang="en-US" sz="2000" u="sng" dirty="0"/>
              <a:t>Lead-Based Paint Hazard Evaluation</a:t>
            </a:r>
            <a:r>
              <a:rPr lang="en-US" sz="2000" dirty="0"/>
              <a:t> incorporates some of the language from the old B8(a) and clarifies that the right to inspect for lead paint survives past due diligence</a:t>
            </a:r>
          </a:p>
          <a:p>
            <a:endParaRPr lang="en-US" sz="2000" dirty="0"/>
          </a:p>
          <a:p>
            <a:r>
              <a:rPr lang="en-US" sz="2000" dirty="0"/>
              <a:t>Automatically incorporates the Lead-Based Paint Exhibit (F316) to the Agreement. </a:t>
            </a:r>
          </a:p>
        </p:txBody>
      </p:sp>
      <p:pic>
        <p:nvPicPr>
          <p:cNvPr id="4" name="Picture 3" descr="Text, letter&#10;&#10;Description automatically generated">
            <a:extLst>
              <a:ext uri="{FF2B5EF4-FFF2-40B4-BE49-F238E27FC236}">
                <a16:creationId xmlns:a16="http://schemas.microsoft.com/office/drawing/2014/main" id="{53CCE67D-5EBE-4979-8D23-4D183684EA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589" y="3287859"/>
            <a:ext cx="11260822" cy="1606394"/>
          </a:xfrm>
          <a:prstGeom prst="rect">
            <a:avLst/>
          </a:prstGeom>
        </p:spPr>
      </p:pic>
    </p:spTree>
    <p:extLst>
      <p:ext uri="{BB962C8B-B14F-4D97-AF65-F5344CB8AC3E}">
        <p14:creationId xmlns:p14="http://schemas.microsoft.com/office/powerpoint/2010/main" val="29701294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969224" y="1332796"/>
            <a:ext cx="10020355" cy="5151366"/>
          </a:xfrm>
        </p:spPr>
        <p:txBody>
          <a:bodyPr>
            <a:normAutofit fontScale="92500"/>
          </a:bodyPr>
          <a:lstStyle/>
          <a:p>
            <a:pPr marL="0" indent="0">
              <a:lnSpc>
                <a:spcPct val="100000"/>
              </a:lnSpc>
              <a:spcBef>
                <a:spcPts val="0"/>
              </a:spcBef>
              <a:buNone/>
            </a:pPr>
            <a:r>
              <a:rPr lang="en-US" sz="2400" dirty="0">
                <a:solidFill>
                  <a:srgbClr val="FF0000"/>
                </a:solidFill>
                <a:cs typeface="Arial" panose="020B0604020202020204" pitchFamily="34" charset="0"/>
              </a:rPr>
              <a:t>New</a:t>
            </a:r>
            <a:r>
              <a:rPr lang="en-US" sz="2400" dirty="0">
                <a:cs typeface="Arial" panose="020B0604020202020204" pitchFamily="34" charset="0"/>
              </a:rPr>
              <a:t> B8(f) </a:t>
            </a:r>
            <a:r>
              <a:rPr lang="en-US" sz="2400" u="sng" dirty="0">
                <a:cs typeface="Arial" panose="020B0604020202020204" pitchFamily="34" charset="0"/>
              </a:rPr>
              <a:t>Due Diligence Period</a:t>
            </a:r>
            <a:r>
              <a:rPr lang="en-US" sz="2400" dirty="0">
                <a:cs typeface="Arial" panose="020B0604020202020204" pitchFamily="34" charset="0"/>
              </a:rPr>
              <a:t> incorporates some of the language from the </a:t>
            </a:r>
          </a:p>
          <a:p>
            <a:pPr marL="0" indent="0">
              <a:lnSpc>
                <a:spcPct val="100000"/>
              </a:lnSpc>
              <a:spcBef>
                <a:spcPts val="0"/>
              </a:spcBef>
              <a:buNone/>
            </a:pPr>
            <a:r>
              <a:rPr lang="en-US" sz="2400" dirty="0">
                <a:cs typeface="Arial" panose="020B0604020202020204" pitchFamily="34" charset="0"/>
              </a:rPr>
              <a:t>	old B8(d)</a:t>
            </a:r>
          </a:p>
          <a:p>
            <a:pPr marL="0" indent="0">
              <a:lnSpc>
                <a:spcPct val="100000"/>
              </a:lnSpc>
              <a:spcBef>
                <a:spcPts val="0"/>
              </a:spcBef>
              <a:buNone/>
            </a:pPr>
            <a:endParaRPr lang="en-US" sz="2400" dirty="0">
              <a:cs typeface="Arial" panose="020B0604020202020204" pitchFamily="34" charset="0"/>
            </a:endParaRPr>
          </a:p>
          <a:p>
            <a:pPr marL="0" indent="0">
              <a:lnSpc>
                <a:spcPct val="100000"/>
              </a:lnSpc>
              <a:spcBef>
                <a:spcPts val="0"/>
              </a:spcBef>
              <a:buNone/>
            </a:pPr>
            <a:endParaRPr lang="en-US" sz="2400" dirty="0">
              <a:cs typeface="Arial" panose="020B0604020202020204" pitchFamily="34" charset="0"/>
            </a:endParaRPr>
          </a:p>
          <a:p>
            <a:pPr marL="0" indent="0">
              <a:lnSpc>
                <a:spcPct val="100000"/>
              </a:lnSpc>
              <a:spcBef>
                <a:spcPts val="0"/>
              </a:spcBef>
              <a:buNone/>
            </a:pPr>
            <a:endParaRPr lang="en-US" sz="2400" dirty="0">
              <a:cs typeface="Arial" panose="020B0604020202020204" pitchFamily="34" charset="0"/>
            </a:endParaRPr>
          </a:p>
          <a:p>
            <a:pPr marL="0" indent="0">
              <a:lnSpc>
                <a:spcPct val="100000"/>
              </a:lnSpc>
              <a:spcBef>
                <a:spcPts val="0"/>
              </a:spcBef>
              <a:buNone/>
            </a:pPr>
            <a:endParaRPr lang="en-US" sz="2400" dirty="0">
              <a:cs typeface="Arial" panose="020B0604020202020204" pitchFamily="34" charset="0"/>
            </a:endParaRPr>
          </a:p>
          <a:p>
            <a:pPr marL="0" indent="0">
              <a:lnSpc>
                <a:spcPct val="100000"/>
              </a:lnSpc>
              <a:spcBef>
                <a:spcPts val="0"/>
              </a:spcBef>
              <a:buNone/>
            </a:pPr>
            <a:endParaRPr lang="en-US" sz="2400" dirty="0">
              <a:cs typeface="Arial" panose="020B0604020202020204" pitchFamily="34" charset="0"/>
            </a:endParaRPr>
          </a:p>
          <a:p>
            <a:pPr marL="0" indent="0">
              <a:lnSpc>
                <a:spcPct val="100000"/>
              </a:lnSpc>
              <a:spcBef>
                <a:spcPts val="0"/>
              </a:spcBef>
              <a:buNone/>
            </a:pPr>
            <a:endParaRPr lang="en-US" sz="2400" dirty="0">
              <a:solidFill>
                <a:srgbClr val="FF0000"/>
              </a:solidFill>
              <a:cs typeface="Arial" panose="020B0604020202020204" pitchFamily="34" charset="0"/>
            </a:endParaRPr>
          </a:p>
          <a:p>
            <a:pPr marL="0" indent="0">
              <a:lnSpc>
                <a:spcPct val="100000"/>
              </a:lnSpc>
              <a:spcBef>
                <a:spcPts val="0"/>
              </a:spcBef>
              <a:buNone/>
            </a:pPr>
            <a:r>
              <a:rPr lang="en-US" sz="2400" dirty="0">
                <a:solidFill>
                  <a:srgbClr val="FF0000"/>
                </a:solidFill>
                <a:cs typeface="Arial" panose="020B0604020202020204" pitchFamily="34" charset="0"/>
              </a:rPr>
              <a:t>New</a:t>
            </a:r>
            <a:r>
              <a:rPr lang="en-US" sz="2400" dirty="0">
                <a:cs typeface="Arial" panose="020B0604020202020204" pitchFamily="34" charset="0"/>
              </a:rPr>
              <a:t> B8(g) </a:t>
            </a:r>
            <a:r>
              <a:rPr lang="en-US" sz="2400" u="sng" dirty="0">
                <a:cs typeface="Arial" panose="020B0604020202020204" pitchFamily="34" charset="0"/>
              </a:rPr>
              <a:t>Seller’s Duty to Disclose</a:t>
            </a:r>
            <a:r>
              <a:rPr lang="en-US" sz="2400" dirty="0">
                <a:cs typeface="Arial" panose="020B0604020202020204" pitchFamily="34" charset="0"/>
              </a:rPr>
              <a:t> previously part of B8(d)(1)</a:t>
            </a:r>
          </a:p>
          <a:p>
            <a:pPr marL="0" indent="0">
              <a:lnSpc>
                <a:spcPct val="100000"/>
              </a:lnSpc>
              <a:spcBef>
                <a:spcPts val="0"/>
              </a:spcBef>
              <a:buNone/>
            </a:pPr>
            <a:r>
              <a:rPr lang="en-US" sz="2400" dirty="0">
                <a:cs typeface="Arial" panose="020B0604020202020204" pitchFamily="34" charset="0"/>
              </a:rPr>
              <a:t>	Goal is to make it clear this duty to disclose only applies to </a:t>
            </a:r>
            <a:r>
              <a:rPr lang="en-US" sz="2400" i="1" dirty="0">
                <a:cs typeface="Arial" panose="020B0604020202020204" pitchFamily="34" charset="0"/>
              </a:rPr>
              <a:t>known</a:t>
            </a:r>
            <a:r>
              <a:rPr lang="en-US" sz="2400" dirty="0">
                <a:cs typeface="Arial" panose="020B0604020202020204" pitchFamily="34" charset="0"/>
              </a:rPr>
              <a:t> latent or </a:t>
            </a:r>
          </a:p>
          <a:p>
            <a:pPr marL="0" indent="0">
              <a:lnSpc>
                <a:spcPct val="100000"/>
              </a:lnSpc>
              <a:spcBef>
                <a:spcPts val="0"/>
              </a:spcBef>
              <a:buNone/>
            </a:pPr>
            <a:r>
              <a:rPr lang="en-US" sz="2400" dirty="0">
                <a:cs typeface="Arial" panose="020B0604020202020204" pitchFamily="34" charset="0"/>
              </a:rPr>
              <a:t>	hidden defects. </a:t>
            </a:r>
          </a:p>
          <a:p>
            <a:pPr marL="0" indent="0">
              <a:lnSpc>
                <a:spcPct val="100000"/>
              </a:lnSpc>
              <a:spcBef>
                <a:spcPts val="0"/>
              </a:spcBef>
              <a:buNone/>
            </a:pPr>
            <a:endParaRPr lang="en-US" sz="2400" dirty="0">
              <a:cs typeface="Arial" panose="020B0604020202020204" pitchFamily="34" charset="0"/>
            </a:endParaRPr>
          </a:p>
          <a:p>
            <a:pPr marL="0" indent="0">
              <a:lnSpc>
                <a:spcPct val="120000"/>
              </a:lnSpc>
              <a:spcBef>
                <a:spcPts val="0"/>
              </a:spcBef>
              <a:buNone/>
            </a:pPr>
            <a:endParaRPr lang="en-US" sz="2400" dirty="0">
              <a:cs typeface="Arial" panose="020B0604020202020204" pitchFamily="34" charset="0"/>
            </a:endParaRPr>
          </a:p>
          <a:p>
            <a:pPr marL="0" indent="0">
              <a:lnSpc>
                <a:spcPct val="120000"/>
              </a:lnSpc>
              <a:spcBef>
                <a:spcPts val="0"/>
              </a:spcBef>
              <a:buNone/>
            </a:pPr>
            <a:endParaRPr lang="en-US" sz="1800" dirty="0">
              <a:cs typeface="Arial" panose="020B0604020202020204" pitchFamily="34" charset="0"/>
            </a:endParaRPr>
          </a:p>
          <a:p>
            <a:pPr marL="0" indent="0">
              <a:lnSpc>
                <a:spcPct val="120000"/>
              </a:lnSpc>
              <a:spcBef>
                <a:spcPts val="0"/>
              </a:spcBef>
              <a:buNone/>
            </a:pPr>
            <a:r>
              <a:rPr lang="en-US" sz="1800" dirty="0">
                <a:cs typeface="Arial" panose="020B0604020202020204" pitchFamily="34" charset="0"/>
              </a:rPr>
              <a:t>Universal Changes: F210, F213 </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644242" y="1052216"/>
            <a:ext cx="8917497"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0" y="-629"/>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b="1" spc="150" dirty="0">
                <a:solidFill>
                  <a:srgbClr val="663300"/>
                </a:solidFill>
                <a:latin typeface="Arial Black" panose="020B0A04020102020204" pitchFamily="34" charset="0"/>
                <a:cs typeface="Helvetica" panose="020B0604020202020204" pitchFamily="34" charset="0"/>
              </a:rPr>
              <a:t>F201 Purchase and Sale Agreement</a:t>
            </a:r>
          </a:p>
        </p:txBody>
      </p:sp>
      <p:pic>
        <p:nvPicPr>
          <p:cNvPr id="3" name="Picture 2">
            <a:extLst>
              <a:ext uri="{FF2B5EF4-FFF2-40B4-BE49-F238E27FC236}">
                <a16:creationId xmlns:a16="http://schemas.microsoft.com/office/drawing/2014/main" id="{15427DC6-055F-4889-9029-F0826FFBBF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688" y="2251017"/>
            <a:ext cx="11561426" cy="1396097"/>
          </a:xfrm>
          <a:prstGeom prst="rect">
            <a:avLst/>
          </a:prstGeom>
        </p:spPr>
      </p:pic>
      <p:pic>
        <p:nvPicPr>
          <p:cNvPr id="6" name="Picture 5">
            <a:extLst>
              <a:ext uri="{FF2B5EF4-FFF2-40B4-BE49-F238E27FC236}">
                <a16:creationId xmlns:a16="http://schemas.microsoft.com/office/drawing/2014/main" id="{C3094AE2-D9F1-4BA4-AC9A-650750D280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561" y="5122115"/>
            <a:ext cx="11424553" cy="507635"/>
          </a:xfrm>
          <a:prstGeom prst="rect">
            <a:avLst/>
          </a:prstGeom>
        </p:spPr>
      </p:pic>
    </p:spTree>
    <p:extLst>
      <p:ext uri="{BB962C8B-B14F-4D97-AF65-F5344CB8AC3E}">
        <p14:creationId xmlns:p14="http://schemas.microsoft.com/office/powerpoint/2010/main" val="4117578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700776" y="1324934"/>
            <a:ext cx="10532083" cy="5184923"/>
          </a:xfrm>
        </p:spPr>
        <p:txBody>
          <a:bodyPr>
            <a:normAutofit fontScale="77500" lnSpcReduction="20000"/>
          </a:bodyPr>
          <a:lstStyle/>
          <a:p>
            <a:pPr marL="0" indent="0">
              <a:lnSpc>
                <a:spcPct val="150000"/>
              </a:lnSpc>
              <a:buNone/>
            </a:pPr>
            <a:r>
              <a:rPr lang="en-US" sz="3800" u="sng" dirty="0">
                <a:cs typeface="Arial" panose="020B0604020202020204" pitchFamily="34" charset="0"/>
              </a:rPr>
              <a:t>Repairs</a:t>
            </a:r>
            <a:r>
              <a:rPr lang="en-US" sz="3800" dirty="0">
                <a:cs typeface="Arial" panose="020B0604020202020204" pitchFamily="34" charset="0"/>
              </a:rPr>
              <a:t> is now B8(i) and the language was modified slightly </a:t>
            </a:r>
          </a:p>
          <a:p>
            <a:pPr marL="0" indent="0">
              <a:lnSpc>
                <a:spcPct val="150000"/>
              </a:lnSpc>
              <a:buNone/>
            </a:pPr>
            <a:endParaRPr lang="en-US" sz="3800" dirty="0">
              <a:cs typeface="Arial" panose="020B0604020202020204" pitchFamily="34" charset="0"/>
            </a:endParaRPr>
          </a:p>
          <a:p>
            <a:pPr marL="0" indent="0">
              <a:lnSpc>
                <a:spcPct val="150000"/>
              </a:lnSpc>
              <a:buNone/>
            </a:pPr>
            <a:endParaRPr lang="en-US" sz="3800" dirty="0">
              <a:cs typeface="Arial" panose="020B0604020202020204" pitchFamily="34" charset="0"/>
            </a:endParaRPr>
          </a:p>
          <a:p>
            <a:pPr marL="0" indent="0">
              <a:lnSpc>
                <a:spcPct val="120000"/>
              </a:lnSpc>
              <a:spcBef>
                <a:spcPts val="0"/>
              </a:spcBef>
              <a:buNone/>
            </a:pPr>
            <a:r>
              <a:rPr lang="en-US" sz="3800" dirty="0">
                <a:cs typeface="Arial" panose="020B0604020202020204" pitchFamily="34" charset="0"/>
              </a:rPr>
              <a:t>This has always been true but is now </a:t>
            </a:r>
          </a:p>
          <a:p>
            <a:pPr marL="0" indent="0">
              <a:lnSpc>
                <a:spcPct val="120000"/>
              </a:lnSpc>
              <a:spcBef>
                <a:spcPts val="0"/>
              </a:spcBef>
              <a:buNone/>
            </a:pPr>
            <a:r>
              <a:rPr lang="en-US" sz="3800" dirty="0">
                <a:cs typeface="Arial" panose="020B0604020202020204" pitchFamily="34" charset="0"/>
              </a:rPr>
              <a:t>included in the boilerplate language. </a:t>
            </a:r>
          </a:p>
          <a:p>
            <a:pPr marL="0" indent="0">
              <a:lnSpc>
                <a:spcPct val="150000"/>
              </a:lnSpc>
              <a:buNone/>
            </a:pPr>
            <a:endParaRPr lang="en-US" sz="1800" dirty="0">
              <a:cs typeface="Arial" panose="020B0604020202020204" pitchFamily="34" charset="0"/>
            </a:endParaRPr>
          </a:p>
          <a:p>
            <a:pPr marL="0" indent="0">
              <a:lnSpc>
                <a:spcPct val="150000"/>
              </a:lnSpc>
              <a:buNone/>
            </a:pPr>
            <a:endParaRPr lang="en-US" sz="1800" dirty="0">
              <a:cs typeface="Arial" panose="020B0604020202020204" pitchFamily="34" charset="0"/>
            </a:endParaRPr>
          </a:p>
          <a:p>
            <a:pPr marL="0" indent="0">
              <a:lnSpc>
                <a:spcPct val="150000"/>
              </a:lnSpc>
              <a:buNone/>
            </a:pPr>
            <a:endParaRPr lang="en-US" sz="1800" dirty="0">
              <a:cs typeface="Arial" panose="020B0604020202020204" pitchFamily="34" charset="0"/>
            </a:endParaRPr>
          </a:p>
          <a:p>
            <a:pPr marL="0" indent="0">
              <a:lnSpc>
                <a:spcPct val="150000"/>
              </a:lnSpc>
              <a:buNone/>
            </a:pPr>
            <a:endParaRPr lang="en-US" sz="1800" dirty="0">
              <a:cs typeface="Arial" panose="020B0604020202020204" pitchFamily="34" charset="0"/>
            </a:endParaRPr>
          </a:p>
          <a:p>
            <a:pPr marL="0" indent="0">
              <a:lnSpc>
                <a:spcPct val="150000"/>
              </a:lnSpc>
              <a:buNone/>
            </a:pPr>
            <a:r>
              <a:rPr lang="en-US" sz="2900" dirty="0">
                <a:cs typeface="Arial" panose="020B0604020202020204" pitchFamily="34" charset="0"/>
              </a:rPr>
              <a:t>Universal Change F210, F213</a:t>
            </a:r>
          </a:p>
          <a:p>
            <a:pPr marL="0" indent="0">
              <a:buNone/>
            </a:pPr>
            <a:endParaRPr lang="en-US" dirty="0">
              <a:latin typeface="Arial" panose="020B0604020202020204" pitchFamily="34" charset="0"/>
              <a:cs typeface="Arial" panose="020B0604020202020204" pitchFamily="34" charset="0"/>
            </a:endParaRP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644242" y="1052216"/>
            <a:ext cx="8917497"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0" y="-629"/>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b="1" spc="150" dirty="0">
                <a:solidFill>
                  <a:srgbClr val="663300"/>
                </a:solidFill>
                <a:latin typeface="Arial Black" panose="020B0A04020102020204" pitchFamily="34" charset="0"/>
                <a:cs typeface="Helvetica" panose="020B0604020202020204" pitchFamily="34" charset="0"/>
              </a:rPr>
              <a:t>F201 Purchase and Sale Agreement</a:t>
            </a:r>
          </a:p>
        </p:txBody>
      </p:sp>
      <p:pic>
        <p:nvPicPr>
          <p:cNvPr id="11" name="Picture 10" descr="A picture containing building, window&#10;&#10;Description automatically generated">
            <a:extLst>
              <a:ext uri="{FF2B5EF4-FFF2-40B4-BE49-F238E27FC236}">
                <a16:creationId xmlns:a16="http://schemas.microsoft.com/office/drawing/2014/main" id="{2187F521-E1DC-45A8-B9FA-40B52CC675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9397" y="2928891"/>
            <a:ext cx="4100517" cy="2733678"/>
          </a:xfrm>
          <a:prstGeom prst="rect">
            <a:avLst/>
          </a:prstGeom>
        </p:spPr>
      </p:pic>
      <p:pic>
        <p:nvPicPr>
          <p:cNvPr id="3" name="Picture 2">
            <a:extLst>
              <a:ext uri="{FF2B5EF4-FFF2-40B4-BE49-F238E27FC236}">
                <a16:creationId xmlns:a16="http://schemas.microsoft.com/office/drawing/2014/main" id="{701AEA40-F932-423A-B4BA-7CC8F41F1D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901" y="2153299"/>
            <a:ext cx="11336323" cy="473559"/>
          </a:xfrm>
          <a:prstGeom prst="rect">
            <a:avLst/>
          </a:prstGeom>
        </p:spPr>
      </p:pic>
    </p:spTree>
    <p:extLst>
      <p:ext uri="{BB962C8B-B14F-4D97-AF65-F5344CB8AC3E}">
        <p14:creationId xmlns:p14="http://schemas.microsoft.com/office/powerpoint/2010/main" val="25916527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5665862" y="1949376"/>
            <a:ext cx="5304821" cy="3258931"/>
          </a:xfrm>
        </p:spPr>
        <p:txBody>
          <a:bodyPr>
            <a:noAutofit/>
          </a:bodyPr>
          <a:lstStyle/>
          <a:p>
            <a:pPr marL="0" indent="0">
              <a:lnSpc>
                <a:spcPct val="100000"/>
              </a:lnSpc>
              <a:spcBef>
                <a:spcPts val="0"/>
              </a:spcBef>
              <a:buNone/>
            </a:pPr>
            <a:r>
              <a:rPr lang="en-US" sz="2000" dirty="0">
                <a:cs typeface="Arial" panose="020B0604020202020204" pitchFamily="34" charset="0"/>
              </a:rPr>
              <a:t>What are our options if the agreed upon repairs are not completed? </a:t>
            </a:r>
          </a:p>
          <a:p>
            <a:pPr marL="0" indent="0">
              <a:lnSpc>
                <a:spcPct val="100000"/>
              </a:lnSpc>
              <a:spcBef>
                <a:spcPts val="0"/>
              </a:spcBef>
              <a:buNone/>
            </a:pPr>
            <a:endParaRPr lang="en-US" sz="2000" dirty="0">
              <a:cs typeface="Arial" panose="020B0604020202020204" pitchFamily="34" charset="0"/>
            </a:endParaRPr>
          </a:p>
          <a:p>
            <a:pPr marL="800100" lvl="1" indent="-342900">
              <a:lnSpc>
                <a:spcPct val="100000"/>
              </a:lnSpc>
              <a:spcBef>
                <a:spcPts val="0"/>
              </a:spcBef>
              <a:buAutoNum type="arabicPeriod"/>
            </a:pPr>
            <a:r>
              <a:rPr lang="en-US" sz="1800" dirty="0">
                <a:cs typeface="Arial" panose="020B0604020202020204" pitchFamily="34" charset="0"/>
              </a:rPr>
              <a:t>Delay closing until fixed; </a:t>
            </a:r>
          </a:p>
          <a:p>
            <a:pPr marL="800100" lvl="1" indent="-342900">
              <a:lnSpc>
                <a:spcPct val="100000"/>
              </a:lnSpc>
              <a:spcBef>
                <a:spcPts val="0"/>
              </a:spcBef>
              <a:buAutoNum type="arabicPeriod"/>
            </a:pPr>
            <a:endParaRPr lang="en-US" sz="1800" dirty="0">
              <a:cs typeface="Arial" panose="020B0604020202020204" pitchFamily="34" charset="0"/>
            </a:endParaRPr>
          </a:p>
          <a:p>
            <a:pPr marL="800100" lvl="1" indent="-342900">
              <a:lnSpc>
                <a:spcPct val="100000"/>
              </a:lnSpc>
              <a:spcBef>
                <a:spcPts val="0"/>
              </a:spcBef>
              <a:buAutoNum type="arabicPeriod"/>
            </a:pPr>
            <a:r>
              <a:rPr lang="en-US" sz="1800" dirty="0">
                <a:cs typeface="Arial" panose="020B0604020202020204" pitchFamily="34" charset="0"/>
              </a:rPr>
              <a:t>Escrow money from Seller funds (not a great option with a lender);</a:t>
            </a:r>
          </a:p>
          <a:p>
            <a:pPr marL="800100" lvl="1" indent="-342900">
              <a:lnSpc>
                <a:spcPct val="100000"/>
              </a:lnSpc>
              <a:spcBef>
                <a:spcPts val="0"/>
              </a:spcBef>
              <a:buAutoNum type="arabicPeriod"/>
            </a:pPr>
            <a:endParaRPr lang="en-US" sz="1800" dirty="0">
              <a:cs typeface="Arial" panose="020B0604020202020204" pitchFamily="34" charset="0"/>
            </a:endParaRPr>
          </a:p>
          <a:p>
            <a:pPr marL="800100" lvl="1" indent="-342900">
              <a:lnSpc>
                <a:spcPct val="100000"/>
              </a:lnSpc>
              <a:spcBef>
                <a:spcPts val="0"/>
              </a:spcBef>
              <a:buAutoNum type="arabicPeriod"/>
            </a:pPr>
            <a:r>
              <a:rPr lang="en-US" sz="1800" dirty="0">
                <a:cs typeface="Arial" panose="020B0604020202020204" pitchFamily="34" charset="0"/>
              </a:rPr>
              <a:t>Pay vendor to fix repairs from Seller proceeds at closing;</a:t>
            </a:r>
          </a:p>
          <a:p>
            <a:pPr marL="800100" lvl="1" indent="-342900">
              <a:lnSpc>
                <a:spcPct val="100000"/>
              </a:lnSpc>
              <a:spcBef>
                <a:spcPts val="0"/>
              </a:spcBef>
              <a:buAutoNum type="arabicPeriod"/>
            </a:pPr>
            <a:endParaRPr lang="en-US" sz="1800" dirty="0">
              <a:cs typeface="Arial" panose="020B0604020202020204" pitchFamily="34" charset="0"/>
            </a:endParaRPr>
          </a:p>
          <a:p>
            <a:pPr marL="800100" lvl="1" indent="-342900">
              <a:lnSpc>
                <a:spcPct val="100000"/>
              </a:lnSpc>
              <a:spcBef>
                <a:spcPts val="0"/>
              </a:spcBef>
              <a:buAutoNum type="arabicPeriod"/>
            </a:pPr>
            <a:r>
              <a:rPr lang="en-US" sz="1800" dirty="0">
                <a:cs typeface="Arial" panose="020B0604020202020204" pitchFamily="34" charset="0"/>
              </a:rPr>
              <a:t>Increase Seller Paid Closing Costs; or </a:t>
            </a:r>
          </a:p>
          <a:p>
            <a:pPr marL="800100" lvl="1" indent="-342900">
              <a:lnSpc>
                <a:spcPct val="100000"/>
              </a:lnSpc>
              <a:spcBef>
                <a:spcPts val="0"/>
              </a:spcBef>
              <a:buAutoNum type="arabicPeriod"/>
            </a:pPr>
            <a:endParaRPr lang="en-US" sz="1800" dirty="0">
              <a:cs typeface="Arial" panose="020B0604020202020204" pitchFamily="34" charset="0"/>
            </a:endParaRPr>
          </a:p>
          <a:p>
            <a:pPr marL="800100" lvl="1" indent="-342900">
              <a:lnSpc>
                <a:spcPct val="100000"/>
              </a:lnSpc>
              <a:spcBef>
                <a:spcPts val="0"/>
              </a:spcBef>
              <a:buAutoNum type="arabicPeriod"/>
            </a:pPr>
            <a:r>
              <a:rPr lang="en-US" sz="1800" i="1" dirty="0">
                <a:cs typeface="Arial" panose="020B0604020202020204" pitchFamily="34" charset="0"/>
              </a:rPr>
              <a:t>Prepare an amendment that Seller’s obligation survives closing.</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644242" y="1052216"/>
            <a:ext cx="8917497"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0" y="-629"/>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b="1" spc="150" dirty="0">
                <a:solidFill>
                  <a:srgbClr val="663300"/>
                </a:solidFill>
                <a:latin typeface="Arial Black" panose="020B0A04020102020204" pitchFamily="34" charset="0"/>
                <a:cs typeface="Helvetica" panose="020B0604020202020204" pitchFamily="34" charset="0"/>
              </a:rPr>
              <a:t>Review: Repairs</a:t>
            </a:r>
          </a:p>
        </p:txBody>
      </p:sp>
      <p:pic>
        <p:nvPicPr>
          <p:cNvPr id="3" name="Picture 2" descr="Person using a hammer">
            <a:extLst>
              <a:ext uri="{FF2B5EF4-FFF2-40B4-BE49-F238E27FC236}">
                <a16:creationId xmlns:a16="http://schemas.microsoft.com/office/drawing/2014/main" id="{F38D1CC5-1D7B-47EF-ADC2-EA3F54F0DC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478" y="2050355"/>
            <a:ext cx="4435678" cy="2957119"/>
          </a:xfrm>
          <a:prstGeom prst="rect">
            <a:avLst/>
          </a:prstGeom>
        </p:spPr>
      </p:pic>
      <p:sp>
        <p:nvSpPr>
          <p:cNvPr id="6" name="TextBox 5">
            <a:extLst>
              <a:ext uri="{FF2B5EF4-FFF2-40B4-BE49-F238E27FC236}">
                <a16:creationId xmlns:a16="http://schemas.microsoft.com/office/drawing/2014/main" id="{DA6F8361-4036-4F39-8E8B-BFEC9537C6CE}"/>
              </a:ext>
            </a:extLst>
          </p:cNvPr>
          <p:cNvSpPr txBox="1"/>
          <p:nvPr/>
        </p:nvSpPr>
        <p:spPr>
          <a:xfrm>
            <a:off x="1644243" y="1212732"/>
            <a:ext cx="8917496" cy="677108"/>
          </a:xfrm>
          <a:prstGeom prst="rect">
            <a:avLst/>
          </a:prstGeom>
          <a:noFill/>
        </p:spPr>
        <p:txBody>
          <a:bodyPr wrap="square" rtlCol="0">
            <a:spAutoFit/>
          </a:bodyPr>
          <a:lstStyle/>
          <a:p>
            <a:pPr algn="ctr"/>
            <a:r>
              <a:rPr lang="en-US" sz="2000" dirty="0">
                <a:cs typeface="Arial" panose="020B0604020202020204" pitchFamily="34" charset="0"/>
              </a:rPr>
              <a:t>Don’t obligate yourself to perform repairs you can’t realistically complete.</a:t>
            </a:r>
          </a:p>
          <a:p>
            <a:endParaRPr lang="en-US" dirty="0"/>
          </a:p>
        </p:txBody>
      </p:sp>
    </p:spTree>
    <p:extLst>
      <p:ext uri="{BB962C8B-B14F-4D97-AF65-F5344CB8AC3E}">
        <p14:creationId xmlns:p14="http://schemas.microsoft.com/office/powerpoint/2010/main" val="1525218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7628757D-9B3A-4074-BE0E-A7D3635D47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3829" y="1116456"/>
            <a:ext cx="10099305" cy="1261324"/>
          </a:xfrm>
          <a:prstGeom prst="rect">
            <a:avLst/>
          </a:prstGeom>
        </p:spPr>
      </p:pic>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1313172" y="2377779"/>
            <a:ext cx="3636333" cy="2524747"/>
          </a:xfrm>
        </p:spPr>
        <p:txBody>
          <a:bodyPr>
            <a:normAutofit fontScale="70000" lnSpcReduction="20000"/>
          </a:bodyPr>
          <a:lstStyle/>
          <a:p>
            <a:pPr marL="0" indent="0">
              <a:lnSpc>
                <a:spcPct val="120000"/>
              </a:lnSpc>
              <a:spcBef>
                <a:spcPts val="0"/>
              </a:spcBef>
              <a:buNone/>
            </a:pPr>
            <a:r>
              <a:rPr lang="en-US" sz="2600" dirty="0">
                <a:cs typeface="Arial" panose="020B0604020202020204" pitchFamily="34" charset="0"/>
              </a:rPr>
              <a:t>B10(a)(1) </a:t>
            </a:r>
            <a:r>
              <a:rPr lang="en-US" sz="2600" u="sng" dirty="0">
                <a:cs typeface="Arial" panose="020B0604020202020204" pitchFamily="34" charset="0"/>
              </a:rPr>
              <a:t>No Agency Relationship</a:t>
            </a:r>
            <a:r>
              <a:rPr lang="en-US" sz="2600" dirty="0">
                <a:cs typeface="Arial" panose="020B0604020202020204" pitchFamily="34" charset="0"/>
              </a:rPr>
              <a:t> added new language </a:t>
            </a:r>
          </a:p>
          <a:p>
            <a:pPr marL="0" indent="0">
              <a:lnSpc>
                <a:spcPct val="120000"/>
              </a:lnSpc>
              <a:spcBef>
                <a:spcPts val="0"/>
              </a:spcBef>
              <a:buNone/>
            </a:pPr>
            <a:endParaRPr lang="en-US" sz="2600" dirty="0">
              <a:cs typeface="Arial" panose="020B0604020202020204" pitchFamily="34" charset="0"/>
            </a:endParaRPr>
          </a:p>
          <a:p>
            <a:pPr marL="0" indent="0">
              <a:lnSpc>
                <a:spcPct val="120000"/>
              </a:lnSpc>
              <a:spcBef>
                <a:spcPts val="0"/>
              </a:spcBef>
              <a:buNone/>
            </a:pPr>
            <a:r>
              <a:rPr lang="en-US" sz="2600" dirty="0">
                <a:cs typeface="Arial" panose="020B0604020202020204" pitchFamily="34" charset="0"/>
              </a:rPr>
              <a:t>This isn’t new but is clarifying what was already true</a:t>
            </a:r>
          </a:p>
          <a:p>
            <a:pPr marL="0" indent="0">
              <a:lnSpc>
                <a:spcPct val="120000"/>
              </a:lnSpc>
              <a:spcBef>
                <a:spcPts val="0"/>
              </a:spcBef>
              <a:buNone/>
            </a:pPr>
            <a:r>
              <a:rPr lang="en-US" sz="2600" dirty="0">
                <a:cs typeface="Arial" panose="020B0604020202020204" pitchFamily="34" charset="0"/>
              </a:rPr>
              <a:t> </a:t>
            </a:r>
          </a:p>
          <a:p>
            <a:pPr marL="0" indent="0">
              <a:lnSpc>
                <a:spcPct val="120000"/>
              </a:lnSpc>
              <a:spcBef>
                <a:spcPts val="0"/>
              </a:spcBef>
              <a:buNone/>
            </a:pPr>
            <a:r>
              <a:rPr lang="en-US" sz="2600" dirty="0">
                <a:cs typeface="Arial" panose="020B0604020202020204" pitchFamily="34" charset="0"/>
              </a:rPr>
              <a:t>Universal Change: F210, F213, F228, F243</a:t>
            </a:r>
          </a:p>
          <a:p>
            <a:pPr marL="0" indent="0">
              <a:buNone/>
            </a:pPr>
            <a:endParaRPr lang="en-US" dirty="0">
              <a:latin typeface="Arial" panose="020B0604020202020204" pitchFamily="34" charset="0"/>
              <a:cs typeface="Arial" panose="020B0604020202020204" pitchFamily="34" charset="0"/>
            </a:endParaRP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644242" y="1052216"/>
            <a:ext cx="8917497"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0" y="-629"/>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b="1" spc="150" dirty="0">
                <a:solidFill>
                  <a:srgbClr val="663300"/>
                </a:solidFill>
                <a:latin typeface="Arial Black" panose="020B0A04020102020204" pitchFamily="34" charset="0"/>
                <a:cs typeface="Helvetica" panose="020B0604020202020204" pitchFamily="34" charset="0"/>
              </a:rPr>
              <a:t>F201 Purchase and Sale Agreement</a:t>
            </a:r>
          </a:p>
        </p:txBody>
      </p:sp>
      <p:sp>
        <p:nvSpPr>
          <p:cNvPr id="2" name="TextBox 1">
            <a:extLst>
              <a:ext uri="{FF2B5EF4-FFF2-40B4-BE49-F238E27FC236}">
                <a16:creationId xmlns:a16="http://schemas.microsoft.com/office/drawing/2014/main" id="{E2CFA6A3-347B-447F-8C8B-33168F29BCDC}"/>
              </a:ext>
            </a:extLst>
          </p:cNvPr>
          <p:cNvSpPr txBox="1"/>
          <p:nvPr/>
        </p:nvSpPr>
        <p:spPr>
          <a:xfrm>
            <a:off x="6835335" y="2540465"/>
            <a:ext cx="4043493" cy="1754326"/>
          </a:xfrm>
          <a:prstGeom prst="rect">
            <a:avLst/>
          </a:prstGeom>
          <a:noFill/>
        </p:spPr>
        <p:txBody>
          <a:bodyPr wrap="square" rtlCol="0">
            <a:spAutoFit/>
          </a:bodyPr>
          <a:lstStyle/>
          <a:p>
            <a:r>
              <a:rPr lang="en-US" dirty="0"/>
              <a:t>C4(e) </a:t>
            </a:r>
            <a:r>
              <a:rPr lang="en-US" u="sng" dirty="0"/>
              <a:t>Entire Agreement , Modification and Assignment </a:t>
            </a:r>
            <a:r>
              <a:rPr lang="en-US" dirty="0"/>
              <a:t>added special stipulation reference number </a:t>
            </a:r>
          </a:p>
          <a:p>
            <a:endParaRPr lang="en-US" dirty="0"/>
          </a:p>
          <a:p>
            <a:r>
              <a:rPr lang="en-US" dirty="0"/>
              <a:t>Universal Change: F210, F213, F228, F243, CF04</a:t>
            </a:r>
          </a:p>
        </p:txBody>
      </p:sp>
      <p:sp>
        <p:nvSpPr>
          <p:cNvPr id="28" name="Arrow: Curved Left 27">
            <a:extLst>
              <a:ext uri="{FF2B5EF4-FFF2-40B4-BE49-F238E27FC236}">
                <a16:creationId xmlns:a16="http://schemas.microsoft.com/office/drawing/2014/main" id="{89CAE464-09B1-418A-8D51-6E733E49B682}"/>
              </a:ext>
            </a:extLst>
          </p:cNvPr>
          <p:cNvSpPr/>
          <p:nvPr/>
        </p:nvSpPr>
        <p:spPr>
          <a:xfrm>
            <a:off x="10878828" y="2900557"/>
            <a:ext cx="1008756" cy="229858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Arrow: Curved Left 25">
            <a:extLst>
              <a:ext uri="{FF2B5EF4-FFF2-40B4-BE49-F238E27FC236}">
                <a16:creationId xmlns:a16="http://schemas.microsoft.com/office/drawing/2014/main" id="{E60198BF-27C4-4D5A-95D7-7B7632F0E57B}"/>
              </a:ext>
            </a:extLst>
          </p:cNvPr>
          <p:cNvSpPr/>
          <p:nvPr/>
        </p:nvSpPr>
        <p:spPr>
          <a:xfrm rot="10272660">
            <a:off x="242694" y="1574464"/>
            <a:ext cx="856266" cy="1460662"/>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2" name="Picture 11" descr="A picture containing shape&#10;&#10;Description automatically generated">
            <a:extLst>
              <a:ext uri="{FF2B5EF4-FFF2-40B4-BE49-F238E27FC236}">
                <a16:creationId xmlns:a16="http://schemas.microsoft.com/office/drawing/2014/main" id="{5C2A1FA4-6695-435B-95BC-FF4B93ABC6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8360" y="4745265"/>
            <a:ext cx="9618272" cy="1538124"/>
          </a:xfrm>
          <a:prstGeom prst="rect">
            <a:avLst/>
          </a:prstGeom>
        </p:spPr>
      </p:pic>
    </p:spTree>
    <p:extLst>
      <p:ext uri="{BB962C8B-B14F-4D97-AF65-F5344CB8AC3E}">
        <p14:creationId xmlns:p14="http://schemas.microsoft.com/office/powerpoint/2010/main" val="41855037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340048" y="1418896"/>
            <a:ext cx="7990219" cy="4760208"/>
          </a:xfrm>
        </p:spPr>
        <p:txBody>
          <a:bodyPr>
            <a:normAutofit/>
          </a:bodyPr>
          <a:lstStyle/>
          <a:p>
            <a:pPr marL="0" indent="0">
              <a:lnSpc>
                <a:spcPct val="150000"/>
              </a:lnSpc>
              <a:buNone/>
            </a:pPr>
            <a:r>
              <a:rPr lang="en-US" sz="2400" dirty="0">
                <a:solidFill>
                  <a:srgbClr val="FF0000"/>
                </a:solidFill>
                <a:cs typeface="Arial" panose="020B0604020202020204" pitchFamily="34" charset="0"/>
              </a:rPr>
              <a:t>New</a:t>
            </a:r>
            <a:r>
              <a:rPr lang="en-US" sz="2400" dirty="0">
                <a:cs typeface="Arial" panose="020B0604020202020204" pitchFamily="34" charset="0"/>
              </a:rPr>
              <a:t> C4(g) </a:t>
            </a:r>
            <a:r>
              <a:rPr lang="en-US" sz="2400" u="sng" dirty="0">
                <a:cs typeface="Arial" panose="020B0604020202020204" pitchFamily="34" charset="0"/>
              </a:rPr>
              <a:t>FIRPTA Affidavit</a:t>
            </a:r>
            <a:r>
              <a:rPr lang="en-US" sz="2400" dirty="0">
                <a:cs typeface="Arial" panose="020B0604020202020204" pitchFamily="34" charset="0"/>
              </a:rPr>
              <a:t> </a:t>
            </a:r>
          </a:p>
          <a:p>
            <a:pPr marL="0" indent="0">
              <a:lnSpc>
                <a:spcPct val="150000"/>
              </a:lnSpc>
              <a:buNone/>
            </a:pPr>
            <a:endParaRPr lang="en-US" sz="2400" dirty="0">
              <a:cs typeface="Arial" panose="020B0604020202020204" pitchFamily="34" charset="0"/>
            </a:endParaRPr>
          </a:p>
          <a:p>
            <a:pPr marL="0" indent="0">
              <a:lnSpc>
                <a:spcPct val="150000"/>
              </a:lnSpc>
              <a:buNone/>
            </a:pPr>
            <a:endParaRPr lang="en-US" sz="2400" dirty="0">
              <a:cs typeface="Arial" panose="020B0604020202020204" pitchFamily="34" charset="0"/>
            </a:endParaRPr>
          </a:p>
          <a:p>
            <a:pPr marL="0" indent="0">
              <a:lnSpc>
                <a:spcPct val="150000"/>
              </a:lnSpc>
              <a:buNone/>
            </a:pPr>
            <a:endParaRPr lang="en-US" sz="2400" dirty="0">
              <a:cs typeface="Arial" panose="020B0604020202020204" pitchFamily="34" charset="0"/>
            </a:endParaRPr>
          </a:p>
          <a:p>
            <a:pPr marL="0" indent="0">
              <a:lnSpc>
                <a:spcPct val="150000"/>
              </a:lnSpc>
              <a:buNone/>
            </a:pPr>
            <a:endParaRPr lang="en-US" sz="2400" dirty="0">
              <a:cs typeface="Arial" panose="020B0604020202020204" pitchFamily="34" charset="0"/>
            </a:endParaRPr>
          </a:p>
          <a:p>
            <a:pPr marL="0" indent="0">
              <a:lnSpc>
                <a:spcPct val="150000"/>
              </a:lnSpc>
              <a:buNone/>
            </a:pPr>
            <a:endParaRPr lang="en-US" sz="2400" dirty="0">
              <a:cs typeface="Arial" panose="020B0604020202020204" pitchFamily="34" charset="0"/>
            </a:endParaRPr>
          </a:p>
          <a:p>
            <a:pPr marL="0" indent="0">
              <a:lnSpc>
                <a:spcPct val="150000"/>
              </a:lnSpc>
              <a:buNone/>
            </a:pPr>
            <a:r>
              <a:rPr lang="en-US" sz="1800" dirty="0">
                <a:cs typeface="Arial" panose="020B0604020202020204" pitchFamily="34" charset="0"/>
              </a:rPr>
              <a:t>Universal Change: F210, F213, F228, F243</a:t>
            </a:r>
          </a:p>
          <a:p>
            <a:pPr marL="0" indent="0">
              <a:lnSpc>
                <a:spcPct val="150000"/>
              </a:lnSpc>
              <a:buNone/>
            </a:pPr>
            <a:endParaRPr lang="en-US" sz="2400" dirty="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644242" y="1052216"/>
            <a:ext cx="8917497"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0" y="-629"/>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b="1" spc="150" dirty="0">
                <a:solidFill>
                  <a:srgbClr val="663300"/>
                </a:solidFill>
                <a:latin typeface="Arial Black" panose="020B0A04020102020204" pitchFamily="34" charset="0"/>
                <a:cs typeface="Helvetica" panose="020B0604020202020204" pitchFamily="34" charset="0"/>
              </a:rPr>
              <a:t>F201 Purchase and Sale Agreement</a:t>
            </a:r>
          </a:p>
        </p:txBody>
      </p:sp>
      <p:sp>
        <p:nvSpPr>
          <p:cNvPr id="11" name="Text Placeholder 2">
            <a:extLst>
              <a:ext uri="{FF2B5EF4-FFF2-40B4-BE49-F238E27FC236}">
                <a16:creationId xmlns:a16="http://schemas.microsoft.com/office/drawing/2014/main" id="{FCEE2C76-6AF8-48D6-8229-9B6ADD24F679}"/>
              </a:ext>
            </a:extLst>
          </p:cNvPr>
          <p:cNvSpPr txBox="1">
            <a:spLocks/>
          </p:cNvSpPr>
          <p:nvPr/>
        </p:nvSpPr>
        <p:spPr>
          <a:xfrm>
            <a:off x="8330268" y="1308683"/>
            <a:ext cx="3331827" cy="4964383"/>
          </a:xfrm>
          <a:prstGeom prst="rect">
            <a:avLst/>
          </a:prstGeom>
          <a:solidFill>
            <a:schemeClr val="tx1">
              <a:lumMod val="75000"/>
              <a:lumOff val="25000"/>
            </a:schemeClr>
          </a:solidFill>
        </p:spPr>
        <p:txBody>
          <a:bodyPr vert="horz" lIns="640080" tIns="45720" rIns="64008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400" dirty="0">
                <a:solidFill>
                  <a:schemeClr val="bg1"/>
                </a:solidFill>
              </a:rPr>
              <a:t>Practice Tip!  This is a discussion you should have with your Seller BEFORE listing the property </a:t>
            </a:r>
          </a:p>
          <a:p>
            <a:endParaRPr lang="en-US" sz="2400" dirty="0">
              <a:solidFill>
                <a:schemeClr val="bg1"/>
              </a:solidFill>
            </a:endParaRPr>
          </a:p>
          <a:p>
            <a:r>
              <a:rPr lang="en-US" sz="2400" dirty="0">
                <a:solidFill>
                  <a:schemeClr val="bg1"/>
                </a:solidFill>
              </a:rPr>
              <a:t>FIRPTA Solutions can help your client navigate the FIRPTA minefield </a:t>
            </a:r>
            <a:endParaRPr lang="en-US" dirty="0">
              <a:solidFill>
                <a:schemeClr val="bg1"/>
              </a:solidFill>
            </a:endParaRPr>
          </a:p>
        </p:txBody>
      </p:sp>
      <p:graphicFrame>
        <p:nvGraphicFramePr>
          <p:cNvPr id="12" name="Table 6">
            <a:extLst>
              <a:ext uri="{FF2B5EF4-FFF2-40B4-BE49-F238E27FC236}">
                <a16:creationId xmlns:a16="http://schemas.microsoft.com/office/drawing/2014/main" id="{80EA3C19-E654-4DB6-B617-D1B3227A1E7A}"/>
              </a:ext>
            </a:extLst>
          </p:cNvPr>
          <p:cNvGraphicFramePr>
            <a:graphicFrameLocks noGrp="1"/>
          </p:cNvGraphicFramePr>
          <p:nvPr>
            <p:extLst>
              <p:ext uri="{D42A27DB-BD31-4B8C-83A1-F6EECF244321}">
                <p14:modId xmlns:p14="http://schemas.microsoft.com/office/powerpoint/2010/main" val="2894562891"/>
              </p:ext>
            </p:extLst>
          </p:nvPr>
        </p:nvGraphicFramePr>
        <p:xfrm>
          <a:off x="687897" y="3060564"/>
          <a:ext cx="7112466" cy="2406593"/>
        </p:xfrm>
        <a:graphic>
          <a:graphicData uri="http://schemas.openxmlformats.org/drawingml/2006/table">
            <a:tbl>
              <a:tblPr firstRow="1" bandRow="1">
                <a:tableStyleId>{5C22544A-7EE6-4342-B048-85BDC9FD1C3A}</a:tableStyleId>
              </a:tblPr>
              <a:tblGrid>
                <a:gridCol w="3556233">
                  <a:extLst>
                    <a:ext uri="{9D8B030D-6E8A-4147-A177-3AD203B41FA5}">
                      <a16:colId xmlns:a16="http://schemas.microsoft.com/office/drawing/2014/main" val="2408441905"/>
                    </a:ext>
                  </a:extLst>
                </a:gridCol>
                <a:gridCol w="3556233">
                  <a:extLst>
                    <a:ext uri="{9D8B030D-6E8A-4147-A177-3AD203B41FA5}">
                      <a16:colId xmlns:a16="http://schemas.microsoft.com/office/drawing/2014/main" val="1980971790"/>
                    </a:ext>
                  </a:extLst>
                </a:gridCol>
              </a:tblGrid>
              <a:tr h="943553">
                <a:tc>
                  <a:txBody>
                    <a:bodyPr/>
                    <a:lstStyle/>
                    <a:p>
                      <a:pPr marL="0" marR="0" lvl="0" indent="0" algn="l" defTabSz="914412" rtl="0" eaLnBrk="1" fontAlgn="auto" latinLnBrk="0" hangingPunct="1">
                        <a:lnSpc>
                          <a:spcPct val="100000"/>
                        </a:lnSpc>
                        <a:spcBef>
                          <a:spcPts val="0"/>
                        </a:spcBef>
                        <a:spcAft>
                          <a:spcPts val="0"/>
                        </a:spcAft>
                        <a:buClrTx/>
                        <a:buSzTx/>
                        <a:buFontTx/>
                        <a:buNone/>
                        <a:tabLst/>
                        <a:defRPr/>
                      </a:pPr>
                      <a:r>
                        <a:rPr lang="en-US" sz="1400" dirty="0">
                          <a:solidFill>
                            <a:schemeClr val="tx2">
                              <a:lumMod val="50000"/>
                            </a:schemeClr>
                          </a:solidFill>
                          <a:effectLst/>
                          <a:latin typeface="+mn-lt"/>
                        </a:rPr>
                        <a:t>Sales Price $300,000 or less and </a:t>
                      </a:r>
                      <a:r>
                        <a:rPr lang="en-US" sz="1400" u="sng" dirty="0">
                          <a:solidFill>
                            <a:schemeClr val="tx2">
                              <a:lumMod val="50000"/>
                            </a:schemeClr>
                          </a:solidFill>
                          <a:effectLst/>
                          <a:latin typeface="+mn-lt"/>
                        </a:rPr>
                        <a:t>buyer acquires as principal residence</a:t>
                      </a:r>
                      <a:endParaRPr lang="en-US" sz="1400" dirty="0">
                        <a:solidFill>
                          <a:schemeClr val="tx2">
                            <a:lumMod val="50000"/>
                          </a:schemeClr>
                        </a:solidFill>
                        <a:effectLst/>
                        <a:latin typeface="+mn-lt"/>
                      </a:endParaRPr>
                    </a:p>
                    <a:p>
                      <a:endParaRPr lang="en-US" sz="1400" dirty="0">
                        <a:solidFill>
                          <a:schemeClr val="tx2">
                            <a:lumMod val="50000"/>
                          </a:schemeClr>
                        </a:solidFill>
                        <a:latin typeface="+mn-lt"/>
                      </a:endParaRPr>
                    </a:p>
                  </a:txBody>
                  <a:tcPr/>
                </a:tc>
                <a:tc>
                  <a:txBody>
                    <a:bodyPr/>
                    <a:lstStyle/>
                    <a:p>
                      <a:pPr algn="ctr"/>
                      <a:r>
                        <a:rPr lang="en-US" sz="1400" dirty="0">
                          <a:solidFill>
                            <a:schemeClr val="tx2">
                              <a:lumMod val="50000"/>
                            </a:schemeClr>
                          </a:solidFill>
                          <a:latin typeface="+mn-lt"/>
                        </a:rPr>
                        <a:t>No Withholding</a:t>
                      </a:r>
                    </a:p>
                  </a:txBody>
                  <a:tcPr/>
                </a:tc>
                <a:extLst>
                  <a:ext uri="{0D108BD9-81ED-4DB2-BD59-A6C34878D82A}">
                    <a16:rowId xmlns:a16="http://schemas.microsoft.com/office/drawing/2014/main" val="2116608789"/>
                  </a:ext>
                </a:extLst>
              </a:tr>
              <a:tr h="717493">
                <a:tc>
                  <a:txBody>
                    <a:bodyPr/>
                    <a:lstStyle/>
                    <a:p>
                      <a:pPr marL="0" marR="0" lvl="0" indent="0" algn="l" defTabSz="914412" rtl="0" eaLnBrk="1" fontAlgn="auto" latinLnBrk="0" hangingPunct="1">
                        <a:lnSpc>
                          <a:spcPct val="100000"/>
                        </a:lnSpc>
                        <a:spcBef>
                          <a:spcPts val="0"/>
                        </a:spcBef>
                        <a:spcAft>
                          <a:spcPts val="0"/>
                        </a:spcAft>
                        <a:buClrTx/>
                        <a:buSzTx/>
                        <a:buFontTx/>
                        <a:buNone/>
                        <a:tabLst/>
                        <a:defRPr/>
                      </a:pPr>
                      <a:r>
                        <a:rPr lang="en-US" sz="1400" dirty="0">
                          <a:solidFill>
                            <a:schemeClr val="tx2">
                              <a:lumMod val="50000"/>
                            </a:schemeClr>
                          </a:solidFill>
                          <a:effectLst/>
                          <a:latin typeface="+mn-lt"/>
                        </a:rPr>
                        <a:t>Sales Price between $300,001-$1,000,000 and </a:t>
                      </a:r>
                      <a:r>
                        <a:rPr lang="en-US" sz="1400" u="sng" dirty="0">
                          <a:solidFill>
                            <a:schemeClr val="tx2">
                              <a:lumMod val="50000"/>
                            </a:schemeClr>
                          </a:solidFill>
                          <a:effectLst/>
                          <a:latin typeface="+mn-lt"/>
                        </a:rPr>
                        <a:t>buyer acquires as principal residence</a:t>
                      </a:r>
                      <a:endParaRPr lang="en-US" sz="1400" dirty="0">
                        <a:solidFill>
                          <a:schemeClr val="tx2">
                            <a:lumMod val="50000"/>
                          </a:schemeClr>
                        </a:solidFill>
                        <a:effectLst/>
                        <a:latin typeface="+mn-lt"/>
                      </a:endParaRPr>
                    </a:p>
                    <a:p>
                      <a:endParaRPr lang="en-US" sz="1400" dirty="0">
                        <a:solidFill>
                          <a:schemeClr val="tx2">
                            <a:lumMod val="50000"/>
                          </a:schemeClr>
                        </a:solidFill>
                        <a:latin typeface="+mn-lt"/>
                      </a:endParaRPr>
                    </a:p>
                  </a:txBody>
                  <a:tcPr/>
                </a:tc>
                <a:tc>
                  <a:txBody>
                    <a:bodyPr/>
                    <a:lstStyle/>
                    <a:p>
                      <a:pPr algn="ctr"/>
                      <a:r>
                        <a:rPr lang="en-US" sz="1400" dirty="0">
                          <a:solidFill>
                            <a:schemeClr val="tx2">
                              <a:lumMod val="50000"/>
                            </a:schemeClr>
                          </a:solidFill>
                          <a:latin typeface="+mn-lt"/>
                        </a:rPr>
                        <a:t>10% Withholding</a:t>
                      </a:r>
                    </a:p>
                  </a:txBody>
                  <a:tcPr/>
                </a:tc>
                <a:extLst>
                  <a:ext uri="{0D108BD9-81ED-4DB2-BD59-A6C34878D82A}">
                    <a16:rowId xmlns:a16="http://schemas.microsoft.com/office/drawing/2014/main" val="3362538229"/>
                  </a:ext>
                </a:extLst>
              </a:tr>
              <a:tr h="717493">
                <a:tc>
                  <a:txBody>
                    <a:bodyPr/>
                    <a:lstStyle/>
                    <a:p>
                      <a:pPr marL="0" marR="0" lvl="0" indent="0" algn="l" defTabSz="914412" rtl="0" eaLnBrk="1" fontAlgn="auto" latinLnBrk="0" hangingPunct="1">
                        <a:lnSpc>
                          <a:spcPct val="100000"/>
                        </a:lnSpc>
                        <a:spcBef>
                          <a:spcPts val="0"/>
                        </a:spcBef>
                        <a:spcAft>
                          <a:spcPts val="0"/>
                        </a:spcAft>
                        <a:buClrTx/>
                        <a:buSzTx/>
                        <a:buFontTx/>
                        <a:buNone/>
                        <a:tabLst/>
                        <a:defRPr/>
                      </a:pPr>
                      <a:r>
                        <a:rPr lang="en-US" sz="1400" dirty="0">
                          <a:solidFill>
                            <a:schemeClr val="tx2">
                              <a:lumMod val="50000"/>
                            </a:schemeClr>
                          </a:solidFill>
                          <a:effectLst/>
                          <a:latin typeface="+mn-lt"/>
                        </a:rPr>
                        <a:t>All transactions—Any Sales Price and </a:t>
                      </a:r>
                      <a:r>
                        <a:rPr lang="en-US" sz="1400" u="sng" dirty="0">
                          <a:solidFill>
                            <a:schemeClr val="tx2">
                              <a:lumMod val="50000"/>
                            </a:schemeClr>
                          </a:solidFill>
                          <a:effectLst/>
                          <a:latin typeface="+mn-lt"/>
                        </a:rPr>
                        <a:t>buyer NOT acquiring as principal residence</a:t>
                      </a:r>
                      <a:endParaRPr lang="en-US" sz="1400" dirty="0">
                        <a:solidFill>
                          <a:schemeClr val="tx2">
                            <a:lumMod val="50000"/>
                          </a:schemeClr>
                        </a:solidFill>
                        <a:effectLst/>
                        <a:latin typeface="+mn-lt"/>
                      </a:endParaRPr>
                    </a:p>
                    <a:p>
                      <a:endParaRPr lang="en-US" sz="1400" dirty="0">
                        <a:solidFill>
                          <a:schemeClr val="tx2">
                            <a:lumMod val="50000"/>
                          </a:schemeClr>
                        </a:solidFill>
                        <a:latin typeface="+mn-lt"/>
                      </a:endParaRPr>
                    </a:p>
                  </a:txBody>
                  <a:tcPr/>
                </a:tc>
                <a:tc>
                  <a:txBody>
                    <a:bodyPr/>
                    <a:lstStyle/>
                    <a:p>
                      <a:pPr algn="ctr"/>
                      <a:r>
                        <a:rPr lang="en-US" sz="1400" dirty="0">
                          <a:solidFill>
                            <a:schemeClr val="tx2">
                              <a:lumMod val="50000"/>
                            </a:schemeClr>
                          </a:solidFill>
                          <a:latin typeface="+mn-lt"/>
                        </a:rPr>
                        <a:t>15% Withholding</a:t>
                      </a:r>
                    </a:p>
                  </a:txBody>
                  <a:tcPr/>
                </a:tc>
                <a:extLst>
                  <a:ext uri="{0D108BD9-81ED-4DB2-BD59-A6C34878D82A}">
                    <a16:rowId xmlns:a16="http://schemas.microsoft.com/office/drawing/2014/main" val="2703421248"/>
                  </a:ext>
                </a:extLst>
              </a:tr>
            </a:tbl>
          </a:graphicData>
        </a:graphic>
      </p:graphicFrame>
      <p:pic>
        <p:nvPicPr>
          <p:cNvPr id="4" name="Picture 3">
            <a:extLst>
              <a:ext uri="{FF2B5EF4-FFF2-40B4-BE49-F238E27FC236}">
                <a16:creationId xmlns:a16="http://schemas.microsoft.com/office/drawing/2014/main" id="{DBA9C5F9-0E94-4D2C-B4E0-63515E13D2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328" y="2105062"/>
            <a:ext cx="8082662" cy="744483"/>
          </a:xfrm>
          <a:prstGeom prst="rect">
            <a:avLst/>
          </a:prstGeom>
        </p:spPr>
      </p:pic>
    </p:spTree>
    <p:extLst>
      <p:ext uri="{BB962C8B-B14F-4D97-AF65-F5344CB8AC3E}">
        <p14:creationId xmlns:p14="http://schemas.microsoft.com/office/powerpoint/2010/main" val="26997026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469782" y="1124127"/>
            <a:ext cx="11357295" cy="5612234"/>
          </a:xfrm>
        </p:spPr>
        <p:txBody>
          <a:bodyPr>
            <a:normAutofit fontScale="92500" lnSpcReduction="10000"/>
          </a:bodyPr>
          <a:lstStyle/>
          <a:p>
            <a:pPr marL="0" indent="0">
              <a:lnSpc>
                <a:spcPct val="100000"/>
              </a:lnSpc>
              <a:spcBef>
                <a:spcPts val="0"/>
              </a:spcBef>
              <a:buNone/>
            </a:pPr>
            <a:r>
              <a:rPr lang="en-US" sz="2800" dirty="0">
                <a:solidFill>
                  <a:srgbClr val="FF0000"/>
                </a:solidFill>
                <a:cs typeface="Arial" panose="020B0604020202020204" pitchFamily="34" charset="0"/>
              </a:rPr>
              <a:t>	</a:t>
            </a:r>
            <a:r>
              <a:rPr lang="en-US" sz="3800" dirty="0">
                <a:solidFill>
                  <a:srgbClr val="FF0000"/>
                </a:solidFill>
                <a:cs typeface="Arial" panose="020B0604020202020204" pitchFamily="34" charset="0"/>
              </a:rPr>
              <a:t>Pop Quiz! </a:t>
            </a:r>
            <a:endParaRPr lang="en-US" sz="2800" dirty="0">
              <a:solidFill>
                <a:srgbClr val="FF0000"/>
              </a:solidFill>
              <a:cs typeface="Arial" panose="020B0604020202020204" pitchFamily="34" charset="0"/>
            </a:endParaRPr>
          </a:p>
          <a:p>
            <a:pPr marL="0" indent="0">
              <a:lnSpc>
                <a:spcPct val="100000"/>
              </a:lnSpc>
              <a:spcBef>
                <a:spcPts val="0"/>
              </a:spcBef>
              <a:buNone/>
            </a:pPr>
            <a:endParaRPr lang="en-US" sz="2800" dirty="0">
              <a:solidFill>
                <a:srgbClr val="FF0000"/>
              </a:solidFill>
              <a:cs typeface="Arial" panose="020B0604020202020204" pitchFamily="34" charset="0"/>
            </a:endParaRPr>
          </a:p>
          <a:p>
            <a:pPr marL="0" indent="0">
              <a:lnSpc>
                <a:spcPct val="100000"/>
              </a:lnSpc>
              <a:spcBef>
                <a:spcPts val="0"/>
              </a:spcBef>
              <a:buNone/>
            </a:pPr>
            <a:r>
              <a:rPr lang="en-US" sz="2600" dirty="0">
                <a:cs typeface="Arial" panose="020B0604020202020204" pitchFamily="34" charset="0"/>
              </a:rPr>
              <a:t>Property was listed for $299,900.</a:t>
            </a:r>
          </a:p>
          <a:p>
            <a:pPr marL="0" indent="0">
              <a:lnSpc>
                <a:spcPct val="100000"/>
              </a:lnSpc>
              <a:spcBef>
                <a:spcPts val="0"/>
              </a:spcBef>
              <a:buNone/>
            </a:pPr>
            <a:r>
              <a:rPr lang="en-US" sz="2600" dirty="0">
                <a:cs typeface="Arial" panose="020B0604020202020204" pitchFamily="34" charset="0"/>
              </a:rPr>
              <a:t>  </a:t>
            </a:r>
          </a:p>
          <a:p>
            <a:pPr marL="0" indent="0">
              <a:lnSpc>
                <a:spcPct val="100000"/>
              </a:lnSpc>
              <a:spcBef>
                <a:spcPts val="0"/>
              </a:spcBef>
              <a:buNone/>
            </a:pPr>
            <a:r>
              <a:rPr lang="en-US" sz="2600" dirty="0">
                <a:cs typeface="Arial" panose="020B0604020202020204" pitchFamily="34" charset="0"/>
              </a:rPr>
              <a:t>Seller received multiple offers</a:t>
            </a:r>
          </a:p>
          <a:p>
            <a:pPr marL="0" indent="0">
              <a:lnSpc>
                <a:spcPct val="100000"/>
              </a:lnSpc>
              <a:spcBef>
                <a:spcPts val="0"/>
              </a:spcBef>
              <a:buNone/>
            </a:pPr>
            <a:r>
              <a:rPr lang="en-US" sz="2600" dirty="0">
                <a:cs typeface="Arial" panose="020B0604020202020204" pitchFamily="34" charset="0"/>
              </a:rPr>
              <a:t>and accepted an offer for </a:t>
            </a:r>
          </a:p>
          <a:p>
            <a:pPr marL="0" indent="0">
              <a:lnSpc>
                <a:spcPct val="100000"/>
              </a:lnSpc>
              <a:spcBef>
                <a:spcPts val="0"/>
              </a:spcBef>
              <a:buNone/>
            </a:pPr>
            <a:r>
              <a:rPr lang="en-US" sz="2600" dirty="0">
                <a:cs typeface="Arial" panose="020B0604020202020204" pitchFamily="34" charset="0"/>
              </a:rPr>
              <a:t>$305,000. </a:t>
            </a:r>
          </a:p>
          <a:p>
            <a:pPr marL="0" indent="0">
              <a:lnSpc>
                <a:spcPct val="100000"/>
              </a:lnSpc>
              <a:spcBef>
                <a:spcPts val="0"/>
              </a:spcBef>
              <a:buNone/>
            </a:pPr>
            <a:endParaRPr lang="en-US" sz="2600" dirty="0">
              <a:cs typeface="Arial" panose="020B0604020202020204" pitchFamily="34" charset="0"/>
            </a:endParaRPr>
          </a:p>
          <a:p>
            <a:pPr marL="0" indent="0">
              <a:lnSpc>
                <a:spcPct val="100000"/>
              </a:lnSpc>
              <a:spcBef>
                <a:spcPts val="0"/>
              </a:spcBef>
              <a:buNone/>
            </a:pPr>
            <a:r>
              <a:rPr lang="en-US" sz="2600" dirty="0">
                <a:cs typeface="Arial" panose="020B0604020202020204" pitchFamily="34" charset="0"/>
              </a:rPr>
              <a:t>If the Buyer is purchasing as their primary residence how much is withheld? </a:t>
            </a:r>
          </a:p>
          <a:p>
            <a:pPr marL="0" indent="0">
              <a:lnSpc>
                <a:spcPct val="100000"/>
              </a:lnSpc>
              <a:spcBef>
                <a:spcPts val="0"/>
              </a:spcBef>
              <a:buNone/>
            </a:pPr>
            <a:r>
              <a:rPr lang="en-US" sz="2600" dirty="0">
                <a:cs typeface="Arial" panose="020B0604020202020204" pitchFamily="34" charset="0"/>
              </a:rPr>
              <a:t>										($30,500)</a:t>
            </a:r>
          </a:p>
          <a:p>
            <a:pPr marL="0" indent="0">
              <a:lnSpc>
                <a:spcPct val="100000"/>
              </a:lnSpc>
              <a:spcBef>
                <a:spcPts val="0"/>
              </a:spcBef>
              <a:buNone/>
            </a:pPr>
            <a:endParaRPr lang="en-US" sz="2600" dirty="0">
              <a:cs typeface="Arial" panose="020B0604020202020204" pitchFamily="34" charset="0"/>
            </a:endParaRPr>
          </a:p>
          <a:p>
            <a:pPr marL="0" indent="0">
              <a:lnSpc>
                <a:spcPct val="100000"/>
              </a:lnSpc>
              <a:spcBef>
                <a:spcPts val="0"/>
              </a:spcBef>
              <a:buNone/>
            </a:pPr>
            <a:r>
              <a:rPr lang="en-US" sz="2600" dirty="0">
                <a:cs typeface="Arial" panose="020B0604020202020204" pitchFamily="34" charset="0"/>
              </a:rPr>
              <a:t>If the Buyer is not purchasing as their primary residence how much is withheld? </a:t>
            </a:r>
          </a:p>
          <a:p>
            <a:pPr marL="0" indent="0">
              <a:lnSpc>
                <a:spcPct val="100000"/>
              </a:lnSpc>
              <a:spcBef>
                <a:spcPts val="0"/>
              </a:spcBef>
              <a:buNone/>
            </a:pPr>
            <a:r>
              <a:rPr lang="en-US" sz="2600" dirty="0">
                <a:cs typeface="Arial" panose="020B0604020202020204" pitchFamily="34" charset="0"/>
              </a:rPr>
              <a:t>										($45,750)</a:t>
            </a:r>
          </a:p>
          <a:p>
            <a:pPr marL="0" indent="0">
              <a:lnSpc>
                <a:spcPct val="100000"/>
              </a:lnSpc>
              <a:spcBef>
                <a:spcPts val="0"/>
              </a:spcBef>
              <a:buNone/>
            </a:pPr>
            <a:endParaRPr lang="en-US" sz="2600" dirty="0">
              <a:cs typeface="Arial" panose="020B0604020202020204" pitchFamily="34" charset="0"/>
            </a:endParaRPr>
          </a:p>
          <a:p>
            <a:pPr marL="0" indent="0">
              <a:lnSpc>
                <a:spcPct val="100000"/>
              </a:lnSpc>
              <a:spcBef>
                <a:spcPts val="0"/>
              </a:spcBef>
              <a:buNone/>
            </a:pPr>
            <a:r>
              <a:rPr lang="en-US" sz="2600" dirty="0">
                <a:cs typeface="Arial" panose="020B0604020202020204" pitchFamily="34" charset="0"/>
              </a:rPr>
              <a:t>What if the seller accepted an offer at list price? </a:t>
            </a:r>
          </a:p>
          <a:p>
            <a:pPr marL="0" indent="0">
              <a:lnSpc>
                <a:spcPct val="100000"/>
              </a:lnSpc>
              <a:spcBef>
                <a:spcPts val="0"/>
              </a:spcBef>
              <a:buNone/>
            </a:pPr>
            <a:r>
              <a:rPr lang="en-US" sz="2600" dirty="0">
                <a:cs typeface="Arial" panose="020B0604020202020204" pitchFamily="34" charset="0"/>
              </a:rPr>
              <a:t>					($0 or $44,985)</a:t>
            </a:r>
          </a:p>
          <a:p>
            <a:pPr marL="0" indent="0">
              <a:lnSpc>
                <a:spcPct val="150000"/>
              </a:lnSpc>
              <a:buNone/>
            </a:pPr>
            <a:endParaRPr lang="en-US" sz="2400" dirty="0">
              <a:cs typeface="Arial" panose="020B0604020202020204" pitchFamily="34" charset="0"/>
            </a:endParaRPr>
          </a:p>
          <a:p>
            <a:pPr marL="0" indent="0">
              <a:lnSpc>
                <a:spcPct val="150000"/>
              </a:lnSpc>
              <a:buNone/>
            </a:pPr>
            <a:endParaRPr lang="en-US" sz="2400" dirty="0">
              <a:cs typeface="Arial" panose="020B0604020202020204" pitchFamily="34" charset="0"/>
            </a:endParaRPr>
          </a:p>
          <a:p>
            <a:pPr marL="0" indent="0">
              <a:lnSpc>
                <a:spcPct val="150000"/>
              </a:lnSpc>
              <a:buNone/>
            </a:pPr>
            <a:endParaRPr lang="en-US" sz="2400" dirty="0">
              <a:cs typeface="Arial" panose="020B0604020202020204" pitchFamily="34" charset="0"/>
            </a:endParaRPr>
          </a:p>
          <a:p>
            <a:pPr marL="0" indent="0">
              <a:lnSpc>
                <a:spcPct val="150000"/>
              </a:lnSpc>
              <a:buNone/>
            </a:pPr>
            <a:endParaRPr lang="en-US" sz="2400" dirty="0">
              <a:cs typeface="Arial" panose="020B0604020202020204" pitchFamily="34" charset="0"/>
            </a:endParaRPr>
          </a:p>
          <a:p>
            <a:pPr marL="0" indent="0">
              <a:lnSpc>
                <a:spcPct val="150000"/>
              </a:lnSpc>
              <a:buNone/>
            </a:pPr>
            <a:endParaRPr lang="en-US" sz="2400" dirty="0">
              <a:cs typeface="Arial" panose="020B0604020202020204" pitchFamily="34" charset="0"/>
            </a:endParaRPr>
          </a:p>
          <a:p>
            <a:pPr marL="0" indent="0">
              <a:lnSpc>
                <a:spcPct val="150000"/>
              </a:lnSpc>
              <a:buNone/>
            </a:pPr>
            <a:endParaRPr lang="en-US" sz="2400" dirty="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644242" y="1052216"/>
            <a:ext cx="8917497"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0" y="-629"/>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b="1" spc="150" dirty="0">
                <a:solidFill>
                  <a:srgbClr val="663300"/>
                </a:solidFill>
                <a:latin typeface="Arial Black" panose="020B0A04020102020204" pitchFamily="34" charset="0"/>
                <a:cs typeface="Helvetica" panose="020B0604020202020204" pitchFamily="34" charset="0"/>
              </a:rPr>
              <a:t>F201 Purchase and Sale Agreement</a:t>
            </a:r>
          </a:p>
        </p:txBody>
      </p:sp>
      <p:graphicFrame>
        <p:nvGraphicFramePr>
          <p:cNvPr id="12" name="Table 6">
            <a:extLst>
              <a:ext uri="{FF2B5EF4-FFF2-40B4-BE49-F238E27FC236}">
                <a16:creationId xmlns:a16="http://schemas.microsoft.com/office/drawing/2014/main" id="{80EA3C19-E654-4DB6-B617-D1B3227A1E7A}"/>
              </a:ext>
            </a:extLst>
          </p:cNvPr>
          <p:cNvGraphicFramePr>
            <a:graphicFrameLocks noGrp="1"/>
          </p:cNvGraphicFramePr>
          <p:nvPr>
            <p:extLst>
              <p:ext uri="{D42A27DB-BD31-4B8C-83A1-F6EECF244321}">
                <p14:modId xmlns:p14="http://schemas.microsoft.com/office/powerpoint/2010/main" val="706000182"/>
              </p:ext>
            </p:extLst>
          </p:nvPr>
        </p:nvGraphicFramePr>
        <p:xfrm>
          <a:off x="4857223" y="1396844"/>
          <a:ext cx="6969854" cy="2406593"/>
        </p:xfrm>
        <a:graphic>
          <a:graphicData uri="http://schemas.openxmlformats.org/drawingml/2006/table">
            <a:tbl>
              <a:tblPr firstRow="1" bandRow="1">
                <a:tableStyleId>{5C22544A-7EE6-4342-B048-85BDC9FD1C3A}</a:tableStyleId>
              </a:tblPr>
              <a:tblGrid>
                <a:gridCol w="3484927">
                  <a:extLst>
                    <a:ext uri="{9D8B030D-6E8A-4147-A177-3AD203B41FA5}">
                      <a16:colId xmlns:a16="http://schemas.microsoft.com/office/drawing/2014/main" val="2408441905"/>
                    </a:ext>
                  </a:extLst>
                </a:gridCol>
                <a:gridCol w="3484927">
                  <a:extLst>
                    <a:ext uri="{9D8B030D-6E8A-4147-A177-3AD203B41FA5}">
                      <a16:colId xmlns:a16="http://schemas.microsoft.com/office/drawing/2014/main" val="1980971790"/>
                    </a:ext>
                  </a:extLst>
                </a:gridCol>
              </a:tblGrid>
              <a:tr h="943553">
                <a:tc>
                  <a:txBody>
                    <a:bodyPr/>
                    <a:lstStyle/>
                    <a:p>
                      <a:pPr marL="0" marR="0" lvl="0" indent="0" algn="l" defTabSz="914412" rtl="0" eaLnBrk="1" fontAlgn="auto" latinLnBrk="0" hangingPunct="1">
                        <a:lnSpc>
                          <a:spcPct val="100000"/>
                        </a:lnSpc>
                        <a:spcBef>
                          <a:spcPts val="0"/>
                        </a:spcBef>
                        <a:spcAft>
                          <a:spcPts val="0"/>
                        </a:spcAft>
                        <a:buClrTx/>
                        <a:buSzTx/>
                        <a:buFontTx/>
                        <a:buNone/>
                        <a:tabLst/>
                        <a:defRPr/>
                      </a:pPr>
                      <a:r>
                        <a:rPr lang="en-US" sz="1400" dirty="0">
                          <a:solidFill>
                            <a:schemeClr val="tx2">
                              <a:lumMod val="50000"/>
                            </a:schemeClr>
                          </a:solidFill>
                          <a:effectLst/>
                          <a:latin typeface="+mn-lt"/>
                        </a:rPr>
                        <a:t>Sales Price $300,000 or less and </a:t>
                      </a:r>
                      <a:r>
                        <a:rPr lang="en-US" sz="1400" u="sng" dirty="0">
                          <a:solidFill>
                            <a:schemeClr val="tx2">
                              <a:lumMod val="50000"/>
                            </a:schemeClr>
                          </a:solidFill>
                          <a:effectLst/>
                          <a:latin typeface="+mn-lt"/>
                        </a:rPr>
                        <a:t>buyer acquires as principal residence</a:t>
                      </a:r>
                      <a:endParaRPr lang="en-US" sz="1400" dirty="0">
                        <a:solidFill>
                          <a:schemeClr val="tx2">
                            <a:lumMod val="50000"/>
                          </a:schemeClr>
                        </a:solidFill>
                        <a:effectLst/>
                        <a:latin typeface="+mn-lt"/>
                      </a:endParaRPr>
                    </a:p>
                    <a:p>
                      <a:endParaRPr lang="en-US" sz="1400" dirty="0">
                        <a:solidFill>
                          <a:schemeClr val="tx2">
                            <a:lumMod val="50000"/>
                          </a:schemeClr>
                        </a:solidFill>
                        <a:latin typeface="+mn-lt"/>
                      </a:endParaRPr>
                    </a:p>
                  </a:txBody>
                  <a:tcPr/>
                </a:tc>
                <a:tc>
                  <a:txBody>
                    <a:bodyPr/>
                    <a:lstStyle/>
                    <a:p>
                      <a:pPr algn="ctr"/>
                      <a:r>
                        <a:rPr lang="en-US" sz="1400" dirty="0">
                          <a:solidFill>
                            <a:schemeClr val="tx2">
                              <a:lumMod val="50000"/>
                            </a:schemeClr>
                          </a:solidFill>
                          <a:latin typeface="+mn-lt"/>
                        </a:rPr>
                        <a:t>No Withholding</a:t>
                      </a:r>
                    </a:p>
                  </a:txBody>
                  <a:tcPr/>
                </a:tc>
                <a:extLst>
                  <a:ext uri="{0D108BD9-81ED-4DB2-BD59-A6C34878D82A}">
                    <a16:rowId xmlns:a16="http://schemas.microsoft.com/office/drawing/2014/main" val="2116608789"/>
                  </a:ext>
                </a:extLst>
              </a:tr>
              <a:tr h="717493">
                <a:tc>
                  <a:txBody>
                    <a:bodyPr/>
                    <a:lstStyle/>
                    <a:p>
                      <a:pPr marL="0" marR="0" lvl="0" indent="0" algn="l" defTabSz="914412" rtl="0" eaLnBrk="1" fontAlgn="auto" latinLnBrk="0" hangingPunct="1">
                        <a:lnSpc>
                          <a:spcPct val="100000"/>
                        </a:lnSpc>
                        <a:spcBef>
                          <a:spcPts val="0"/>
                        </a:spcBef>
                        <a:spcAft>
                          <a:spcPts val="0"/>
                        </a:spcAft>
                        <a:buClrTx/>
                        <a:buSzTx/>
                        <a:buFontTx/>
                        <a:buNone/>
                        <a:tabLst/>
                        <a:defRPr/>
                      </a:pPr>
                      <a:r>
                        <a:rPr lang="en-US" sz="1400" dirty="0">
                          <a:solidFill>
                            <a:schemeClr val="tx2">
                              <a:lumMod val="50000"/>
                            </a:schemeClr>
                          </a:solidFill>
                          <a:effectLst/>
                          <a:latin typeface="+mn-lt"/>
                        </a:rPr>
                        <a:t>Sales Price between $300,001-$1,000,000 and </a:t>
                      </a:r>
                      <a:r>
                        <a:rPr lang="en-US" sz="1400" u="sng" dirty="0">
                          <a:solidFill>
                            <a:schemeClr val="tx2">
                              <a:lumMod val="50000"/>
                            </a:schemeClr>
                          </a:solidFill>
                          <a:effectLst/>
                          <a:latin typeface="+mn-lt"/>
                        </a:rPr>
                        <a:t>buyer acquires as principal residence</a:t>
                      </a:r>
                      <a:endParaRPr lang="en-US" sz="1400" dirty="0">
                        <a:solidFill>
                          <a:schemeClr val="tx2">
                            <a:lumMod val="50000"/>
                          </a:schemeClr>
                        </a:solidFill>
                        <a:effectLst/>
                        <a:latin typeface="+mn-lt"/>
                      </a:endParaRPr>
                    </a:p>
                    <a:p>
                      <a:endParaRPr lang="en-US" sz="1400" dirty="0">
                        <a:solidFill>
                          <a:schemeClr val="tx2">
                            <a:lumMod val="50000"/>
                          </a:schemeClr>
                        </a:solidFill>
                        <a:latin typeface="+mn-lt"/>
                      </a:endParaRPr>
                    </a:p>
                  </a:txBody>
                  <a:tcPr/>
                </a:tc>
                <a:tc>
                  <a:txBody>
                    <a:bodyPr/>
                    <a:lstStyle/>
                    <a:p>
                      <a:pPr algn="ctr"/>
                      <a:r>
                        <a:rPr lang="en-US" sz="1400" dirty="0">
                          <a:solidFill>
                            <a:schemeClr val="tx2">
                              <a:lumMod val="50000"/>
                            </a:schemeClr>
                          </a:solidFill>
                          <a:latin typeface="+mn-lt"/>
                        </a:rPr>
                        <a:t>10% Withholding</a:t>
                      </a:r>
                    </a:p>
                  </a:txBody>
                  <a:tcPr/>
                </a:tc>
                <a:extLst>
                  <a:ext uri="{0D108BD9-81ED-4DB2-BD59-A6C34878D82A}">
                    <a16:rowId xmlns:a16="http://schemas.microsoft.com/office/drawing/2014/main" val="3362538229"/>
                  </a:ext>
                </a:extLst>
              </a:tr>
              <a:tr h="717493">
                <a:tc>
                  <a:txBody>
                    <a:bodyPr/>
                    <a:lstStyle/>
                    <a:p>
                      <a:pPr marL="0" marR="0" lvl="0" indent="0" algn="l" defTabSz="914412" rtl="0" eaLnBrk="1" fontAlgn="auto" latinLnBrk="0" hangingPunct="1">
                        <a:lnSpc>
                          <a:spcPct val="100000"/>
                        </a:lnSpc>
                        <a:spcBef>
                          <a:spcPts val="0"/>
                        </a:spcBef>
                        <a:spcAft>
                          <a:spcPts val="0"/>
                        </a:spcAft>
                        <a:buClrTx/>
                        <a:buSzTx/>
                        <a:buFontTx/>
                        <a:buNone/>
                        <a:tabLst/>
                        <a:defRPr/>
                      </a:pPr>
                      <a:r>
                        <a:rPr lang="en-US" sz="1400" dirty="0">
                          <a:solidFill>
                            <a:schemeClr val="tx2">
                              <a:lumMod val="50000"/>
                            </a:schemeClr>
                          </a:solidFill>
                          <a:effectLst/>
                          <a:latin typeface="+mn-lt"/>
                        </a:rPr>
                        <a:t>All transactions—Any Sales Price and </a:t>
                      </a:r>
                      <a:r>
                        <a:rPr lang="en-US" sz="1400" u="sng" dirty="0">
                          <a:solidFill>
                            <a:schemeClr val="tx2">
                              <a:lumMod val="50000"/>
                            </a:schemeClr>
                          </a:solidFill>
                          <a:effectLst/>
                          <a:latin typeface="+mn-lt"/>
                        </a:rPr>
                        <a:t>buyer NOT acquiring as principal residence</a:t>
                      </a:r>
                      <a:endParaRPr lang="en-US" sz="1400" dirty="0">
                        <a:solidFill>
                          <a:schemeClr val="tx2">
                            <a:lumMod val="50000"/>
                          </a:schemeClr>
                        </a:solidFill>
                        <a:effectLst/>
                        <a:latin typeface="+mn-lt"/>
                      </a:endParaRPr>
                    </a:p>
                    <a:p>
                      <a:endParaRPr lang="en-US" sz="1400" dirty="0">
                        <a:solidFill>
                          <a:schemeClr val="tx2">
                            <a:lumMod val="50000"/>
                          </a:schemeClr>
                        </a:solidFill>
                        <a:latin typeface="+mn-lt"/>
                      </a:endParaRPr>
                    </a:p>
                  </a:txBody>
                  <a:tcPr/>
                </a:tc>
                <a:tc>
                  <a:txBody>
                    <a:bodyPr/>
                    <a:lstStyle/>
                    <a:p>
                      <a:pPr algn="ctr"/>
                      <a:r>
                        <a:rPr lang="en-US" sz="1400" dirty="0">
                          <a:solidFill>
                            <a:schemeClr val="tx2">
                              <a:lumMod val="50000"/>
                            </a:schemeClr>
                          </a:solidFill>
                          <a:latin typeface="+mn-lt"/>
                        </a:rPr>
                        <a:t>15% Withholding</a:t>
                      </a:r>
                    </a:p>
                  </a:txBody>
                  <a:tcPr/>
                </a:tc>
                <a:extLst>
                  <a:ext uri="{0D108BD9-81ED-4DB2-BD59-A6C34878D82A}">
                    <a16:rowId xmlns:a16="http://schemas.microsoft.com/office/drawing/2014/main" val="2703421248"/>
                  </a:ext>
                </a:extLst>
              </a:tr>
            </a:tbl>
          </a:graphicData>
        </a:graphic>
      </p:graphicFrame>
    </p:spTree>
    <p:extLst>
      <p:ext uri="{BB962C8B-B14F-4D97-AF65-F5344CB8AC3E}">
        <p14:creationId xmlns:p14="http://schemas.microsoft.com/office/powerpoint/2010/main" val="2453265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14" end="1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461392" y="1252799"/>
            <a:ext cx="11199303" cy="5387869"/>
          </a:xfrm>
        </p:spPr>
        <p:txBody>
          <a:bodyPr>
            <a:normAutofit/>
          </a:bodyPr>
          <a:lstStyle/>
          <a:p>
            <a:pPr marL="0" indent="0">
              <a:lnSpc>
                <a:spcPct val="100000"/>
              </a:lnSpc>
              <a:spcBef>
                <a:spcPts val="0"/>
              </a:spcBef>
              <a:buNone/>
            </a:pPr>
            <a:r>
              <a:rPr lang="en-US" sz="2400" dirty="0">
                <a:cs typeface="Arial" panose="020B0604020202020204" pitchFamily="34" charset="0"/>
              </a:rPr>
              <a:t>C4(o) </a:t>
            </a:r>
            <a:r>
              <a:rPr lang="en-US" sz="2400" u="sng" dirty="0">
                <a:cs typeface="Arial" panose="020B0604020202020204" pitchFamily="34" charset="0"/>
              </a:rPr>
              <a:t>Survival of Agreement </a:t>
            </a:r>
            <a:r>
              <a:rPr lang="en-US" sz="2400" dirty="0">
                <a:cs typeface="Arial" panose="020B0604020202020204" pitchFamily="34" charset="0"/>
              </a:rPr>
              <a:t>(previously C4(n)) added additional item that survives closing</a:t>
            </a:r>
          </a:p>
          <a:p>
            <a:pPr marL="0" indent="0">
              <a:lnSpc>
                <a:spcPct val="100000"/>
              </a:lnSpc>
              <a:spcBef>
                <a:spcPts val="0"/>
              </a:spcBef>
              <a:buNone/>
            </a:pPr>
            <a:endParaRPr lang="en-US" sz="2400" dirty="0">
              <a:cs typeface="Arial" panose="020B0604020202020204" pitchFamily="34" charset="0"/>
            </a:endParaRPr>
          </a:p>
          <a:p>
            <a:pPr marL="0" indent="0">
              <a:lnSpc>
                <a:spcPct val="100000"/>
              </a:lnSpc>
              <a:spcBef>
                <a:spcPts val="0"/>
              </a:spcBef>
              <a:buNone/>
            </a:pPr>
            <a:endParaRPr lang="en-US" sz="2400" dirty="0">
              <a:cs typeface="Arial" panose="020B0604020202020204" pitchFamily="34" charset="0"/>
            </a:endParaRPr>
          </a:p>
          <a:p>
            <a:pPr marL="0" indent="0">
              <a:lnSpc>
                <a:spcPct val="100000"/>
              </a:lnSpc>
              <a:spcBef>
                <a:spcPts val="0"/>
              </a:spcBef>
              <a:buNone/>
            </a:pPr>
            <a:endParaRPr lang="en-US" sz="2400" dirty="0">
              <a:cs typeface="Arial" panose="020B0604020202020204" pitchFamily="34" charset="0"/>
            </a:endParaRPr>
          </a:p>
          <a:p>
            <a:pPr marL="0" indent="0">
              <a:lnSpc>
                <a:spcPct val="100000"/>
              </a:lnSpc>
              <a:spcBef>
                <a:spcPts val="0"/>
              </a:spcBef>
              <a:buNone/>
            </a:pPr>
            <a:endParaRPr lang="en-US" sz="2400" dirty="0">
              <a:cs typeface="Arial" panose="020B0604020202020204" pitchFamily="34" charset="0"/>
            </a:endParaRPr>
          </a:p>
          <a:p>
            <a:pPr marL="0" indent="0">
              <a:lnSpc>
                <a:spcPct val="100000"/>
              </a:lnSpc>
              <a:spcBef>
                <a:spcPts val="0"/>
              </a:spcBef>
              <a:buNone/>
            </a:pPr>
            <a:endParaRPr lang="en-US" sz="2400" dirty="0">
              <a:cs typeface="Arial" panose="020B0604020202020204" pitchFamily="34" charset="0"/>
            </a:endParaRPr>
          </a:p>
          <a:p>
            <a:pPr marL="0" indent="0">
              <a:lnSpc>
                <a:spcPct val="100000"/>
              </a:lnSpc>
              <a:spcBef>
                <a:spcPts val="0"/>
              </a:spcBef>
              <a:buNone/>
            </a:pPr>
            <a:endParaRPr lang="en-US" sz="2400" dirty="0">
              <a:cs typeface="Arial" panose="020B0604020202020204" pitchFamily="34" charset="0"/>
            </a:endParaRPr>
          </a:p>
          <a:p>
            <a:pPr marL="0" indent="0">
              <a:lnSpc>
                <a:spcPct val="100000"/>
              </a:lnSpc>
              <a:spcBef>
                <a:spcPts val="0"/>
              </a:spcBef>
              <a:buNone/>
            </a:pPr>
            <a:endParaRPr lang="en-US" sz="2400" dirty="0">
              <a:cs typeface="Arial" panose="020B0604020202020204" pitchFamily="34" charset="0"/>
            </a:endParaRPr>
          </a:p>
          <a:p>
            <a:pPr marL="0" indent="0">
              <a:lnSpc>
                <a:spcPct val="100000"/>
              </a:lnSpc>
              <a:spcBef>
                <a:spcPts val="0"/>
              </a:spcBef>
              <a:buNone/>
            </a:pPr>
            <a:endParaRPr lang="en-US" sz="2400" dirty="0">
              <a:cs typeface="Arial" panose="020B0604020202020204" pitchFamily="34" charset="0"/>
            </a:endParaRPr>
          </a:p>
          <a:p>
            <a:pPr marL="0" indent="0">
              <a:lnSpc>
                <a:spcPct val="100000"/>
              </a:lnSpc>
              <a:spcBef>
                <a:spcPts val="0"/>
              </a:spcBef>
              <a:buNone/>
            </a:pPr>
            <a:endParaRPr lang="en-US" sz="2400" dirty="0">
              <a:cs typeface="Arial" panose="020B0604020202020204" pitchFamily="34" charset="0"/>
            </a:endParaRPr>
          </a:p>
          <a:p>
            <a:pPr marL="0" indent="0">
              <a:lnSpc>
                <a:spcPct val="100000"/>
              </a:lnSpc>
              <a:spcBef>
                <a:spcPts val="0"/>
              </a:spcBef>
              <a:buNone/>
            </a:pPr>
            <a:endParaRPr lang="en-US" sz="2400" dirty="0">
              <a:cs typeface="Arial" panose="020B0604020202020204" pitchFamily="34" charset="0"/>
            </a:endParaRPr>
          </a:p>
          <a:p>
            <a:pPr marL="0" indent="0">
              <a:lnSpc>
                <a:spcPct val="100000"/>
              </a:lnSpc>
              <a:spcBef>
                <a:spcPts val="0"/>
              </a:spcBef>
              <a:buNone/>
            </a:pPr>
            <a:endParaRPr lang="en-US" sz="2400" dirty="0">
              <a:cs typeface="Arial" panose="020B0604020202020204" pitchFamily="34" charset="0"/>
            </a:endParaRPr>
          </a:p>
          <a:p>
            <a:pPr marL="0" indent="0">
              <a:lnSpc>
                <a:spcPct val="100000"/>
              </a:lnSpc>
              <a:spcBef>
                <a:spcPts val="0"/>
              </a:spcBef>
              <a:buNone/>
            </a:pPr>
            <a:r>
              <a:rPr lang="en-US" sz="1800" dirty="0">
                <a:cs typeface="Arial" panose="020B0604020202020204" pitchFamily="34" charset="0"/>
              </a:rPr>
              <a:t>Universal Change: F210, F213, F243, CF04</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644242" y="1052216"/>
            <a:ext cx="8917497"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0" y="-629"/>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b="1" spc="150" dirty="0">
                <a:solidFill>
                  <a:srgbClr val="663300"/>
                </a:solidFill>
                <a:latin typeface="Arial Black" panose="020B0A04020102020204" pitchFamily="34" charset="0"/>
                <a:cs typeface="Helvetica" panose="020B0604020202020204" pitchFamily="34" charset="0"/>
              </a:rPr>
              <a:t>F201 Purchase and Sale Agreement</a:t>
            </a:r>
          </a:p>
        </p:txBody>
      </p:sp>
      <p:pic>
        <p:nvPicPr>
          <p:cNvPr id="4" name="Picture 3" descr="A picture containing text, mammal, squirrel&#10;&#10;Description automatically generated">
            <a:extLst>
              <a:ext uri="{FF2B5EF4-FFF2-40B4-BE49-F238E27FC236}">
                <a16:creationId xmlns:a16="http://schemas.microsoft.com/office/drawing/2014/main" id="{76FA5ECC-A34E-4C4A-91C1-070872A043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1611" y="1779516"/>
            <a:ext cx="2950828" cy="4406570"/>
          </a:xfrm>
          <a:prstGeom prst="rect">
            <a:avLst/>
          </a:prstGeom>
        </p:spPr>
      </p:pic>
      <p:pic>
        <p:nvPicPr>
          <p:cNvPr id="6" name="Picture 5">
            <a:extLst>
              <a:ext uri="{FF2B5EF4-FFF2-40B4-BE49-F238E27FC236}">
                <a16:creationId xmlns:a16="http://schemas.microsoft.com/office/drawing/2014/main" id="{04136648-5484-4243-B955-BECED11974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915" y="2578362"/>
            <a:ext cx="8092440" cy="1465468"/>
          </a:xfrm>
          <a:prstGeom prst="rect">
            <a:avLst/>
          </a:prstGeom>
        </p:spPr>
      </p:pic>
    </p:spTree>
    <p:extLst>
      <p:ext uri="{BB962C8B-B14F-4D97-AF65-F5344CB8AC3E}">
        <p14:creationId xmlns:p14="http://schemas.microsoft.com/office/powerpoint/2010/main" val="36154941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8345004" y="4782244"/>
            <a:ext cx="3240192" cy="2524747"/>
          </a:xfrm>
        </p:spPr>
        <p:txBody>
          <a:bodyPr>
            <a:normAutofit/>
          </a:bodyPr>
          <a:lstStyle/>
          <a:p>
            <a:pPr marL="0" indent="0">
              <a:lnSpc>
                <a:spcPct val="150000"/>
              </a:lnSpc>
              <a:buNone/>
            </a:pPr>
            <a:r>
              <a:rPr lang="en-US" sz="1800" dirty="0">
                <a:cs typeface="Arial" panose="020B0604020202020204" pitchFamily="34" charset="0"/>
              </a:rPr>
              <a:t>Changed “among” to “between” </a:t>
            </a:r>
          </a:p>
          <a:p>
            <a:pPr marL="0" indent="0">
              <a:buNone/>
            </a:pPr>
            <a:endParaRPr lang="en-US" dirty="0">
              <a:latin typeface="Arial" panose="020B0604020202020204" pitchFamily="34" charset="0"/>
              <a:cs typeface="Arial" panose="020B0604020202020204" pitchFamily="34" charset="0"/>
            </a:endParaRP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2567031" y="1027049"/>
            <a:ext cx="6937695"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0" y="-629"/>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b="1" spc="150" dirty="0">
                <a:solidFill>
                  <a:srgbClr val="663300"/>
                </a:solidFill>
                <a:latin typeface="Arial Black" panose="020B0A04020102020204" pitchFamily="34" charset="0"/>
                <a:cs typeface="Helvetica" panose="020B0604020202020204" pitchFamily="34" charset="0"/>
              </a:rPr>
              <a:t>F240 Option Agreement</a:t>
            </a:r>
          </a:p>
        </p:txBody>
      </p:sp>
      <p:pic>
        <p:nvPicPr>
          <p:cNvPr id="6" name="Picture 5" descr="A picture containing table&#10;&#10;Description automatically generated">
            <a:extLst>
              <a:ext uri="{FF2B5EF4-FFF2-40B4-BE49-F238E27FC236}">
                <a16:creationId xmlns:a16="http://schemas.microsoft.com/office/drawing/2014/main" id="{5BC2B861-BBCB-44F2-A9EB-B58CCE7C9F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643" y="1324934"/>
            <a:ext cx="11224470" cy="3159426"/>
          </a:xfrm>
          <a:prstGeom prst="rect">
            <a:avLst/>
          </a:prstGeom>
        </p:spPr>
      </p:pic>
      <p:sp>
        <p:nvSpPr>
          <p:cNvPr id="12" name="Arrow: Curved Left 11">
            <a:extLst>
              <a:ext uri="{FF2B5EF4-FFF2-40B4-BE49-F238E27FC236}">
                <a16:creationId xmlns:a16="http://schemas.microsoft.com/office/drawing/2014/main" id="{3E3F222F-AE92-4998-850B-5492281C0BEF}"/>
              </a:ext>
            </a:extLst>
          </p:cNvPr>
          <p:cNvSpPr/>
          <p:nvPr/>
        </p:nvSpPr>
        <p:spPr>
          <a:xfrm>
            <a:off x="11585196" y="3229761"/>
            <a:ext cx="545286" cy="1904302"/>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773073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293909" y="4828636"/>
            <a:ext cx="11420213" cy="2524747"/>
          </a:xfrm>
        </p:spPr>
        <p:txBody>
          <a:bodyPr>
            <a:normAutofit/>
          </a:bodyPr>
          <a:lstStyle/>
          <a:p>
            <a:pPr marL="0" indent="0" algn="ctr">
              <a:lnSpc>
                <a:spcPct val="150000"/>
              </a:lnSpc>
              <a:buNone/>
            </a:pPr>
            <a:r>
              <a:rPr lang="en-US" sz="2000" dirty="0">
                <a:cs typeface="Arial" panose="020B0604020202020204" pitchFamily="34" charset="0"/>
              </a:rPr>
              <a:t>Added a recommendation to also review CB13 “Protect Yourself When Buying Real Property” </a:t>
            </a:r>
          </a:p>
          <a:p>
            <a:pPr marL="0" indent="0" algn="ctr">
              <a:buNone/>
            </a:pPr>
            <a:endParaRPr lang="en-US" dirty="0">
              <a:latin typeface="Arial" panose="020B0604020202020204" pitchFamily="34" charset="0"/>
              <a:cs typeface="Arial" panose="020B0604020202020204" pitchFamily="34" charset="0"/>
            </a:endParaRP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265651" y="1136106"/>
            <a:ext cx="11660697"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75501"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b="1" spc="150" dirty="0">
                <a:solidFill>
                  <a:srgbClr val="663300"/>
                </a:solidFill>
                <a:latin typeface="Arial Black" panose="020B0A04020102020204" pitchFamily="34" charset="0"/>
                <a:cs typeface="Helvetica" panose="020B0604020202020204" pitchFamily="34" charset="0"/>
              </a:rPr>
              <a:t>CB22 Protect Yourself When Buying a Home to be Constructed </a:t>
            </a:r>
          </a:p>
        </p:txBody>
      </p:sp>
      <p:sp>
        <p:nvSpPr>
          <p:cNvPr id="6" name="Arrow: Up 5">
            <a:extLst>
              <a:ext uri="{FF2B5EF4-FFF2-40B4-BE49-F238E27FC236}">
                <a16:creationId xmlns:a16="http://schemas.microsoft.com/office/drawing/2014/main" id="{F6391B13-1E71-4614-90D9-B2BE72892256}"/>
              </a:ext>
            </a:extLst>
          </p:cNvPr>
          <p:cNvSpPr/>
          <p:nvPr/>
        </p:nvSpPr>
        <p:spPr>
          <a:xfrm>
            <a:off x="5400007" y="3429000"/>
            <a:ext cx="604008" cy="117655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10;&#10;Description automatically generated">
            <a:extLst>
              <a:ext uri="{FF2B5EF4-FFF2-40B4-BE49-F238E27FC236}">
                <a16:creationId xmlns:a16="http://schemas.microsoft.com/office/drawing/2014/main" id="{12B96AEC-0F3B-48A8-A8FE-82FCF13EA7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505" y="1325563"/>
            <a:ext cx="11134987" cy="1862088"/>
          </a:xfrm>
          <a:prstGeom prst="rect">
            <a:avLst/>
          </a:prstGeom>
        </p:spPr>
      </p:pic>
    </p:spTree>
    <p:extLst>
      <p:ext uri="{BB962C8B-B14F-4D97-AF65-F5344CB8AC3E}">
        <p14:creationId xmlns:p14="http://schemas.microsoft.com/office/powerpoint/2010/main" val="15715783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picture containing text, newspaper, screenshot&#10;&#10;Description automatically generated">
            <a:extLst>
              <a:ext uri="{FF2B5EF4-FFF2-40B4-BE49-F238E27FC236}">
                <a16:creationId xmlns:a16="http://schemas.microsoft.com/office/drawing/2014/main" id="{F0813297-6746-4EA5-92D0-D6EAD7AB80A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9502" y="1027049"/>
            <a:ext cx="6803067" cy="2815039"/>
          </a:xfrm>
        </p:spPr>
      </p:pic>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2567031" y="1027049"/>
            <a:ext cx="6937695"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0" y="-629"/>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b="1" spc="150" dirty="0">
                <a:solidFill>
                  <a:srgbClr val="663300"/>
                </a:solidFill>
                <a:latin typeface="Arial Black" panose="020B0A04020102020204" pitchFamily="34" charset="0"/>
                <a:cs typeface="Helvetica" panose="020B0604020202020204" pitchFamily="34" charset="0"/>
              </a:rPr>
              <a:t>F240 Option Agreement</a:t>
            </a:r>
          </a:p>
        </p:txBody>
      </p:sp>
      <p:pic>
        <p:nvPicPr>
          <p:cNvPr id="3" name="Picture 2" descr="Text&#10;&#10;Description automatically generated">
            <a:extLst>
              <a:ext uri="{FF2B5EF4-FFF2-40B4-BE49-F238E27FC236}">
                <a16:creationId xmlns:a16="http://schemas.microsoft.com/office/drawing/2014/main" id="{3A57491C-1E0C-4439-9E2D-7967860397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3726" y="1870746"/>
            <a:ext cx="7924715" cy="4280364"/>
          </a:xfrm>
          <a:prstGeom prst="rect">
            <a:avLst/>
          </a:prstGeom>
        </p:spPr>
      </p:pic>
    </p:spTree>
    <p:extLst>
      <p:ext uri="{BB962C8B-B14F-4D97-AF65-F5344CB8AC3E}">
        <p14:creationId xmlns:p14="http://schemas.microsoft.com/office/powerpoint/2010/main" val="1060937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796955" y="2166626"/>
            <a:ext cx="10578516" cy="2524747"/>
          </a:xfrm>
        </p:spPr>
        <p:txBody>
          <a:bodyPr>
            <a:normAutofit/>
          </a:bodyPr>
          <a:lstStyle/>
          <a:p>
            <a:pPr marL="0" indent="0">
              <a:lnSpc>
                <a:spcPct val="100000"/>
              </a:lnSpc>
              <a:spcBef>
                <a:spcPts val="0"/>
              </a:spcBef>
              <a:buNone/>
            </a:pPr>
            <a:r>
              <a:rPr lang="en-US" sz="2400" dirty="0">
                <a:cs typeface="Arial" panose="020B0604020202020204" pitchFamily="34" charset="0"/>
              </a:rPr>
              <a:t>Paragraph 5 now called </a:t>
            </a:r>
            <a:r>
              <a:rPr lang="en-US" sz="2400" u="sng" dirty="0">
                <a:cs typeface="Arial" panose="020B0604020202020204" pitchFamily="34" charset="0"/>
              </a:rPr>
              <a:t>Exercise of Option</a:t>
            </a:r>
            <a:r>
              <a:rPr lang="en-US" sz="2400" dirty="0">
                <a:cs typeface="Arial" panose="020B0604020202020204" pitchFamily="34" charset="0"/>
              </a:rPr>
              <a:t> </a:t>
            </a:r>
          </a:p>
          <a:p>
            <a:pPr marL="0" indent="0">
              <a:lnSpc>
                <a:spcPct val="100000"/>
              </a:lnSpc>
              <a:spcBef>
                <a:spcPts val="0"/>
              </a:spcBef>
              <a:buNone/>
            </a:pPr>
            <a:endParaRPr lang="en-US" sz="2400" dirty="0">
              <a:cs typeface="Arial" panose="020B0604020202020204" pitchFamily="34" charset="0"/>
            </a:endParaRPr>
          </a:p>
          <a:p>
            <a:pPr marL="0" indent="0">
              <a:lnSpc>
                <a:spcPct val="100000"/>
              </a:lnSpc>
              <a:spcBef>
                <a:spcPts val="0"/>
              </a:spcBef>
              <a:buNone/>
            </a:pPr>
            <a:endParaRPr lang="en-US" sz="2400" dirty="0">
              <a:cs typeface="Arial" panose="020B0604020202020204" pitchFamily="34" charset="0"/>
            </a:endParaRPr>
          </a:p>
          <a:p>
            <a:pPr marL="0" indent="0">
              <a:lnSpc>
                <a:spcPct val="100000"/>
              </a:lnSpc>
              <a:spcBef>
                <a:spcPts val="0"/>
              </a:spcBef>
              <a:buNone/>
            </a:pPr>
            <a:r>
              <a:rPr lang="en-US" sz="2400" dirty="0">
                <a:cs typeface="Arial" panose="020B0604020202020204" pitchFamily="34" charset="0"/>
              </a:rPr>
              <a:t>Paragraph 6 </a:t>
            </a:r>
            <a:r>
              <a:rPr lang="en-US" sz="2400" u="sng" dirty="0">
                <a:cs typeface="Arial" panose="020B0604020202020204" pitchFamily="34" charset="0"/>
              </a:rPr>
              <a:t>Option Commission</a:t>
            </a:r>
            <a:r>
              <a:rPr lang="en-US" sz="2400" dirty="0">
                <a:cs typeface="Arial" panose="020B0604020202020204" pitchFamily="34" charset="0"/>
              </a:rPr>
              <a:t> removed language to write out dollar amount and changed “contemporaneously with” to “immediately upon”</a:t>
            </a:r>
          </a:p>
          <a:p>
            <a:pPr marL="0" indent="0">
              <a:buNone/>
            </a:pPr>
            <a:endParaRPr lang="en-US" dirty="0">
              <a:latin typeface="Arial" panose="020B0604020202020204" pitchFamily="34" charset="0"/>
              <a:cs typeface="Arial" panose="020B0604020202020204" pitchFamily="34" charset="0"/>
            </a:endParaRP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2567031" y="1027049"/>
            <a:ext cx="6937695"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0" y="-629"/>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b="1" spc="150" dirty="0">
                <a:solidFill>
                  <a:srgbClr val="663300"/>
                </a:solidFill>
                <a:latin typeface="Arial Black" panose="020B0A04020102020204" pitchFamily="34" charset="0"/>
                <a:cs typeface="Helvetica" panose="020B0604020202020204" pitchFamily="34" charset="0"/>
              </a:rPr>
              <a:t>F240 Option Agreement</a:t>
            </a:r>
          </a:p>
        </p:txBody>
      </p:sp>
      <p:pic>
        <p:nvPicPr>
          <p:cNvPr id="4" name="Picture 3">
            <a:extLst>
              <a:ext uri="{FF2B5EF4-FFF2-40B4-BE49-F238E27FC236}">
                <a16:creationId xmlns:a16="http://schemas.microsoft.com/office/drawing/2014/main" id="{D8898B5B-5310-44CA-9677-0AB1F59B0A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702" y="1241090"/>
            <a:ext cx="10904595" cy="739148"/>
          </a:xfrm>
          <a:prstGeom prst="rect">
            <a:avLst/>
          </a:prstGeom>
        </p:spPr>
      </p:pic>
      <p:pic>
        <p:nvPicPr>
          <p:cNvPr id="13" name="Picture 12" descr="Text, letter&#10;&#10;Description automatically generated">
            <a:extLst>
              <a:ext uri="{FF2B5EF4-FFF2-40B4-BE49-F238E27FC236}">
                <a16:creationId xmlns:a16="http://schemas.microsoft.com/office/drawing/2014/main" id="{5B0835E5-F58F-496E-AEF9-A102540B62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580" y="4245261"/>
            <a:ext cx="10904595" cy="1917675"/>
          </a:xfrm>
          <a:prstGeom prst="rect">
            <a:avLst/>
          </a:prstGeom>
        </p:spPr>
      </p:pic>
    </p:spTree>
    <p:extLst>
      <p:ext uri="{BB962C8B-B14F-4D97-AF65-F5344CB8AC3E}">
        <p14:creationId xmlns:p14="http://schemas.microsoft.com/office/powerpoint/2010/main" val="25523253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58723" y="3138038"/>
            <a:ext cx="4286774" cy="2524747"/>
          </a:xfrm>
        </p:spPr>
        <p:txBody>
          <a:bodyPr>
            <a:normAutofit/>
          </a:bodyPr>
          <a:lstStyle/>
          <a:p>
            <a:pPr marL="0" indent="0">
              <a:lnSpc>
                <a:spcPct val="120000"/>
              </a:lnSpc>
              <a:spcBef>
                <a:spcPts val="0"/>
              </a:spcBef>
              <a:buNone/>
            </a:pPr>
            <a:r>
              <a:rPr lang="en-US" sz="1800" dirty="0">
                <a:cs typeface="Arial" panose="020B0604020202020204" pitchFamily="34" charset="0"/>
              </a:rPr>
              <a:t>Paragraph #4 now labeled and becomes paragraphs 7-11 </a:t>
            </a:r>
          </a:p>
          <a:p>
            <a:pPr marL="0" indent="0">
              <a:lnSpc>
                <a:spcPct val="120000"/>
              </a:lnSpc>
              <a:spcBef>
                <a:spcPts val="0"/>
              </a:spcBef>
              <a:buNone/>
            </a:pPr>
            <a:endParaRPr lang="en-US" sz="1800" dirty="0">
              <a:cs typeface="Arial" panose="020B0604020202020204" pitchFamily="34" charset="0"/>
            </a:endParaRPr>
          </a:p>
          <a:p>
            <a:pPr marL="0" indent="0">
              <a:lnSpc>
                <a:spcPct val="120000"/>
              </a:lnSpc>
              <a:spcBef>
                <a:spcPts val="0"/>
              </a:spcBef>
              <a:buNone/>
            </a:pPr>
            <a:endParaRPr lang="en-US" sz="1800" dirty="0">
              <a:cs typeface="Arial" panose="020B0604020202020204" pitchFamily="34" charset="0"/>
            </a:endParaRPr>
          </a:p>
          <a:p>
            <a:pPr marL="0" indent="0">
              <a:lnSpc>
                <a:spcPct val="120000"/>
              </a:lnSpc>
              <a:spcBef>
                <a:spcPts val="0"/>
              </a:spcBef>
              <a:buNone/>
            </a:pPr>
            <a:r>
              <a:rPr lang="en-US" sz="1800" dirty="0">
                <a:cs typeface="Arial" panose="020B0604020202020204" pitchFamily="34" charset="0"/>
              </a:rPr>
              <a:t>Paragraph 11 added additional language </a:t>
            </a:r>
          </a:p>
          <a:p>
            <a:pPr marL="0" indent="0">
              <a:buNone/>
            </a:pPr>
            <a:endParaRPr lang="en-US" dirty="0">
              <a:latin typeface="Arial" panose="020B0604020202020204" pitchFamily="34" charset="0"/>
              <a:cs typeface="Arial" panose="020B0604020202020204" pitchFamily="34" charset="0"/>
            </a:endParaRP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2567031" y="1027049"/>
            <a:ext cx="6937695"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0" y="-629"/>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b="1" spc="150" dirty="0">
                <a:solidFill>
                  <a:srgbClr val="663300"/>
                </a:solidFill>
                <a:latin typeface="Arial Black" panose="020B0A04020102020204" pitchFamily="34" charset="0"/>
                <a:cs typeface="Helvetica" panose="020B0604020202020204" pitchFamily="34" charset="0"/>
              </a:rPr>
              <a:t>F240 Option Agreement</a:t>
            </a:r>
          </a:p>
        </p:txBody>
      </p:sp>
      <p:pic>
        <p:nvPicPr>
          <p:cNvPr id="11" name="Picture 10" descr="A picture containing text, newspaper&#10;&#10;Description automatically generated">
            <a:extLst>
              <a:ext uri="{FF2B5EF4-FFF2-40B4-BE49-F238E27FC236}">
                <a16:creationId xmlns:a16="http://schemas.microsoft.com/office/drawing/2014/main" id="{0B69F152-B3CA-484C-9AA5-97F3C63E51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23" y="1870795"/>
            <a:ext cx="7664684" cy="1252562"/>
          </a:xfrm>
          <a:prstGeom prst="rect">
            <a:avLst/>
          </a:prstGeom>
        </p:spPr>
      </p:pic>
      <p:pic>
        <p:nvPicPr>
          <p:cNvPr id="3" name="Picture 2" descr="Text&#10;&#10;Description automatically generated">
            <a:extLst>
              <a:ext uri="{FF2B5EF4-FFF2-40B4-BE49-F238E27FC236}">
                <a16:creationId xmlns:a16="http://schemas.microsoft.com/office/drawing/2014/main" id="{C36FA5E2-C17D-4371-B0E0-2D01011694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2610" y="2572985"/>
            <a:ext cx="7056321" cy="1377529"/>
          </a:xfrm>
          <a:prstGeom prst="rect">
            <a:avLst/>
          </a:prstGeom>
        </p:spPr>
      </p:pic>
      <p:pic>
        <p:nvPicPr>
          <p:cNvPr id="10" name="Picture 9">
            <a:extLst>
              <a:ext uri="{FF2B5EF4-FFF2-40B4-BE49-F238E27FC236}">
                <a16:creationId xmlns:a16="http://schemas.microsoft.com/office/drawing/2014/main" id="{53F6E3F5-6830-46EB-8F63-7D68EA633B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2610" y="4013129"/>
            <a:ext cx="7254308" cy="774564"/>
          </a:xfrm>
          <a:prstGeom prst="rect">
            <a:avLst/>
          </a:prstGeom>
        </p:spPr>
      </p:pic>
    </p:spTree>
    <p:extLst>
      <p:ext uri="{BB962C8B-B14F-4D97-AF65-F5344CB8AC3E}">
        <p14:creationId xmlns:p14="http://schemas.microsoft.com/office/powerpoint/2010/main" val="26670688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247770" y="1194932"/>
            <a:ext cx="11572318" cy="2524747"/>
          </a:xfrm>
        </p:spPr>
        <p:txBody>
          <a:bodyPr>
            <a:normAutofit/>
          </a:bodyPr>
          <a:lstStyle/>
          <a:p>
            <a:pPr marL="0" indent="0" algn="ctr">
              <a:lnSpc>
                <a:spcPct val="150000"/>
              </a:lnSpc>
              <a:buNone/>
            </a:pPr>
            <a:r>
              <a:rPr lang="en-US" sz="2800" dirty="0">
                <a:cs typeface="Arial" panose="020B0604020202020204" pitchFamily="34" charset="0"/>
              </a:rPr>
              <a:t>Same changes as F201, so what’s different about these sales? </a:t>
            </a:r>
          </a:p>
          <a:p>
            <a:pPr marL="0" indent="0">
              <a:buNone/>
            </a:pPr>
            <a:endParaRPr lang="en-US" dirty="0">
              <a:latin typeface="Arial" panose="020B0604020202020204" pitchFamily="34" charset="0"/>
              <a:cs typeface="Arial" panose="020B0604020202020204" pitchFamily="34" charset="0"/>
            </a:endParaRP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360727" y="1027049"/>
            <a:ext cx="11459361"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0" y="-629"/>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b="1" spc="150" dirty="0">
                <a:solidFill>
                  <a:srgbClr val="663300"/>
                </a:solidFill>
                <a:latin typeface="Arial Black" panose="020B0A04020102020204" pitchFamily="34" charset="0"/>
                <a:cs typeface="Helvetica" panose="020B0604020202020204" pitchFamily="34" charset="0"/>
              </a:rPr>
              <a:t>F210 and F213 Lot and Land Purchase and Sale</a:t>
            </a:r>
          </a:p>
        </p:txBody>
      </p:sp>
      <p:sp>
        <p:nvSpPr>
          <p:cNvPr id="4" name="TextBox 3">
            <a:extLst>
              <a:ext uri="{FF2B5EF4-FFF2-40B4-BE49-F238E27FC236}">
                <a16:creationId xmlns:a16="http://schemas.microsoft.com/office/drawing/2014/main" id="{7784A9AD-442B-44E9-A21C-28DB009D3DD4}"/>
              </a:ext>
            </a:extLst>
          </p:cNvPr>
          <p:cNvSpPr txBox="1"/>
          <p:nvPr/>
        </p:nvSpPr>
        <p:spPr>
          <a:xfrm>
            <a:off x="3154261" y="2104428"/>
            <a:ext cx="5125673" cy="523220"/>
          </a:xfrm>
          <a:prstGeom prst="rect">
            <a:avLst/>
          </a:prstGeom>
          <a:noFill/>
        </p:spPr>
        <p:txBody>
          <a:bodyPr wrap="square" rtlCol="0">
            <a:spAutoFit/>
          </a:bodyPr>
          <a:lstStyle/>
          <a:p>
            <a:pPr algn="ctr"/>
            <a:r>
              <a:rPr lang="en-US" sz="2800" dirty="0"/>
              <a:t>Things we think about:</a:t>
            </a:r>
          </a:p>
        </p:txBody>
      </p:sp>
      <p:sp>
        <p:nvSpPr>
          <p:cNvPr id="10" name="Content Placeholder 3">
            <a:extLst>
              <a:ext uri="{FF2B5EF4-FFF2-40B4-BE49-F238E27FC236}">
                <a16:creationId xmlns:a16="http://schemas.microsoft.com/office/drawing/2014/main" id="{4493E425-C871-4FA9-B339-689E72607B7B}"/>
              </a:ext>
            </a:extLst>
          </p:cNvPr>
          <p:cNvSpPr txBox="1">
            <a:spLocks/>
          </p:cNvSpPr>
          <p:nvPr/>
        </p:nvSpPr>
        <p:spPr>
          <a:xfrm>
            <a:off x="1361261" y="3023792"/>
            <a:ext cx="3585999" cy="2262957"/>
          </a:xfrm>
          <a:prstGeom prst="rect">
            <a:avLst/>
          </a:prstGeom>
          <a:solidFill>
            <a:schemeClr val="accent3">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a:lstStyle>
            <a:lvl1pPr marL="342904" indent="-342904" algn="l" defTabSz="914412"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9" indent="-285754" algn="l" defTabSz="914412"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15" indent="-228603" algn="l" defTabSz="914412"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20" indent="-228603" algn="l" defTabSz="914412"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26" indent="-228603" algn="l" defTabSz="914412"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32" indent="-228603" algn="l" defTabSz="914412"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37" indent="-228603" algn="l" defTabSz="914412"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43" indent="-228603" algn="l" defTabSz="914412"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48" indent="-228603" algn="l" defTabSz="914412"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lgn="ctr">
              <a:buNone/>
            </a:pPr>
            <a:r>
              <a:rPr lang="en-US" sz="1600" u="sng" dirty="0">
                <a:ln w="0"/>
                <a:solidFill>
                  <a:schemeClr val="tx2">
                    <a:lumMod val="50000"/>
                  </a:schemeClr>
                </a:solidFill>
                <a:effectLst>
                  <a:outerShdw blurRad="38100" dist="19050" dir="2700000" algn="tl" rotWithShape="0">
                    <a:schemeClr val="dk1">
                      <a:alpha val="40000"/>
                    </a:schemeClr>
                  </a:outerShdw>
                </a:effectLst>
              </a:rPr>
              <a:t>Houses: </a:t>
            </a:r>
          </a:p>
          <a:p>
            <a:r>
              <a:rPr lang="en-US" sz="1600" dirty="0">
                <a:solidFill>
                  <a:schemeClr val="tx2">
                    <a:lumMod val="50000"/>
                  </a:schemeClr>
                </a:solidFill>
              </a:rPr>
              <a:t>Termites / Warranties / Encroachments </a:t>
            </a:r>
          </a:p>
          <a:p>
            <a:r>
              <a:rPr lang="en-US" sz="1600" dirty="0">
                <a:solidFill>
                  <a:schemeClr val="tx2">
                    <a:lumMod val="50000"/>
                  </a:schemeClr>
                </a:solidFill>
              </a:rPr>
              <a:t>Improvements </a:t>
            </a:r>
          </a:p>
          <a:p>
            <a:r>
              <a:rPr lang="en-US" sz="1600" dirty="0">
                <a:solidFill>
                  <a:schemeClr val="tx2">
                    <a:lumMod val="50000"/>
                  </a:schemeClr>
                </a:solidFill>
              </a:rPr>
              <a:t>Building or zoning violations </a:t>
            </a:r>
          </a:p>
          <a:p>
            <a:r>
              <a:rPr lang="en-US" sz="1600" dirty="0">
                <a:solidFill>
                  <a:schemeClr val="tx2">
                    <a:lumMod val="50000"/>
                  </a:schemeClr>
                </a:solidFill>
              </a:rPr>
              <a:t>Keys and openers (i.e. possession) </a:t>
            </a:r>
          </a:p>
        </p:txBody>
      </p:sp>
      <p:sp>
        <p:nvSpPr>
          <p:cNvPr id="13" name="Content Placeholder 5">
            <a:extLst>
              <a:ext uri="{FF2B5EF4-FFF2-40B4-BE49-F238E27FC236}">
                <a16:creationId xmlns:a16="http://schemas.microsoft.com/office/drawing/2014/main" id="{037570C2-216C-4FF7-AADF-BADDC9C587E1}"/>
              </a:ext>
            </a:extLst>
          </p:cNvPr>
          <p:cNvSpPr txBox="1">
            <a:spLocks/>
          </p:cNvSpPr>
          <p:nvPr/>
        </p:nvSpPr>
        <p:spPr>
          <a:xfrm>
            <a:off x="6730214" y="3042668"/>
            <a:ext cx="3585999" cy="2262956"/>
          </a:xfrm>
          <a:prstGeom prst="rect">
            <a:avLst/>
          </a:prstGeom>
          <a:solidFill>
            <a:schemeClr val="accent3">
              <a:lumMod val="20000"/>
              <a:lumOff val="80000"/>
            </a:schemeClr>
          </a:solidFill>
          <a:ln w="38100">
            <a:solidFill>
              <a:schemeClr val="accent5">
                <a:lumMod val="75000"/>
              </a:schemeClr>
            </a:solidFill>
          </a:ln>
        </p:spPr>
        <p:style>
          <a:lnRef idx="2">
            <a:schemeClr val="accent3"/>
          </a:lnRef>
          <a:fillRef idx="1">
            <a:schemeClr val="lt1"/>
          </a:fillRef>
          <a:effectRef idx="0">
            <a:schemeClr val="accent3"/>
          </a:effectRef>
          <a:fontRef idx="minor">
            <a:schemeClr val="dk1"/>
          </a:fontRef>
        </p:style>
        <p:txBody>
          <a:bodyPr/>
          <a:lstStyle>
            <a:lvl1pPr marL="342904" indent="-342904" algn="l" defTabSz="914412"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9" indent="-285754" algn="l" defTabSz="914412"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15" indent="-228603" algn="l" defTabSz="914412"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20" indent="-228603" algn="l" defTabSz="914412"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26" indent="-228603" algn="l" defTabSz="914412"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32" indent="-228603" algn="l" defTabSz="914412"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37" indent="-228603" algn="l" defTabSz="914412"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43" indent="-228603" algn="l" defTabSz="914412"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48" indent="-228603" algn="l" defTabSz="914412"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lgn="ctr">
              <a:buNone/>
            </a:pPr>
            <a:r>
              <a:rPr lang="en-US" sz="1600" u="sng" dirty="0">
                <a:ln w="0"/>
                <a:solidFill>
                  <a:schemeClr val="tx2">
                    <a:lumMod val="50000"/>
                  </a:schemeClr>
                </a:solidFill>
                <a:effectLst>
                  <a:outerShdw blurRad="38100" dist="19050" dir="2700000" algn="tl" rotWithShape="0">
                    <a:schemeClr val="dk1">
                      <a:alpha val="40000"/>
                    </a:schemeClr>
                  </a:outerShdw>
                </a:effectLst>
              </a:rPr>
              <a:t>Land &amp; Lots: </a:t>
            </a:r>
          </a:p>
          <a:p>
            <a:r>
              <a:rPr lang="en-US" sz="1600" dirty="0">
                <a:solidFill>
                  <a:schemeClr val="tx2">
                    <a:lumMod val="50000"/>
                  </a:schemeClr>
                </a:solidFill>
              </a:rPr>
              <a:t>Zoning / utilities / sewer &amp; water access</a:t>
            </a:r>
          </a:p>
          <a:p>
            <a:r>
              <a:rPr lang="en-US" sz="1600" dirty="0">
                <a:solidFill>
                  <a:schemeClr val="tx2">
                    <a:lumMod val="50000"/>
                  </a:schemeClr>
                </a:solidFill>
              </a:rPr>
              <a:t>Permitting </a:t>
            </a:r>
          </a:p>
          <a:p>
            <a:r>
              <a:rPr lang="en-US" sz="1600" dirty="0">
                <a:solidFill>
                  <a:schemeClr val="tx2">
                    <a:lumMod val="50000"/>
                  </a:schemeClr>
                </a:solidFill>
              </a:rPr>
              <a:t>Environmental studies </a:t>
            </a:r>
          </a:p>
          <a:p>
            <a:r>
              <a:rPr lang="en-US" sz="1600" dirty="0">
                <a:solidFill>
                  <a:schemeClr val="tx2">
                    <a:lumMod val="50000"/>
                  </a:schemeClr>
                </a:solidFill>
              </a:rPr>
              <a:t>Surveys </a:t>
            </a:r>
          </a:p>
        </p:txBody>
      </p:sp>
    </p:spTree>
    <p:extLst>
      <p:ext uri="{BB962C8B-B14F-4D97-AF65-F5344CB8AC3E}">
        <p14:creationId xmlns:p14="http://schemas.microsoft.com/office/powerpoint/2010/main" val="16986859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247770" y="1194932"/>
            <a:ext cx="4122894" cy="5281369"/>
          </a:xfrm>
        </p:spPr>
        <p:txBody>
          <a:bodyPr>
            <a:normAutofit/>
          </a:bodyPr>
          <a:lstStyle/>
          <a:p>
            <a:pPr marL="0" indent="0">
              <a:lnSpc>
                <a:spcPts val="1461"/>
              </a:lnSpc>
              <a:buNone/>
            </a:pPr>
            <a:endParaRPr lang="en-US" sz="2800" dirty="0">
              <a:solidFill>
                <a:srgbClr val="243746"/>
              </a:solidFill>
              <a:latin typeface="Montserrat Semi-Bold"/>
            </a:endParaRPr>
          </a:p>
          <a:p>
            <a:pPr marL="0" indent="0">
              <a:lnSpc>
                <a:spcPct val="100000"/>
              </a:lnSpc>
              <a:buNone/>
            </a:pPr>
            <a:r>
              <a:rPr lang="en-US" sz="2400" dirty="0">
                <a:solidFill>
                  <a:srgbClr val="243746"/>
                </a:solidFill>
              </a:rPr>
              <a:t>Used when BOTH parties want to terminate </a:t>
            </a:r>
          </a:p>
          <a:p>
            <a:pPr>
              <a:lnSpc>
                <a:spcPct val="100000"/>
              </a:lnSpc>
            </a:pPr>
            <a:endParaRPr lang="en-US" sz="2400" dirty="0">
              <a:solidFill>
                <a:srgbClr val="243746"/>
              </a:solidFill>
            </a:endParaRPr>
          </a:p>
          <a:p>
            <a:pPr>
              <a:lnSpc>
                <a:spcPct val="100000"/>
              </a:lnSpc>
            </a:pPr>
            <a:endParaRPr lang="en-US" sz="2400" dirty="0">
              <a:solidFill>
                <a:srgbClr val="243746"/>
              </a:solidFill>
            </a:endParaRPr>
          </a:p>
          <a:p>
            <a:pPr marL="0" indent="0">
              <a:lnSpc>
                <a:spcPct val="100000"/>
              </a:lnSpc>
              <a:buNone/>
            </a:pPr>
            <a:r>
              <a:rPr lang="en-US" sz="2400" dirty="0">
                <a:solidFill>
                  <a:srgbClr val="243746"/>
                </a:solidFill>
              </a:rPr>
              <a:t>Addresses disbursement of earnest money </a:t>
            </a:r>
          </a:p>
          <a:p>
            <a:pPr>
              <a:lnSpc>
                <a:spcPct val="100000"/>
              </a:lnSpc>
            </a:pPr>
            <a:endParaRPr lang="en-US" sz="2400" dirty="0">
              <a:solidFill>
                <a:srgbClr val="243746"/>
              </a:solidFill>
            </a:endParaRPr>
          </a:p>
          <a:p>
            <a:pPr>
              <a:lnSpc>
                <a:spcPct val="100000"/>
              </a:lnSpc>
            </a:pPr>
            <a:endParaRPr lang="en-US" sz="2400" dirty="0">
              <a:solidFill>
                <a:srgbClr val="243746"/>
              </a:solidFill>
            </a:endParaRPr>
          </a:p>
          <a:p>
            <a:pPr marL="0" indent="0">
              <a:lnSpc>
                <a:spcPct val="100000"/>
              </a:lnSpc>
              <a:buNone/>
            </a:pPr>
            <a:r>
              <a:rPr lang="en-US" sz="2400" dirty="0">
                <a:solidFill>
                  <a:srgbClr val="243746"/>
                </a:solidFill>
              </a:rPr>
              <a:t>Must be signed by both parties</a:t>
            </a:r>
          </a:p>
          <a:p>
            <a:pPr marL="0" indent="0">
              <a:buNone/>
            </a:pPr>
            <a:endParaRPr lang="en-US" dirty="0">
              <a:latin typeface="Arial" panose="020B0604020202020204" pitchFamily="34" charset="0"/>
              <a:cs typeface="Arial" panose="020B0604020202020204" pitchFamily="34" charset="0"/>
            </a:endParaRP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2080470" y="1027049"/>
            <a:ext cx="8070209"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0" y="-629"/>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b="1" spc="150" dirty="0">
                <a:solidFill>
                  <a:srgbClr val="663300"/>
                </a:solidFill>
                <a:latin typeface="Arial Black" panose="020B0A04020102020204" pitchFamily="34" charset="0"/>
                <a:cs typeface="Helvetica" panose="020B0604020202020204" pitchFamily="34" charset="0"/>
              </a:rPr>
              <a:t>Review: F519 Mutual Termination</a:t>
            </a:r>
          </a:p>
        </p:txBody>
      </p:sp>
      <p:pic>
        <p:nvPicPr>
          <p:cNvPr id="11" name="Picture 10" descr="A picture containing diagram&#10;&#10;Description automatically generated">
            <a:extLst>
              <a:ext uri="{FF2B5EF4-FFF2-40B4-BE49-F238E27FC236}">
                <a16:creationId xmlns:a16="http://schemas.microsoft.com/office/drawing/2014/main" id="{4A2BFDD4-A254-42B1-AC0B-4D03B521C9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0621" y="2113741"/>
            <a:ext cx="6200003" cy="2927778"/>
          </a:xfrm>
          <a:prstGeom prst="rect">
            <a:avLst/>
          </a:prstGeom>
        </p:spPr>
      </p:pic>
    </p:spTree>
    <p:extLst>
      <p:ext uri="{BB962C8B-B14F-4D97-AF65-F5344CB8AC3E}">
        <p14:creationId xmlns:p14="http://schemas.microsoft.com/office/powerpoint/2010/main" val="11617215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247770" y="1194932"/>
            <a:ext cx="4122894" cy="5281369"/>
          </a:xfrm>
        </p:spPr>
        <p:txBody>
          <a:bodyPr>
            <a:normAutofit/>
          </a:bodyPr>
          <a:lstStyle/>
          <a:p>
            <a:pPr marL="0" indent="0">
              <a:lnSpc>
                <a:spcPts val="1461"/>
              </a:lnSpc>
              <a:buNone/>
            </a:pPr>
            <a:endParaRPr lang="en-US" sz="2800" dirty="0">
              <a:solidFill>
                <a:srgbClr val="243746"/>
              </a:solidFill>
              <a:latin typeface="Montserrat Semi-Bold"/>
            </a:endParaRPr>
          </a:p>
          <a:p>
            <a:pPr marL="0" indent="0">
              <a:lnSpc>
                <a:spcPts val="1461"/>
              </a:lnSpc>
              <a:buNone/>
            </a:pPr>
            <a:endParaRPr lang="en-US" sz="2800" dirty="0">
              <a:solidFill>
                <a:srgbClr val="243746"/>
              </a:solidFill>
              <a:latin typeface="Montserrat Semi-Bold"/>
            </a:endParaRPr>
          </a:p>
          <a:p>
            <a:pPr marL="0" indent="0">
              <a:lnSpc>
                <a:spcPts val="1461"/>
              </a:lnSpc>
              <a:buNone/>
            </a:pPr>
            <a:r>
              <a:rPr lang="en-US" sz="2400" dirty="0">
                <a:solidFill>
                  <a:srgbClr val="243746"/>
                </a:solidFill>
              </a:rPr>
              <a:t>Two Sections: </a:t>
            </a:r>
          </a:p>
          <a:p>
            <a:pPr marL="0" indent="0">
              <a:lnSpc>
                <a:spcPts val="1461"/>
              </a:lnSpc>
              <a:buNone/>
            </a:pPr>
            <a:endParaRPr lang="en-US" sz="2400" dirty="0">
              <a:solidFill>
                <a:srgbClr val="243746"/>
              </a:solidFill>
            </a:endParaRPr>
          </a:p>
          <a:p>
            <a:pPr marL="0" indent="0">
              <a:lnSpc>
                <a:spcPct val="100000"/>
              </a:lnSpc>
              <a:spcBef>
                <a:spcPts val="0"/>
              </a:spcBef>
              <a:buNone/>
            </a:pPr>
            <a:r>
              <a:rPr lang="en-US" sz="2400" dirty="0">
                <a:solidFill>
                  <a:srgbClr val="243746"/>
                </a:solidFill>
              </a:rPr>
              <a:t>First section terminates the contract and is only signed by one party.</a:t>
            </a:r>
          </a:p>
          <a:p>
            <a:pPr marL="0" indent="0">
              <a:lnSpc>
                <a:spcPct val="100000"/>
              </a:lnSpc>
              <a:spcBef>
                <a:spcPts val="0"/>
              </a:spcBef>
              <a:buNone/>
            </a:pPr>
            <a:endParaRPr lang="en-US" sz="2400" dirty="0">
              <a:solidFill>
                <a:srgbClr val="243746"/>
              </a:solidFill>
            </a:endParaRPr>
          </a:p>
          <a:p>
            <a:pPr marL="0" indent="0">
              <a:lnSpc>
                <a:spcPct val="100000"/>
              </a:lnSpc>
              <a:spcBef>
                <a:spcPts val="0"/>
              </a:spcBef>
              <a:buNone/>
            </a:pPr>
            <a:r>
              <a:rPr lang="en-US" sz="2400" dirty="0">
                <a:solidFill>
                  <a:srgbClr val="243746"/>
                </a:solidFill>
              </a:rPr>
              <a:t>This is the section that terminates the contract.</a:t>
            </a:r>
          </a:p>
          <a:p>
            <a:pPr marL="0" indent="0">
              <a:lnSpc>
                <a:spcPct val="100000"/>
              </a:lnSpc>
              <a:spcBef>
                <a:spcPts val="0"/>
              </a:spcBef>
              <a:buNone/>
            </a:pPr>
            <a:endParaRPr lang="en-US" sz="2400" dirty="0">
              <a:solidFill>
                <a:srgbClr val="243746"/>
              </a:solidFill>
            </a:endParaRPr>
          </a:p>
          <a:p>
            <a:pPr marL="0" indent="0">
              <a:lnSpc>
                <a:spcPct val="100000"/>
              </a:lnSpc>
              <a:spcBef>
                <a:spcPts val="0"/>
              </a:spcBef>
              <a:buNone/>
            </a:pPr>
            <a:r>
              <a:rPr lang="en-US" sz="2400" dirty="0">
                <a:solidFill>
                  <a:srgbClr val="243746"/>
                </a:solidFill>
              </a:rPr>
              <a:t>The termination is effective even if the parties are disputing the earnest money disbursement.  </a:t>
            </a:r>
          </a:p>
          <a:p>
            <a:pPr marL="0" indent="0">
              <a:buNone/>
            </a:pPr>
            <a:endParaRPr lang="en-US" dirty="0">
              <a:latin typeface="Arial" panose="020B0604020202020204" pitchFamily="34" charset="0"/>
              <a:cs typeface="Arial" panose="020B0604020202020204" pitchFamily="34" charset="0"/>
            </a:endParaRP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585519" y="939567"/>
            <a:ext cx="9001387"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0" y="-629"/>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b="1" spc="150" dirty="0">
                <a:solidFill>
                  <a:srgbClr val="663300"/>
                </a:solidFill>
                <a:latin typeface="Arial Black" panose="020B0A04020102020204" pitchFamily="34" charset="0"/>
                <a:cs typeface="Helvetica" panose="020B0604020202020204" pitchFamily="34" charset="0"/>
              </a:rPr>
              <a:t>Review: F522 Unilateral Termination</a:t>
            </a:r>
          </a:p>
        </p:txBody>
      </p:sp>
      <p:pic>
        <p:nvPicPr>
          <p:cNvPr id="4" name="Picture 3" descr="Text&#10;&#10;Description automatically generated">
            <a:extLst>
              <a:ext uri="{FF2B5EF4-FFF2-40B4-BE49-F238E27FC236}">
                <a16:creationId xmlns:a16="http://schemas.microsoft.com/office/drawing/2014/main" id="{C04AB32F-96E2-4B3C-9A0F-6FD2B8AEFF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4889" y="1301828"/>
            <a:ext cx="6970393" cy="5067575"/>
          </a:xfrm>
          <a:prstGeom prst="rect">
            <a:avLst/>
          </a:prstGeom>
        </p:spPr>
      </p:pic>
    </p:spTree>
    <p:extLst>
      <p:ext uri="{BB962C8B-B14F-4D97-AF65-F5344CB8AC3E}">
        <p14:creationId xmlns:p14="http://schemas.microsoft.com/office/powerpoint/2010/main" val="37124989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247770" y="1194932"/>
            <a:ext cx="4122894" cy="5281369"/>
          </a:xfrm>
        </p:spPr>
        <p:txBody>
          <a:bodyPr>
            <a:normAutofit/>
          </a:bodyPr>
          <a:lstStyle/>
          <a:p>
            <a:pPr marL="0" indent="0">
              <a:lnSpc>
                <a:spcPts val="1461"/>
              </a:lnSpc>
              <a:buNone/>
            </a:pPr>
            <a:endParaRPr lang="en-US" sz="2800" dirty="0">
              <a:solidFill>
                <a:srgbClr val="243746"/>
              </a:solidFill>
              <a:latin typeface="Montserrat Semi-Bold"/>
            </a:endParaRPr>
          </a:p>
          <a:p>
            <a:pPr marL="0" indent="0">
              <a:lnSpc>
                <a:spcPts val="1461"/>
              </a:lnSpc>
              <a:buNone/>
            </a:pPr>
            <a:endParaRPr lang="en-US" sz="2800" dirty="0">
              <a:solidFill>
                <a:srgbClr val="243746"/>
              </a:solidFill>
              <a:latin typeface="Montserrat Semi-Bold"/>
            </a:endParaRPr>
          </a:p>
          <a:p>
            <a:pPr marL="0" indent="0">
              <a:lnSpc>
                <a:spcPts val="1461"/>
              </a:lnSpc>
              <a:buNone/>
            </a:pPr>
            <a:endParaRPr lang="en-US" sz="2800" dirty="0">
              <a:solidFill>
                <a:srgbClr val="243746"/>
              </a:solidFill>
              <a:latin typeface="Montserrat Semi-Bold"/>
            </a:endParaRPr>
          </a:p>
          <a:p>
            <a:pPr marL="0" indent="0">
              <a:lnSpc>
                <a:spcPts val="1461"/>
              </a:lnSpc>
              <a:buNone/>
            </a:pPr>
            <a:r>
              <a:rPr lang="en-US" sz="2400" dirty="0">
                <a:solidFill>
                  <a:srgbClr val="243746"/>
                </a:solidFill>
              </a:rPr>
              <a:t>Two Sections: </a:t>
            </a:r>
          </a:p>
          <a:p>
            <a:pPr marL="0" indent="0">
              <a:lnSpc>
                <a:spcPts val="1461"/>
              </a:lnSpc>
              <a:buNone/>
            </a:pPr>
            <a:endParaRPr lang="en-US" sz="2400" dirty="0">
              <a:solidFill>
                <a:srgbClr val="243746"/>
              </a:solidFill>
            </a:endParaRPr>
          </a:p>
          <a:p>
            <a:pPr marL="0" indent="0">
              <a:lnSpc>
                <a:spcPct val="100000"/>
              </a:lnSpc>
              <a:spcBef>
                <a:spcPts val="0"/>
              </a:spcBef>
              <a:buNone/>
            </a:pPr>
            <a:r>
              <a:rPr lang="en-US" sz="2400" dirty="0">
                <a:solidFill>
                  <a:srgbClr val="243746"/>
                </a:solidFill>
              </a:rPr>
              <a:t>Second section proposes the disbursement of earnest money and must be signed by both parties. </a:t>
            </a:r>
            <a:endParaRPr lang="en-US" dirty="0">
              <a:latin typeface="Arial" panose="020B0604020202020204" pitchFamily="34" charset="0"/>
              <a:cs typeface="Arial" panose="020B0604020202020204" pitchFamily="34" charset="0"/>
            </a:endParaRP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593908" y="956345"/>
            <a:ext cx="8976220"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0" y="-629"/>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b="1" spc="150" dirty="0">
                <a:solidFill>
                  <a:srgbClr val="663300"/>
                </a:solidFill>
                <a:latin typeface="Arial Black" panose="020B0A04020102020204" pitchFamily="34" charset="0"/>
                <a:cs typeface="Helvetica" panose="020B0604020202020204" pitchFamily="34" charset="0"/>
              </a:rPr>
              <a:t>Review: F522 Unilateral Termination</a:t>
            </a:r>
          </a:p>
        </p:txBody>
      </p:sp>
      <p:pic>
        <p:nvPicPr>
          <p:cNvPr id="4" name="Picture 3" descr="Text&#10;&#10;Description automatically generated">
            <a:extLst>
              <a:ext uri="{FF2B5EF4-FFF2-40B4-BE49-F238E27FC236}">
                <a16:creationId xmlns:a16="http://schemas.microsoft.com/office/drawing/2014/main" id="{F11AC43A-A6A8-485B-959A-17213F5215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3681" y="1714043"/>
            <a:ext cx="7663036" cy="3429914"/>
          </a:xfrm>
          <a:prstGeom prst="rect">
            <a:avLst/>
          </a:prstGeom>
        </p:spPr>
      </p:pic>
    </p:spTree>
    <p:extLst>
      <p:ext uri="{BB962C8B-B14F-4D97-AF65-F5344CB8AC3E}">
        <p14:creationId xmlns:p14="http://schemas.microsoft.com/office/powerpoint/2010/main" val="40848408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2074793" y="2205676"/>
            <a:ext cx="8042414" cy="1325563"/>
          </a:xfrm>
        </p:spPr>
        <p:txBody>
          <a:bodyPr>
            <a:normAutofit/>
          </a:bodyPr>
          <a:lstStyle/>
          <a:p>
            <a:pPr algn="ctr"/>
            <a:r>
              <a:rPr lang="en-US" sz="3200" b="1" spc="150" dirty="0">
                <a:solidFill>
                  <a:srgbClr val="663300"/>
                </a:solidFill>
                <a:latin typeface="Arial Black" panose="020B0A04020102020204" pitchFamily="34" charset="0"/>
                <a:cs typeface="Helvetica" panose="020B0604020202020204" pitchFamily="34" charset="0"/>
              </a:rPr>
              <a:t>Exhibits and Addendum</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spTree>
    <p:extLst>
      <p:ext uri="{BB962C8B-B14F-4D97-AF65-F5344CB8AC3E}">
        <p14:creationId xmlns:p14="http://schemas.microsoft.com/office/powerpoint/2010/main" val="16374582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444617" y="1052216"/>
            <a:ext cx="11333526"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0" y="-629"/>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b="1" spc="150" dirty="0">
                <a:solidFill>
                  <a:srgbClr val="663300"/>
                </a:solidFill>
                <a:latin typeface="Arial Black" panose="020B0A04020102020204" pitchFamily="34" charset="0"/>
                <a:cs typeface="Helvetica" panose="020B0604020202020204" pitchFamily="34" charset="0"/>
              </a:rPr>
              <a:t>F219 Temporary Occupancy Agreement Exhibit</a:t>
            </a:r>
          </a:p>
        </p:txBody>
      </p:sp>
      <p:pic>
        <p:nvPicPr>
          <p:cNvPr id="13" name="Picture 12" descr="Text&#10;&#10;Description automatically generated">
            <a:extLst>
              <a:ext uri="{FF2B5EF4-FFF2-40B4-BE49-F238E27FC236}">
                <a16:creationId xmlns:a16="http://schemas.microsoft.com/office/drawing/2014/main" id="{2CC4B714-1D44-4C34-A42B-8BC65A5BB1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7445" y="1138520"/>
            <a:ext cx="4337110" cy="5502152"/>
          </a:xfrm>
          <a:prstGeom prst="rect">
            <a:avLst/>
          </a:prstGeom>
        </p:spPr>
      </p:pic>
    </p:spTree>
    <p:extLst>
      <p:ext uri="{BB962C8B-B14F-4D97-AF65-F5344CB8AC3E}">
        <p14:creationId xmlns:p14="http://schemas.microsoft.com/office/powerpoint/2010/main" val="13780327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545284" y="2679925"/>
            <a:ext cx="11082033" cy="2524747"/>
          </a:xfrm>
        </p:spPr>
        <p:txBody>
          <a:bodyPr/>
          <a:lstStyle/>
          <a:p>
            <a:pPr marL="0" indent="0" algn="ctr">
              <a:lnSpc>
                <a:spcPct val="100000"/>
              </a:lnSpc>
              <a:spcBef>
                <a:spcPts val="0"/>
              </a:spcBef>
              <a:buNone/>
            </a:pPr>
            <a:endParaRPr lang="en-US" sz="2400" dirty="0">
              <a:cs typeface="Arial" panose="020B0604020202020204" pitchFamily="34" charset="0"/>
            </a:endParaRPr>
          </a:p>
          <a:p>
            <a:pPr marL="0" indent="0" algn="ctr">
              <a:lnSpc>
                <a:spcPct val="100000"/>
              </a:lnSpc>
              <a:spcBef>
                <a:spcPts val="0"/>
              </a:spcBef>
              <a:buNone/>
            </a:pPr>
            <a:r>
              <a:rPr lang="en-US" sz="2400" dirty="0">
                <a:cs typeface="Arial" panose="020B0604020202020204" pitchFamily="34" charset="0"/>
              </a:rPr>
              <a:t>Updated language in paragraphs 2 and 8</a:t>
            </a:r>
          </a:p>
          <a:p>
            <a:pPr marL="0" indent="0">
              <a:buNone/>
            </a:pPr>
            <a:endParaRPr lang="en-US" dirty="0">
              <a:latin typeface="Arial" panose="020B0604020202020204" pitchFamily="34" charset="0"/>
              <a:cs typeface="Arial" panose="020B0604020202020204" pitchFamily="34" charset="0"/>
            </a:endParaRP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444617" y="1052216"/>
            <a:ext cx="11333526"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0" y="-629"/>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b="1" spc="150" dirty="0">
                <a:solidFill>
                  <a:srgbClr val="663300"/>
                </a:solidFill>
                <a:latin typeface="Arial Black" panose="020B0A04020102020204" pitchFamily="34" charset="0"/>
                <a:cs typeface="Helvetica" panose="020B0604020202020204" pitchFamily="34" charset="0"/>
              </a:rPr>
              <a:t>F219 Temporary Occupancy Agreement Exhibit</a:t>
            </a:r>
          </a:p>
        </p:txBody>
      </p:sp>
      <p:cxnSp>
        <p:nvCxnSpPr>
          <p:cNvPr id="4" name="Straight Arrow Connector 3">
            <a:extLst>
              <a:ext uri="{FF2B5EF4-FFF2-40B4-BE49-F238E27FC236}">
                <a16:creationId xmlns:a16="http://schemas.microsoft.com/office/drawing/2014/main" id="{887B2474-1A0B-4DE6-A243-AA8DE2B0A3AB}"/>
              </a:ext>
            </a:extLst>
          </p:cNvPr>
          <p:cNvCxnSpPr>
            <a:cxnSpLocks/>
          </p:cNvCxnSpPr>
          <p:nvPr/>
        </p:nvCxnSpPr>
        <p:spPr>
          <a:xfrm flipH="1" flipV="1">
            <a:off x="6493079" y="2217149"/>
            <a:ext cx="1182848" cy="91649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296C640-8CCA-44AE-8B51-61E60AAF96E9}"/>
              </a:ext>
            </a:extLst>
          </p:cNvPr>
          <p:cNvCxnSpPr>
            <a:cxnSpLocks/>
          </p:cNvCxnSpPr>
          <p:nvPr/>
        </p:nvCxnSpPr>
        <p:spPr>
          <a:xfrm flipH="1">
            <a:off x="7273255" y="3429000"/>
            <a:ext cx="1182848" cy="91649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C382D492-BC99-4301-ACB3-4A185BFFE0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913" y="1243957"/>
            <a:ext cx="11478936" cy="850592"/>
          </a:xfrm>
          <a:prstGeom prst="rect">
            <a:avLst/>
          </a:prstGeom>
        </p:spPr>
      </p:pic>
      <p:pic>
        <p:nvPicPr>
          <p:cNvPr id="3" name="Picture 2">
            <a:extLst>
              <a:ext uri="{FF2B5EF4-FFF2-40B4-BE49-F238E27FC236}">
                <a16:creationId xmlns:a16="http://schemas.microsoft.com/office/drawing/2014/main" id="{5086EC79-DD2B-4E3E-AD9D-129ED216FE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913" y="4522677"/>
            <a:ext cx="11512230" cy="1433525"/>
          </a:xfrm>
          <a:prstGeom prst="rect">
            <a:avLst/>
          </a:prstGeom>
        </p:spPr>
      </p:pic>
    </p:spTree>
    <p:extLst>
      <p:ext uri="{BB962C8B-B14F-4D97-AF65-F5344CB8AC3E}">
        <p14:creationId xmlns:p14="http://schemas.microsoft.com/office/powerpoint/2010/main" val="1427251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529904" y="1144495"/>
            <a:ext cx="11132191"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0" y="217329"/>
            <a:ext cx="12192000" cy="89071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b="1" spc="150" dirty="0">
                <a:solidFill>
                  <a:srgbClr val="663300"/>
                </a:solidFill>
                <a:latin typeface="Arial Black" panose="020B0A04020102020204" pitchFamily="34" charset="0"/>
                <a:cs typeface="Helvetica" panose="020B0604020202020204" pitchFamily="34" charset="0"/>
              </a:rPr>
              <a:t>F101 Exclusive Seller Brokerage Engagement Agreement</a:t>
            </a:r>
          </a:p>
        </p:txBody>
      </p:sp>
      <p:pic>
        <p:nvPicPr>
          <p:cNvPr id="10" name="Picture 9" descr="A picture containing table&#10;&#10;Description automatically generated">
            <a:extLst>
              <a:ext uri="{FF2B5EF4-FFF2-40B4-BE49-F238E27FC236}">
                <a16:creationId xmlns:a16="http://schemas.microsoft.com/office/drawing/2014/main" id="{A2C5C7FD-5C96-4CAF-818E-68AD05F6F0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6374" y="1180952"/>
            <a:ext cx="4479250" cy="5468471"/>
          </a:xfrm>
          <a:prstGeom prst="rect">
            <a:avLst/>
          </a:prstGeom>
        </p:spPr>
      </p:pic>
    </p:spTree>
    <p:extLst>
      <p:ext uri="{BB962C8B-B14F-4D97-AF65-F5344CB8AC3E}">
        <p14:creationId xmlns:p14="http://schemas.microsoft.com/office/powerpoint/2010/main" val="21060894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444617" y="1217333"/>
            <a:ext cx="11333526" cy="5489836"/>
          </a:xfrm>
        </p:spPr>
        <p:txBody>
          <a:bodyPr>
            <a:normAutofit fontScale="85000" lnSpcReduction="20000"/>
          </a:bodyPr>
          <a:lstStyle/>
          <a:p>
            <a:pPr marL="0" indent="0">
              <a:lnSpc>
                <a:spcPct val="100000"/>
              </a:lnSpc>
              <a:spcBef>
                <a:spcPts val="0"/>
              </a:spcBef>
              <a:buNone/>
            </a:pPr>
            <a:endParaRPr lang="en-US" sz="2400" dirty="0">
              <a:cs typeface="Arial" panose="020B0604020202020204" pitchFamily="34" charset="0"/>
            </a:endParaRPr>
          </a:p>
          <a:p>
            <a:pPr marL="0" indent="0">
              <a:lnSpc>
                <a:spcPct val="100000"/>
              </a:lnSpc>
              <a:spcBef>
                <a:spcPts val="0"/>
              </a:spcBef>
              <a:buNone/>
            </a:pPr>
            <a:endParaRPr lang="en-US" sz="2400" dirty="0">
              <a:cs typeface="Arial" panose="020B0604020202020204" pitchFamily="34" charset="0"/>
            </a:endParaRPr>
          </a:p>
          <a:p>
            <a:pPr marL="0" indent="0">
              <a:lnSpc>
                <a:spcPct val="100000"/>
              </a:lnSpc>
              <a:spcBef>
                <a:spcPts val="0"/>
              </a:spcBef>
              <a:buNone/>
            </a:pPr>
            <a:endParaRPr lang="en-US" sz="2400" dirty="0">
              <a:cs typeface="Arial" panose="020B0604020202020204" pitchFamily="34" charset="0"/>
            </a:endParaRPr>
          </a:p>
          <a:p>
            <a:pPr marL="0" indent="0">
              <a:lnSpc>
                <a:spcPct val="100000"/>
              </a:lnSpc>
              <a:spcBef>
                <a:spcPts val="0"/>
              </a:spcBef>
              <a:buNone/>
            </a:pPr>
            <a:endParaRPr lang="en-US" sz="2400" dirty="0">
              <a:cs typeface="Arial" panose="020B0604020202020204" pitchFamily="34" charset="0"/>
            </a:endParaRPr>
          </a:p>
          <a:p>
            <a:pPr marL="0" indent="0">
              <a:lnSpc>
                <a:spcPct val="100000"/>
              </a:lnSpc>
              <a:spcBef>
                <a:spcPts val="0"/>
              </a:spcBef>
              <a:buNone/>
            </a:pPr>
            <a:endParaRPr lang="en-US" sz="2400" dirty="0">
              <a:cs typeface="Arial" panose="020B0604020202020204" pitchFamily="34" charset="0"/>
            </a:endParaRPr>
          </a:p>
          <a:p>
            <a:pPr marL="0" indent="0">
              <a:lnSpc>
                <a:spcPct val="100000"/>
              </a:lnSpc>
              <a:spcBef>
                <a:spcPts val="0"/>
              </a:spcBef>
              <a:buNone/>
            </a:pPr>
            <a:endParaRPr lang="en-US" sz="2400" dirty="0">
              <a:cs typeface="Arial" panose="020B0604020202020204" pitchFamily="34" charset="0"/>
            </a:endParaRPr>
          </a:p>
          <a:p>
            <a:pPr marL="0" indent="0">
              <a:lnSpc>
                <a:spcPct val="100000"/>
              </a:lnSpc>
              <a:spcBef>
                <a:spcPts val="0"/>
              </a:spcBef>
              <a:buNone/>
            </a:pPr>
            <a:r>
              <a:rPr lang="en-US" sz="2400" dirty="0">
                <a:cs typeface="Arial" panose="020B0604020202020204" pitchFamily="34" charset="0"/>
              </a:rPr>
              <a:t>You may still want to enumerate any specific maintenance items that aren’t listed in paragraph 8 (mosquito treatments, pest control, gutter cleaning, etc.).</a:t>
            </a:r>
          </a:p>
          <a:p>
            <a:pPr marL="0" indent="0">
              <a:lnSpc>
                <a:spcPct val="100000"/>
              </a:lnSpc>
              <a:spcBef>
                <a:spcPts val="0"/>
              </a:spcBef>
              <a:buNone/>
            </a:pPr>
            <a:endParaRPr lang="en-US" sz="2400" dirty="0">
              <a:cs typeface="Arial" panose="020B0604020202020204" pitchFamily="34" charset="0"/>
            </a:endParaRPr>
          </a:p>
          <a:p>
            <a:pPr marL="0" indent="0">
              <a:lnSpc>
                <a:spcPct val="100000"/>
              </a:lnSpc>
              <a:spcBef>
                <a:spcPts val="0"/>
              </a:spcBef>
              <a:buNone/>
            </a:pPr>
            <a:r>
              <a:rPr lang="en-US" sz="2400" dirty="0">
                <a:cs typeface="Arial" panose="020B0604020202020204" pitchFamily="34" charset="0"/>
              </a:rPr>
              <a:t>Buyer is still responsible for all repairs (including appliances) during the Seller’s occupancy.  Most Buyers expect the property to be in substantially the same condition as the Binding Agreement Date at possession. </a:t>
            </a:r>
          </a:p>
          <a:p>
            <a:pPr marL="0" indent="0">
              <a:lnSpc>
                <a:spcPct val="100000"/>
              </a:lnSpc>
              <a:spcBef>
                <a:spcPts val="0"/>
              </a:spcBef>
              <a:buNone/>
            </a:pPr>
            <a:endParaRPr lang="en-US" sz="2400" dirty="0">
              <a:cs typeface="Arial" panose="020B0604020202020204" pitchFamily="34" charset="0"/>
            </a:endParaRPr>
          </a:p>
          <a:p>
            <a:pPr marL="0" indent="0">
              <a:lnSpc>
                <a:spcPct val="100000"/>
              </a:lnSpc>
              <a:spcBef>
                <a:spcPts val="0"/>
              </a:spcBef>
              <a:buNone/>
            </a:pPr>
            <a:r>
              <a:rPr lang="en-US" sz="2400" i="1" dirty="0">
                <a:cs typeface="Arial" panose="020B0604020202020204" pitchFamily="34" charset="0"/>
              </a:rPr>
              <a:t>Special Stipulation for Property Condition at Possession</a:t>
            </a:r>
          </a:p>
          <a:p>
            <a:pPr marL="0" indent="0">
              <a:lnSpc>
                <a:spcPct val="100000"/>
              </a:lnSpc>
              <a:spcBef>
                <a:spcPts val="0"/>
              </a:spcBef>
              <a:buNone/>
            </a:pPr>
            <a:r>
              <a:rPr lang="en-US" sz="2400" dirty="0">
                <a:cs typeface="Arial" panose="020B0604020202020204" pitchFamily="34" charset="0"/>
              </a:rPr>
              <a:t>“Seller warrants that at the time of transfer of possession as stated in the Temporary Occupancy Agreement all items remaining with the Property will be in substantially the same condition (including conditions disclosed in the Seller’s Disclosure Statement) as the Offer Date. This stipulation shall control over the normal wear and tear language included in the Temporary Occupancy Agreement Exhibit (F219).”</a:t>
            </a:r>
          </a:p>
          <a:p>
            <a:pPr marL="0" indent="0">
              <a:lnSpc>
                <a:spcPct val="100000"/>
              </a:lnSpc>
              <a:spcBef>
                <a:spcPts val="0"/>
              </a:spcBef>
              <a:buNone/>
            </a:pPr>
            <a:endParaRPr lang="en-US" sz="2400" dirty="0">
              <a:cs typeface="Arial" panose="020B0604020202020204" pitchFamily="34" charset="0"/>
            </a:endParaRPr>
          </a:p>
          <a:p>
            <a:pPr marL="0" indent="0">
              <a:lnSpc>
                <a:spcPct val="100000"/>
              </a:lnSpc>
              <a:spcBef>
                <a:spcPts val="0"/>
              </a:spcBef>
              <a:buNone/>
            </a:pPr>
            <a:r>
              <a:rPr lang="en-US" sz="2400" dirty="0">
                <a:cs typeface="Arial" panose="020B0604020202020204" pitchFamily="34" charset="0"/>
              </a:rPr>
              <a:t>Another option is for the Seller to purchase a home warranty for the Buyer.  A home warranty could help cover some of those repair expenses without putting the full burden on the Seller. </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444617" y="1052216"/>
            <a:ext cx="11333526"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0" y="-629"/>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b="1" spc="150" dirty="0">
                <a:solidFill>
                  <a:srgbClr val="663300"/>
                </a:solidFill>
                <a:latin typeface="Arial Black" panose="020B0A04020102020204" pitchFamily="34" charset="0"/>
                <a:cs typeface="Helvetica" panose="020B0604020202020204" pitchFamily="34" charset="0"/>
              </a:rPr>
              <a:t>F219 Temporary Occupancy Agreement Exhibit</a:t>
            </a:r>
          </a:p>
        </p:txBody>
      </p:sp>
      <p:pic>
        <p:nvPicPr>
          <p:cNvPr id="3" name="Picture 2">
            <a:extLst>
              <a:ext uri="{FF2B5EF4-FFF2-40B4-BE49-F238E27FC236}">
                <a16:creationId xmlns:a16="http://schemas.microsoft.com/office/drawing/2014/main" id="{0203DB9B-B61E-4308-B506-A42674F84B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721" y="1217333"/>
            <a:ext cx="10883317" cy="1329319"/>
          </a:xfrm>
          <a:prstGeom prst="rect">
            <a:avLst/>
          </a:prstGeom>
        </p:spPr>
      </p:pic>
    </p:spTree>
    <p:extLst>
      <p:ext uri="{BB962C8B-B14F-4D97-AF65-F5344CB8AC3E}">
        <p14:creationId xmlns:p14="http://schemas.microsoft.com/office/powerpoint/2010/main" val="40859156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444617" y="2569689"/>
            <a:ext cx="6983539" cy="2524747"/>
          </a:xfrm>
        </p:spPr>
        <p:txBody>
          <a:bodyPr>
            <a:normAutofit/>
          </a:bodyPr>
          <a:lstStyle/>
          <a:p>
            <a:pPr marL="0" indent="0">
              <a:lnSpc>
                <a:spcPct val="150000"/>
              </a:lnSpc>
              <a:buNone/>
            </a:pPr>
            <a:r>
              <a:rPr lang="en-US" sz="1800" dirty="0">
                <a:solidFill>
                  <a:srgbClr val="FF0000"/>
                </a:solidFill>
                <a:cs typeface="Arial" panose="020B0604020202020204" pitchFamily="34" charset="0"/>
              </a:rPr>
              <a:t>New</a:t>
            </a:r>
            <a:r>
              <a:rPr lang="en-US" sz="1800" dirty="0">
                <a:cs typeface="Arial" panose="020B0604020202020204" pitchFamily="34" charset="0"/>
              </a:rPr>
              <a:t> paragraph 9 </a:t>
            </a:r>
          </a:p>
          <a:p>
            <a:pPr marL="0" indent="0">
              <a:buNone/>
            </a:pPr>
            <a:endParaRPr lang="en-US" sz="1800" dirty="0">
              <a:cs typeface="Arial" panose="020B0604020202020204" pitchFamily="34" charset="0"/>
            </a:endParaRPr>
          </a:p>
          <a:p>
            <a:pPr marL="0" indent="0">
              <a:buNone/>
            </a:pPr>
            <a:r>
              <a:rPr lang="en-US" sz="1800" dirty="0">
                <a:cs typeface="Arial" panose="020B0604020202020204" pitchFamily="34" charset="0"/>
              </a:rPr>
              <a:t>Paragraph 10 is now paragraph 11 and language was added about the holdover rent</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444617" y="1052216"/>
            <a:ext cx="11333526"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0" y="-629"/>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b="1" spc="150" dirty="0">
                <a:solidFill>
                  <a:srgbClr val="663300"/>
                </a:solidFill>
                <a:latin typeface="Arial Black" panose="020B0A04020102020204" pitchFamily="34" charset="0"/>
                <a:cs typeface="Helvetica" panose="020B0604020202020204" pitchFamily="34" charset="0"/>
              </a:rPr>
              <a:t>F219 Temporary Occupancy Agreement Exhibit</a:t>
            </a:r>
          </a:p>
        </p:txBody>
      </p:sp>
      <p:sp>
        <p:nvSpPr>
          <p:cNvPr id="6" name="Text Placeholder 2">
            <a:extLst>
              <a:ext uri="{FF2B5EF4-FFF2-40B4-BE49-F238E27FC236}">
                <a16:creationId xmlns:a16="http://schemas.microsoft.com/office/drawing/2014/main" id="{40AE4B2A-5AB1-4BBB-8176-AD5B47C66DC3}"/>
              </a:ext>
            </a:extLst>
          </p:cNvPr>
          <p:cNvSpPr txBox="1">
            <a:spLocks/>
          </p:cNvSpPr>
          <p:nvPr/>
        </p:nvSpPr>
        <p:spPr>
          <a:xfrm>
            <a:off x="8330268" y="1308683"/>
            <a:ext cx="3331827" cy="4964383"/>
          </a:xfrm>
          <a:prstGeom prst="rect">
            <a:avLst/>
          </a:prstGeom>
          <a:solidFill>
            <a:schemeClr val="tx1">
              <a:lumMod val="75000"/>
              <a:lumOff val="25000"/>
            </a:schemeClr>
          </a:solidFill>
        </p:spPr>
        <p:txBody>
          <a:bodyPr vert="horz" lIns="640080" tIns="45720" rIns="640080" bIns="45720" rtlCol="0" anchor="ctr">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endParaRPr lang="en-US" sz="2400" dirty="0">
              <a:solidFill>
                <a:schemeClr val="bg1"/>
              </a:solidFill>
            </a:endParaRPr>
          </a:p>
          <a:p>
            <a:r>
              <a:rPr lang="en-US" sz="2400" dirty="0">
                <a:solidFill>
                  <a:schemeClr val="bg1"/>
                </a:solidFill>
              </a:rPr>
              <a:t>Practice Tip!  </a:t>
            </a:r>
          </a:p>
          <a:p>
            <a:r>
              <a:rPr lang="en-US" sz="2400" dirty="0">
                <a:solidFill>
                  <a:schemeClr val="bg1"/>
                </a:solidFill>
              </a:rPr>
              <a:t>Holdover rent is meant to encourage seller to move out.  Make this a painful number – if the holdover rent is less than the cost of a hotel room there isn’t much motivation to get out.</a:t>
            </a:r>
            <a:endParaRPr lang="en-US" dirty="0">
              <a:solidFill>
                <a:schemeClr val="bg1"/>
              </a:solidFill>
            </a:endParaRPr>
          </a:p>
        </p:txBody>
      </p:sp>
      <p:pic>
        <p:nvPicPr>
          <p:cNvPr id="4" name="Picture 3">
            <a:extLst>
              <a:ext uri="{FF2B5EF4-FFF2-40B4-BE49-F238E27FC236}">
                <a16:creationId xmlns:a16="http://schemas.microsoft.com/office/drawing/2014/main" id="{E25E8310-BB79-4F8A-AFF1-13F015F830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060" y="1449523"/>
            <a:ext cx="7986320" cy="1169796"/>
          </a:xfrm>
          <a:prstGeom prst="rect">
            <a:avLst/>
          </a:prstGeom>
        </p:spPr>
      </p:pic>
      <p:pic>
        <p:nvPicPr>
          <p:cNvPr id="12" name="Picture 11" descr="Text, letter&#10;&#10;Description automatically generated">
            <a:extLst>
              <a:ext uri="{FF2B5EF4-FFF2-40B4-BE49-F238E27FC236}">
                <a16:creationId xmlns:a16="http://schemas.microsoft.com/office/drawing/2014/main" id="{26693744-64E2-4C19-82DE-2E0D61A4BC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059" y="4383812"/>
            <a:ext cx="7986320" cy="1670425"/>
          </a:xfrm>
          <a:prstGeom prst="rect">
            <a:avLst/>
          </a:prstGeom>
        </p:spPr>
      </p:pic>
    </p:spTree>
    <p:extLst>
      <p:ext uri="{BB962C8B-B14F-4D97-AF65-F5344CB8AC3E}">
        <p14:creationId xmlns:p14="http://schemas.microsoft.com/office/powerpoint/2010/main" val="32272465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erson smiling for the camera&#10;&#10;Description automatically generated with low confidence">
            <a:extLst>
              <a:ext uri="{FF2B5EF4-FFF2-40B4-BE49-F238E27FC236}">
                <a16:creationId xmlns:a16="http://schemas.microsoft.com/office/drawing/2014/main" id="{E25CC101-8B54-4907-945C-FDDB44A836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36651" y="1052216"/>
            <a:ext cx="2853131" cy="2046609"/>
          </a:xfrm>
          <a:prstGeom prst="rect">
            <a:avLst/>
          </a:prstGeom>
        </p:spPr>
      </p:pic>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2233437" y="2508312"/>
            <a:ext cx="2466799" cy="2524747"/>
          </a:xfrm>
        </p:spPr>
        <p:txBody>
          <a:bodyPr/>
          <a:lstStyle/>
          <a:p>
            <a:pPr marL="0" indent="0">
              <a:lnSpc>
                <a:spcPct val="150000"/>
              </a:lnSpc>
              <a:buNone/>
            </a:pPr>
            <a:r>
              <a:rPr lang="en-US" sz="2400" dirty="0">
                <a:solidFill>
                  <a:srgbClr val="FF0000"/>
                </a:solidFill>
                <a:cs typeface="Arial" panose="020B0604020202020204" pitchFamily="34" charset="0"/>
              </a:rPr>
              <a:t>New</a:t>
            </a:r>
            <a:r>
              <a:rPr lang="en-US" sz="2400" dirty="0">
                <a:cs typeface="Arial" panose="020B0604020202020204" pitchFamily="34" charset="0"/>
              </a:rPr>
              <a:t> paragraph 15</a:t>
            </a:r>
          </a:p>
          <a:p>
            <a:pPr marL="0" indent="0">
              <a:buNone/>
            </a:pPr>
            <a:endParaRPr lang="en-US" dirty="0">
              <a:latin typeface="Arial" panose="020B0604020202020204" pitchFamily="34" charset="0"/>
              <a:cs typeface="Arial" panose="020B0604020202020204" pitchFamily="34" charset="0"/>
            </a:endParaRP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444617" y="1052216"/>
            <a:ext cx="11333526"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0" y="-629"/>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b="1" spc="150" dirty="0">
                <a:solidFill>
                  <a:srgbClr val="663300"/>
                </a:solidFill>
                <a:latin typeface="Arial Black" panose="020B0A04020102020204" pitchFamily="34" charset="0"/>
                <a:cs typeface="Helvetica" panose="020B0604020202020204" pitchFamily="34" charset="0"/>
              </a:rPr>
              <a:t>F219 Temporary Occupancy Agreement Exhibit</a:t>
            </a:r>
          </a:p>
        </p:txBody>
      </p:sp>
      <p:pic>
        <p:nvPicPr>
          <p:cNvPr id="16" name="Picture 15" descr="A person sitting in a chair&#10;&#10;Description automatically generated with medium confidence">
            <a:extLst>
              <a:ext uri="{FF2B5EF4-FFF2-40B4-BE49-F238E27FC236}">
                <a16:creationId xmlns:a16="http://schemas.microsoft.com/office/drawing/2014/main" id="{BE6293C7-BDD6-49F0-BF4F-6C35C7EB16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1412" y="4070477"/>
            <a:ext cx="3810544" cy="2250192"/>
          </a:xfrm>
          <a:prstGeom prst="rect">
            <a:avLst/>
          </a:prstGeom>
        </p:spPr>
      </p:pic>
      <p:pic>
        <p:nvPicPr>
          <p:cNvPr id="18" name="Picture 17" descr="A green and white frog&#10;&#10;Description automatically generated with low confidence">
            <a:extLst>
              <a:ext uri="{FF2B5EF4-FFF2-40B4-BE49-F238E27FC236}">
                <a16:creationId xmlns:a16="http://schemas.microsoft.com/office/drawing/2014/main" id="{5D17CCAB-ACF6-4739-8B05-ED369D4E7E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20" y="1351335"/>
            <a:ext cx="2305050" cy="2419350"/>
          </a:xfrm>
          <a:prstGeom prst="rect">
            <a:avLst/>
          </a:prstGeom>
        </p:spPr>
      </p:pic>
      <p:pic>
        <p:nvPicPr>
          <p:cNvPr id="24" name="Picture 23" descr="A person and person&#10;&#10;Description automatically generated with low confidence">
            <a:extLst>
              <a:ext uri="{FF2B5EF4-FFF2-40B4-BE49-F238E27FC236}">
                <a16:creationId xmlns:a16="http://schemas.microsoft.com/office/drawing/2014/main" id="{6E7F8C72-476D-42E3-B21D-9D1FDA8EF2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36133" y="3832724"/>
            <a:ext cx="2305049" cy="2867392"/>
          </a:xfrm>
          <a:prstGeom prst="rect">
            <a:avLst/>
          </a:prstGeom>
        </p:spPr>
      </p:pic>
      <p:pic>
        <p:nvPicPr>
          <p:cNvPr id="26" name="Picture 25" descr="Logo&#10;&#10;Description automatically generated">
            <a:extLst>
              <a:ext uri="{FF2B5EF4-FFF2-40B4-BE49-F238E27FC236}">
                <a16:creationId xmlns:a16="http://schemas.microsoft.com/office/drawing/2014/main" id="{A84AF313-0DFC-474E-9969-C7DBCB7D87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00274" y="1217125"/>
            <a:ext cx="2181138" cy="1226891"/>
          </a:xfrm>
          <a:prstGeom prst="rect">
            <a:avLst/>
          </a:prstGeom>
        </p:spPr>
      </p:pic>
      <p:pic>
        <p:nvPicPr>
          <p:cNvPr id="4" name="Picture 3">
            <a:extLst>
              <a:ext uri="{FF2B5EF4-FFF2-40B4-BE49-F238E27FC236}">
                <a16:creationId xmlns:a16="http://schemas.microsoft.com/office/drawing/2014/main" id="{09B3EF87-C3E1-436F-BF48-C7C6F64F62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45870" y="3082601"/>
            <a:ext cx="9281271" cy="692798"/>
          </a:xfrm>
          <a:prstGeom prst="rect">
            <a:avLst/>
          </a:prstGeom>
        </p:spPr>
      </p:pic>
    </p:spTree>
    <p:extLst>
      <p:ext uri="{BB962C8B-B14F-4D97-AF65-F5344CB8AC3E}">
        <p14:creationId xmlns:p14="http://schemas.microsoft.com/office/powerpoint/2010/main" val="39934517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082180" y="1027049"/>
            <a:ext cx="9982899"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0" y="-629"/>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b="1" spc="150" dirty="0">
                <a:solidFill>
                  <a:srgbClr val="663300"/>
                </a:solidFill>
                <a:latin typeface="Arial Black" panose="020B0A04020102020204" pitchFamily="34" charset="0"/>
                <a:cs typeface="Helvetica" panose="020B0604020202020204" pitchFamily="34" charset="0"/>
              </a:rPr>
              <a:t>F301 Seller’s Property Disclosure Exhibit </a:t>
            </a:r>
          </a:p>
        </p:txBody>
      </p:sp>
      <p:pic>
        <p:nvPicPr>
          <p:cNvPr id="10" name="Picture 9" descr="A picture containing letter&#10;&#10;Description automatically generated">
            <a:extLst>
              <a:ext uri="{FF2B5EF4-FFF2-40B4-BE49-F238E27FC236}">
                <a16:creationId xmlns:a16="http://schemas.microsoft.com/office/drawing/2014/main" id="{9C85EB97-7DB7-4531-ACAA-C9FE8A1C64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6810" y="1210295"/>
            <a:ext cx="4028300" cy="5301999"/>
          </a:xfrm>
          <a:prstGeom prst="rect">
            <a:avLst/>
          </a:prstGeom>
        </p:spPr>
      </p:pic>
    </p:spTree>
    <p:extLst>
      <p:ext uri="{BB962C8B-B14F-4D97-AF65-F5344CB8AC3E}">
        <p14:creationId xmlns:p14="http://schemas.microsoft.com/office/powerpoint/2010/main" val="20851888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595618" y="1324934"/>
            <a:ext cx="11081857" cy="4728551"/>
          </a:xfrm>
        </p:spPr>
        <p:txBody>
          <a:bodyPr>
            <a:normAutofit/>
          </a:bodyPr>
          <a:lstStyle/>
          <a:p>
            <a:pPr marL="0" indent="0">
              <a:lnSpc>
                <a:spcPct val="100000"/>
              </a:lnSpc>
              <a:spcBef>
                <a:spcPts val="0"/>
              </a:spcBef>
              <a:buNone/>
            </a:pPr>
            <a:r>
              <a:rPr lang="en-US" sz="2400" dirty="0">
                <a:cs typeface="Arial" panose="020B0604020202020204" pitchFamily="34" charset="0"/>
              </a:rPr>
              <a:t>D. </a:t>
            </a:r>
            <a:r>
              <a:rPr lang="en-US" sz="2400" u="sng" dirty="0">
                <a:cs typeface="Arial" panose="020B0604020202020204" pitchFamily="34" charset="0"/>
              </a:rPr>
              <a:t>Fixtures Checklist</a:t>
            </a:r>
            <a:r>
              <a:rPr lang="en-US" sz="2400" dirty="0">
                <a:cs typeface="Arial" panose="020B0604020202020204" pitchFamily="34" charset="0"/>
              </a:rPr>
              <a:t> added that items on the fixture checklist can be removed after binding with written consent of the buyer.  </a:t>
            </a:r>
          </a:p>
          <a:p>
            <a:pPr marL="0" indent="0">
              <a:lnSpc>
                <a:spcPct val="120000"/>
              </a:lnSpc>
              <a:spcBef>
                <a:spcPts val="0"/>
              </a:spcBef>
              <a:buNone/>
            </a:pPr>
            <a:endParaRPr lang="en-US" sz="2400" dirty="0">
              <a:cs typeface="Arial" panose="020B0604020202020204" pitchFamily="34" charset="0"/>
            </a:endParaRPr>
          </a:p>
          <a:p>
            <a:pPr marL="0" indent="0">
              <a:lnSpc>
                <a:spcPct val="120000"/>
              </a:lnSpc>
              <a:spcBef>
                <a:spcPts val="0"/>
              </a:spcBef>
              <a:buNone/>
            </a:pPr>
            <a:endParaRPr lang="en-US" sz="2400" dirty="0">
              <a:cs typeface="Arial" panose="020B0604020202020204" pitchFamily="34" charset="0"/>
            </a:endParaRPr>
          </a:p>
          <a:p>
            <a:pPr marL="0" indent="0">
              <a:lnSpc>
                <a:spcPct val="120000"/>
              </a:lnSpc>
              <a:spcBef>
                <a:spcPts val="0"/>
              </a:spcBef>
              <a:buNone/>
            </a:pPr>
            <a:endParaRPr lang="en-US" sz="2400" dirty="0">
              <a:cs typeface="Arial" panose="020B0604020202020204" pitchFamily="34" charset="0"/>
            </a:endParaRPr>
          </a:p>
          <a:p>
            <a:pPr marL="0" indent="0">
              <a:lnSpc>
                <a:spcPct val="120000"/>
              </a:lnSpc>
              <a:spcBef>
                <a:spcPts val="0"/>
              </a:spcBef>
              <a:buNone/>
            </a:pPr>
            <a:endParaRPr lang="en-US" sz="2400" dirty="0">
              <a:cs typeface="Arial" panose="020B0604020202020204" pitchFamily="34" charset="0"/>
            </a:endParaRPr>
          </a:p>
          <a:p>
            <a:pPr marL="0" indent="0">
              <a:lnSpc>
                <a:spcPct val="120000"/>
              </a:lnSpc>
              <a:spcBef>
                <a:spcPts val="0"/>
              </a:spcBef>
              <a:buNone/>
            </a:pPr>
            <a:endParaRPr lang="en-US" sz="2400" dirty="0">
              <a:cs typeface="Arial" panose="020B0604020202020204" pitchFamily="34" charset="0"/>
            </a:endParaRPr>
          </a:p>
          <a:p>
            <a:pPr marL="0" indent="0">
              <a:lnSpc>
                <a:spcPct val="120000"/>
              </a:lnSpc>
              <a:spcBef>
                <a:spcPts val="0"/>
              </a:spcBef>
              <a:buNone/>
            </a:pPr>
            <a:r>
              <a:rPr lang="en-US" sz="2100" dirty="0">
                <a:cs typeface="Arial" panose="020B0604020202020204" pitchFamily="34" charset="0"/>
              </a:rPr>
              <a:t>Universal Change: F302, F304</a:t>
            </a:r>
          </a:p>
          <a:p>
            <a:pPr marL="0" indent="0">
              <a:lnSpc>
                <a:spcPct val="120000"/>
              </a:lnSpc>
              <a:spcBef>
                <a:spcPts val="0"/>
              </a:spcBef>
              <a:buNone/>
            </a:pPr>
            <a:endParaRPr lang="en-US" sz="2400" dirty="0">
              <a:highlight>
                <a:srgbClr val="FFFF00"/>
              </a:highlight>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082180" y="1027049"/>
            <a:ext cx="9982899"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0" y="-629"/>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b="1" spc="150" dirty="0">
                <a:solidFill>
                  <a:srgbClr val="663300"/>
                </a:solidFill>
                <a:latin typeface="Arial Black" panose="020B0A04020102020204" pitchFamily="34" charset="0"/>
                <a:cs typeface="Helvetica" panose="020B0604020202020204" pitchFamily="34" charset="0"/>
              </a:rPr>
              <a:t>F301 Seller’s Property Disclosure Exhibit </a:t>
            </a:r>
          </a:p>
        </p:txBody>
      </p:sp>
      <p:pic>
        <p:nvPicPr>
          <p:cNvPr id="3" name="Picture 2" descr="Text, letter&#10;&#10;Description automatically generated">
            <a:extLst>
              <a:ext uri="{FF2B5EF4-FFF2-40B4-BE49-F238E27FC236}">
                <a16:creationId xmlns:a16="http://schemas.microsoft.com/office/drawing/2014/main" id="{CA61B675-CFCE-46FA-9D9F-81DCE13F1F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8659" y="2257116"/>
            <a:ext cx="7846503" cy="3031723"/>
          </a:xfrm>
          <a:prstGeom prst="rect">
            <a:avLst/>
          </a:prstGeom>
        </p:spPr>
      </p:pic>
    </p:spTree>
    <p:extLst>
      <p:ext uri="{BB962C8B-B14F-4D97-AF65-F5344CB8AC3E}">
        <p14:creationId xmlns:p14="http://schemas.microsoft.com/office/powerpoint/2010/main" val="9795756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266465" y="2209145"/>
            <a:ext cx="1329361" cy="4728551"/>
          </a:xfrm>
        </p:spPr>
        <p:txBody>
          <a:bodyPr>
            <a:normAutofit/>
          </a:bodyPr>
          <a:lstStyle/>
          <a:p>
            <a:pPr marL="0" indent="0">
              <a:lnSpc>
                <a:spcPct val="100000"/>
              </a:lnSpc>
              <a:spcBef>
                <a:spcPts val="0"/>
              </a:spcBef>
              <a:buNone/>
            </a:pPr>
            <a:r>
              <a:rPr lang="en-US" sz="2400" dirty="0">
                <a:cs typeface="Arial" panose="020B0604020202020204" pitchFamily="34" charset="0"/>
              </a:rPr>
              <a:t>No new items added to the checklist. </a:t>
            </a:r>
          </a:p>
          <a:p>
            <a:pPr marL="0" indent="0">
              <a:buNone/>
            </a:pPr>
            <a:endParaRPr lang="en-US" dirty="0">
              <a:latin typeface="Arial" panose="020B0604020202020204" pitchFamily="34" charset="0"/>
              <a:cs typeface="Arial" panose="020B0604020202020204" pitchFamily="34" charset="0"/>
            </a:endParaRP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082180" y="1027049"/>
            <a:ext cx="9982899"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0" y="-629"/>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b="1" spc="150" dirty="0">
                <a:solidFill>
                  <a:srgbClr val="663300"/>
                </a:solidFill>
                <a:latin typeface="Arial Black" panose="020B0A04020102020204" pitchFamily="34" charset="0"/>
                <a:cs typeface="Helvetica" panose="020B0604020202020204" pitchFamily="34" charset="0"/>
              </a:rPr>
              <a:t>F301 Seller’s Property Disclosure Exhibit </a:t>
            </a:r>
          </a:p>
        </p:txBody>
      </p:sp>
      <p:sp>
        <p:nvSpPr>
          <p:cNvPr id="10" name="Text Placeholder 2">
            <a:extLst>
              <a:ext uri="{FF2B5EF4-FFF2-40B4-BE49-F238E27FC236}">
                <a16:creationId xmlns:a16="http://schemas.microsoft.com/office/drawing/2014/main" id="{D004D8BA-B8BD-4DBC-BD7A-F70043382227}"/>
              </a:ext>
            </a:extLst>
          </p:cNvPr>
          <p:cNvSpPr txBox="1">
            <a:spLocks/>
          </p:cNvSpPr>
          <p:nvPr/>
        </p:nvSpPr>
        <p:spPr>
          <a:xfrm>
            <a:off x="8330268" y="1308683"/>
            <a:ext cx="3331827" cy="4964383"/>
          </a:xfrm>
          <a:prstGeom prst="rect">
            <a:avLst/>
          </a:prstGeom>
          <a:solidFill>
            <a:schemeClr val="tx1">
              <a:lumMod val="75000"/>
              <a:lumOff val="25000"/>
            </a:schemeClr>
          </a:solidFill>
        </p:spPr>
        <p:txBody>
          <a:bodyPr vert="horz" lIns="640080" tIns="45720" rIns="64008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400" dirty="0">
                <a:solidFill>
                  <a:schemeClr val="bg1"/>
                </a:solidFill>
              </a:rPr>
              <a:t>Practice Tip!  </a:t>
            </a:r>
          </a:p>
          <a:p>
            <a:r>
              <a:rPr lang="en-US" sz="2400" dirty="0">
                <a:solidFill>
                  <a:schemeClr val="bg1"/>
                </a:solidFill>
              </a:rPr>
              <a:t>The checklist doesn’t encompass the components of a “smart home” system. If any of those items are remaining enumerate the components that will remain. </a:t>
            </a:r>
            <a:endParaRPr lang="en-US" dirty="0">
              <a:solidFill>
                <a:schemeClr val="bg1"/>
              </a:solidFill>
            </a:endParaRPr>
          </a:p>
        </p:txBody>
      </p:sp>
      <p:pic>
        <p:nvPicPr>
          <p:cNvPr id="4" name="Picture 3" descr="A picture containing timeline&#10;&#10;Description automatically generated">
            <a:extLst>
              <a:ext uri="{FF2B5EF4-FFF2-40B4-BE49-F238E27FC236}">
                <a16:creationId xmlns:a16="http://schemas.microsoft.com/office/drawing/2014/main" id="{BE9C33AF-21E2-4E15-8325-F3021AAE61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9531" y="1191380"/>
            <a:ext cx="6393328" cy="5405061"/>
          </a:xfrm>
          <a:prstGeom prst="rect">
            <a:avLst/>
          </a:prstGeom>
        </p:spPr>
      </p:pic>
    </p:spTree>
    <p:extLst>
      <p:ext uri="{BB962C8B-B14F-4D97-AF65-F5344CB8AC3E}">
        <p14:creationId xmlns:p14="http://schemas.microsoft.com/office/powerpoint/2010/main" val="19164284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082180" y="1027049"/>
            <a:ext cx="9982899"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0" y="-629"/>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b="1" spc="150" dirty="0">
                <a:solidFill>
                  <a:srgbClr val="663300"/>
                </a:solidFill>
                <a:latin typeface="Arial Black" panose="020B0A04020102020204" pitchFamily="34" charset="0"/>
                <a:cs typeface="Helvetica" panose="020B0604020202020204" pitchFamily="34" charset="0"/>
              </a:rPr>
              <a:t>F302 Seller’s Disclosure of Latent Defects and Fixtures Checklist</a:t>
            </a:r>
          </a:p>
        </p:txBody>
      </p:sp>
      <p:sp>
        <p:nvSpPr>
          <p:cNvPr id="10" name="Text Placeholder 2">
            <a:extLst>
              <a:ext uri="{FF2B5EF4-FFF2-40B4-BE49-F238E27FC236}">
                <a16:creationId xmlns:a16="http://schemas.microsoft.com/office/drawing/2014/main" id="{D004D8BA-B8BD-4DBC-BD7A-F70043382227}"/>
              </a:ext>
            </a:extLst>
          </p:cNvPr>
          <p:cNvSpPr txBox="1">
            <a:spLocks/>
          </p:cNvSpPr>
          <p:nvPr/>
        </p:nvSpPr>
        <p:spPr>
          <a:xfrm>
            <a:off x="8330268" y="1308683"/>
            <a:ext cx="3331827" cy="4964383"/>
          </a:xfrm>
          <a:prstGeom prst="rect">
            <a:avLst/>
          </a:prstGeom>
          <a:solidFill>
            <a:schemeClr val="tx1">
              <a:lumMod val="75000"/>
              <a:lumOff val="25000"/>
            </a:schemeClr>
          </a:solidFill>
        </p:spPr>
        <p:txBody>
          <a:bodyPr vert="horz" lIns="640080" tIns="45720" rIns="640080" bIns="45720" rtlCol="0" anchor="ctr">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400" dirty="0">
                <a:solidFill>
                  <a:schemeClr val="bg1"/>
                </a:solidFill>
              </a:rPr>
              <a:t>Practice Tip!  </a:t>
            </a:r>
          </a:p>
          <a:p>
            <a:r>
              <a:rPr lang="en-US" sz="2400" dirty="0">
                <a:solidFill>
                  <a:schemeClr val="bg1"/>
                </a:solidFill>
              </a:rPr>
              <a:t>If your seller isn’t willing to sign the F301 or doesn’t have the knowledge necessary to complete it use F302 instead.  F302 provides a place to disclose latent defects and provides a fixtures checklist.</a:t>
            </a:r>
            <a:endParaRPr lang="en-US" dirty="0">
              <a:solidFill>
                <a:schemeClr val="bg1"/>
              </a:solidFill>
            </a:endParaRPr>
          </a:p>
        </p:txBody>
      </p:sp>
      <p:pic>
        <p:nvPicPr>
          <p:cNvPr id="11" name="Picture 10" descr="Text, letter&#10;&#10;Description automatically generated">
            <a:extLst>
              <a:ext uri="{FF2B5EF4-FFF2-40B4-BE49-F238E27FC236}">
                <a16:creationId xmlns:a16="http://schemas.microsoft.com/office/drawing/2014/main" id="{C2FC9EFF-A3D6-442B-A10F-0F4D5DB255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520" y="1097978"/>
            <a:ext cx="4563751" cy="5385792"/>
          </a:xfrm>
          <a:prstGeom prst="rect">
            <a:avLst/>
          </a:prstGeom>
        </p:spPr>
      </p:pic>
      <p:pic>
        <p:nvPicPr>
          <p:cNvPr id="13" name="Picture 12" descr="A picture containing table&#10;&#10;Description automatically generated">
            <a:extLst>
              <a:ext uri="{FF2B5EF4-FFF2-40B4-BE49-F238E27FC236}">
                <a16:creationId xmlns:a16="http://schemas.microsoft.com/office/drawing/2014/main" id="{6FC093AF-D5D5-4F20-8EBF-2E671CC46A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33537" y="2000124"/>
            <a:ext cx="3836087" cy="4857876"/>
          </a:xfrm>
          <a:prstGeom prst="rect">
            <a:avLst/>
          </a:prstGeom>
        </p:spPr>
      </p:pic>
    </p:spTree>
    <p:extLst>
      <p:ext uri="{BB962C8B-B14F-4D97-AF65-F5344CB8AC3E}">
        <p14:creationId xmlns:p14="http://schemas.microsoft.com/office/powerpoint/2010/main" val="3228746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7612399" y="2598921"/>
            <a:ext cx="2466799" cy="2524747"/>
          </a:xfrm>
        </p:spPr>
        <p:txBody>
          <a:bodyPr/>
          <a:lstStyle/>
          <a:p>
            <a:pPr marL="0" indent="0">
              <a:lnSpc>
                <a:spcPct val="150000"/>
              </a:lnSpc>
              <a:buNone/>
            </a:pPr>
            <a:r>
              <a:rPr lang="en-US" sz="2400" dirty="0">
                <a:solidFill>
                  <a:srgbClr val="FF0000"/>
                </a:solidFill>
                <a:cs typeface="Arial" panose="020B0604020202020204" pitchFamily="34" charset="0"/>
              </a:rPr>
              <a:t>New</a:t>
            </a:r>
            <a:r>
              <a:rPr lang="en-US" sz="2400" dirty="0">
                <a:cs typeface="Arial" panose="020B0604020202020204" pitchFamily="34" charset="0"/>
              </a:rPr>
              <a:t> C1(a) and (b) </a:t>
            </a:r>
          </a:p>
          <a:p>
            <a:pPr marL="0" indent="0">
              <a:lnSpc>
                <a:spcPct val="150000"/>
              </a:lnSpc>
              <a:buNone/>
            </a:pPr>
            <a:endParaRPr lang="en-US" dirty="0">
              <a:latin typeface="Arial" panose="020B0604020202020204" pitchFamily="34" charset="0"/>
              <a:cs typeface="Arial" panose="020B0604020202020204" pitchFamily="34" charset="0"/>
            </a:endParaRP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226503" y="1027049"/>
            <a:ext cx="11862033"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0" y="-629"/>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b="1" spc="150" dirty="0">
                <a:solidFill>
                  <a:srgbClr val="663300"/>
                </a:solidFill>
                <a:latin typeface="Arial Black" panose="020B0A04020102020204" pitchFamily="34" charset="0"/>
                <a:cs typeface="Helvetica" panose="020B0604020202020204" pitchFamily="34" charset="0"/>
              </a:rPr>
              <a:t>F304 Seller’s Property Disclosure (Condo) Exhibit</a:t>
            </a:r>
          </a:p>
        </p:txBody>
      </p:sp>
      <p:pic>
        <p:nvPicPr>
          <p:cNvPr id="3" name="Picture 2" descr="Text, letter&#10;&#10;Description automatically generated">
            <a:extLst>
              <a:ext uri="{FF2B5EF4-FFF2-40B4-BE49-F238E27FC236}">
                <a16:creationId xmlns:a16="http://schemas.microsoft.com/office/drawing/2014/main" id="{261977C5-2D2B-4106-852A-5B77C66766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735" y="1182677"/>
            <a:ext cx="5450784" cy="5357235"/>
          </a:xfrm>
          <a:prstGeom prst="rect">
            <a:avLst/>
          </a:prstGeom>
        </p:spPr>
      </p:pic>
    </p:spTree>
    <p:extLst>
      <p:ext uri="{BB962C8B-B14F-4D97-AF65-F5344CB8AC3E}">
        <p14:creationId xmlns:p14="http://schemas.microsoft.com/office/powerpoint/2010/main" val="31772888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5289176" y="1091804"/>
            <a:ext cx="6364941" cy="4739147"/>
          </a:xfrm>
        </p:spPr>
        <p:txBody>
          <a:bodyPr>
            <a:normAutofit fontScale="32500" lnSpcReduction="20000"/>
          </a:bodyPr>
          <a:lstStyle/>
          <a:p>
            <a:pPr marL="0" indent="0" algn="ctr">
              <a:lnSpc>
                <a:spcPct val="150000"/>
              </a:lnSpc>
              <a:buNone/>
            </a:pPr>
            <a:r>
              <a:rPr lang="en-US" sz="7400" dirty="0">
                <a:cs typeface="Arial" panose="020B0604020202020204" pitchFamily="34" charset="0"/>
              </a:rPr>
              <a:t>Pop Quiz! </a:t>
            </a:r>
          </a:p>
          <a:p>
            <a:pPr marL="0" indent="0">
              <a:lnSpc>
                <a:spcPct val="150000"/>
              </a:lnSpc>
              <a:buNone/>
            </a:pPr>
            <a:r>
              <a:rPr lang="en-US" sz="5500" dirty="0">
                <a:cs typeface="Arial" panose="020B0604020202020204" pitchFamily="34" charset="0"/>
              </a:rPr>
              <a:t>Can a condo be “fee simple”? </a:t>
            </a:r>
          </a:p>
          <a:p>
            <a:pPr marL="0" indent="0">
              <a:lnSpc>
                <a:spcPct val="150000"/>
              </a:lnSpc>
              <a:buNone/>
            </a:pPr>
            <a:endParaRPr lang="en-US" sz="5500" dirty="0">
              <a:cs typeface="Arial" panose="020B0604020202020204" pitchFamily="34" charset="0"/>
            </a:endParaRPr>
          </a:p>
          <a:p>
            <a:pPr marL="0" indent="0">
              <a:lnSpc>
                <a:spcPct val="150000"/>
              </a:lnSpc>
              <a:buNone/>
            </a:pPr>
            <a:r>
              <a:rPr lang="en-US" sz="5500" dirty="0">
                <a:cs typeface="Arial" panose="020B0604020202020204" pitchFamily="34" charset="0"/>
              </a:rPr>
              <a:t>Yes!  Although “fee simple” is often used colloquially to refer to townhouses or homes the term is not mutually exclusive. </a:t>
            </a:r>
          </a:p>
          <a:p>
            <a:pPr marL="0" indent="0">
              <a:lnSpc>
                <a:spcPct val="150000"/>
              </a:lnSpc>
              <a:buNone/>
            </a:pPr>
            <a:endParaRPr lang="en-US" sz="5500" dirty="0">
              <a:cs typeface="Arial" panose="020B0604020202020204" pitchFamily="34" charset="0"/>
            </a:endParaRPr>
          </a:p>
          <a:p>
            <a:pPr marL="0" indent="0">
              <a:lnSpc>
                <a:spcPct val="150000"/>
              </a:lnSpc>
              <a:buNone/>
            </a:pPr>
            <a:r>
              <a:rPr lang="en-US" sz="5500" dirty="0">
                <a:cs typeface="Arial" panose="020B0604020202020204" pitchFamily="34" charset="0"/>
              </a:rPr>
              <a:t>Fee Simple is a legal term used when you have total ownership of the property.  In a condo you have total ownership of your unit, the neighbors don’t have a right to it. </a:t>
            </a:r>
          </a:p>
          <a:p>
            <a:pPr marL="0" indent="0">
              <a:lnSpc>
                <a:spcPct val="150000"/>
              </a:lnSpc>
              <a:buNone/>
            </a:pPr>
            <a:endParaRPr lang="en-US" dirty="0">
              <a:latin typeface="Arial" panose="020B0604020202020204" pitchFamily="34" charset="0"/>
              <a:cs typeface="Arial" panose="020B0604020202020204" pitchFamily="34" charset="0"/>
            </a:endParaRP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226503" y="1027049"/>
            <a:ext cx="11862033"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0" y="-629"/>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b="1" spc="150" dirty="0">
                <a:solidFill>
                  <a:srgbClr val="663300"/>
                </a:solidFill>
                <a:latin typeface="Arial Black" panose="020B0A04020102020204" pitchFamily="34" charset="0"/>
                <a:cs typeface="Helvetica" panose="020B0604020202020204" pitchFamily="34" charset="0"/>
              </a:rPr>
              <a:t>F304 Seller’s Property Disclosure (Condo) Exhibit</a:t>
            </a:r>
          </a:p>
        </p:txBody>
      </p:sp>
      <p:pic>
        <p:nvPicPr>
          <p:cNvPr id="4" name="Picture 3" descr="A picture containing text, sign&#10;&#10;Description automatically generated">
            <a:extLst>
              <a:ext uri="{FF2B5EF4-FFF2-40B4-BE49-F238E27FC236}">
                <a16:creationId xmlns:a16="http://schemas.microsoft.com/office/drawing/2014/main" id="{553A7827-2F97-402D-8CC3-B22982965A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8302" y="1658508"/>
            <a:ext cx="3529219" cy="3540983"/>
          </a:xfrm>
          <a:prstGeom prst="rect">
            <a:avLst/>
          </a:prstGeom>
        </p:spPr>
      </p:pic>
    </p:spTree>
    <p:extLst>
      <p:ext uri="{BB962C8B-B14F-4D97-AF65-F5344CB8AC3E}">
        <p14:creationId xmlns:p14="http://schemas.microsoft.com/office/powerpoint/2010/main" val="1141459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7969709" y="2623418"/>
            <a:ext cx="3897015" cy="2524747"/>
          </a:xfrm>
        </p:spPr>
        <p:txBody>
          <a:bodyPr>
            <a:normAutofit/>
          </a:bodyPr>
          <a:lstStyle/>
          <a:p>
            <a:pPr marL="0" indent="0">
              <a:buNone/>
            </a:pPr>
            <a:r>
              <a:rPr lang="en-US" sz="1800" dirty="0">
                <a:cs typeface="Arial" panose="020B0604020202020204" pitchFamily="34" charset="0"/>
              </a:rPr>
              <a:t>A1. </a:t>
            </a:r>
            <a:r>
              <a:rPr lang="en-US" sz="1800" u="sng" dirty="0">
                <a:cs typeface="Arial" panose="020B0604020202020204" pitchFamily="34" charset="0"/>
              </a:rPr>
              <a:t>Type of Association in Which Buyer Will or May Become a Member </a:t>
            </a:r>
            <a:r>
              <a:rPr lang="en-US" sz="1800" dirty="0">
                <a:cs typeface="Arial" panose="020B0604020202020204" pitchFamily="34" charset="0"/>
              </a:rPr>
              <a:t>new option added </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243281" y="1027049"/>
            <a:ext cx="11669086"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0" y="-629"/>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b="1" spc="150" dirty="0">
                <a:solidFill>
                  <a:srgbClr val="663300"/>
                </a:solidFill>
                <a:latin typeface="Arial Black" panose="020B0A04020102020204" pitchFamily="34" charset="0"/>
                <a:cs typeface="Helvetica" panose="020B0604020202020204" pitchFamily="34" charset="0"/>
              </a:rPr>
              <a:t>F322 Community Association Disclosure Exhibit</a:t>
            </a:r>
          </a:p>
        </p:txBody>
      </p:sp>
      <p:pic>
        <p:nvPicPr>
          <p:cNvPr id="3" name="Picture 2" descr="Graphical user interface, text, application&#10;&#10;Description automatically generated">
            <a:extLst>
              <a:ext uri="{FF2B5EF4-FFF2-40B4-BE49-F238E27FC236}">
                <a16:creationId xmlns:a16="http://schemas.microsoft.com/office/drawing/2014/main" id="{ABD1AC1D-E494-4839-A873-56C08C6DA2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079" y="1035231"/>
            <a:ext cx="7175551" cy="5701122"/>
          </a:xfrm>
          <a:prstGeom prst="rect">
            <a:avLst/>
          </a:prstGeom>
        </p:spPr>
      </p:pic>
    </p:spTree>
    <p:extLst>
      <p:ext uri="{BB962C8B-B14F-4D97-AF65-F5344CB8AC3E}">
        <p14:creationId xmlns:p14="http://schemas.microsoft.com/office/powerpoint/2010/main" val="24924935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449106" y="1529636"/>
            <a:ext cx="11132191" cy="4552382"/>
          </a:xfrm>
        </p:spPr>
        <p:txBody>
          <a:bodyPr>
            <a:normAutofit fontScale="85000" lnSpcReduction="20000"/>
          </a:bodyPr>
          <a:lstStyle/>
          <a:p>
            <a:pPr marL="0" indent="0">
              <a:lnSpc>
                <a:spcPct val="150000"/>
              </a:lnSpc>
              <a:buNone/>
            </a:pPr>
            <a:r>
              <a:rPr lang="en-US" sz="2400" dirty="0">
                <a:solidFill>
                  <a:srgbClr val="FF0000"/>
                </a:solidFill>
                <a:cs typeface="Arial" panose="020B0604020202020204" pitchFamily="34" charset="0"/>
              </a:rPr>
              <a:t>New paragraph </a:t>
            </a:r>
            <a:r>
              <a:rPr lang="en-US" sz="2400" dirty="0">
                <a:cs typeface="Arial" panose="020B0604020202020204" pitchFamily="34" charset="0"/>
              </a:rPr>
              <a:t>A7. </a:t>
            </a:r>
            <a:r>
              <a:rPr lang="en-US" sz="2400" u="sng" dirty="0">
                <a:cs typeface="Arial" panose="020B0604020202020204" pitchFamily="34" charset="0"/>
              </a:rPr>
              <a:t>Lead Paint Disclosure</a:t>
            </a:r>
          </a:p>
          <a:p>
            <a:pPr marL="0" indent="0">
              <a:lnSpc>
                <a:spcPct val="150000"/>
              </a:lnSpc>
              <a:buNone/>
            </a:pPr>
            <a:endParaRPr lang="en-US" sz="2400" u="sng" dirty="0">
              <a:cs typeface="Arial" panose="020B0604020202020204" pitchFamily="34" charset="0"/>
            </a:endParaRPr>
          </a:p>
          <a:p>
            <a:pPr marL="0" indent="0">
              <a:lnSpc>
                <a:spcPct val="150000"/>
              </a:lnSpc>
              <a:buNone/>
            </a:pPr>
            <a:endParaRPr lang="en-US" sz="2400" u="sng" dirty="0">
              <a:cs typeface="Arial" panose="020B0604020202020204" pitchFamily="34" charset="0"/>
            </a:endParaRPr>
          </a:p>
          <a:p>
            <a:pPr marL="0" indent="0">
              <a:lnSpc>
                <a:spcPct val="150000"/>
              </a:lnSpc>
              <a:buNone/>
            </a:pPr>
            <a:endParaRPr lang="en-US" sz="2400" u="sng" dirty="0">
              <a:cs typeface="Arial" panose="020B0604020202020204" pitchFamily="34" charset="0"/>
            </a:endParaRPr>
          </a:p>
          <a:p>
            <a:pPr marL="0" indent="0">
              <a:lnSpc>
                <a:spcPct val="150000"/>
              </a:lnSpc>
              <a:buNone/>
            </a:pPr>
            <a:endParaRPr lang="en-US" sz="2400" u="sng" dirty="0">
              <a:cs typeface="Arial" panose="020B0604020202020204" pitchFamily="34" charset="0"/>
            </a:endParaRPr>
          </a:p>
          <a:p>
            <a:pPr marL="0" indent="0">
              <a:lnSpc>
                <a:spcPct val="150000"/>
              </a:lnSpc>
              <a:buNone/>
            </a:pPr>
            <a:endParaRPr lang="en-US" sz="2400" u="sng" dirty="0">
              <a:cs typeface="Arial" panose="020B0604020202020204" pitchFamily="34" charset="0"/>
            </a:endParaRPr>
          </a:p>
          <a:p>
            <a:pPr marL="0" indent="0">
              <a:lnSpc>
                <a:spcPct val="150000"/>
              </a:lnSpc>
              <a:buNone/>
            </a:pPr>
            <a:endParaRPr lang="en-US" sz="2400" u="sng" dirty="0">
              <a:cs typeface="Arial" panose="020B0604020202020204" pitchFamily="34" charset="0"/>
            </a:endParaRPr>
          </a:p>
          <a:p>
            <a:pPr marL="0" indent="0">
              <a:lnSpc>
                <a:spcPct val="150000"/>
              </a:lnSpc>
              <a:buNone/>
            </a:pPr>
            <a:r>
              <a:rPr lang="en-US" sz="2400" dirty="0">
                <a:cs typeface="Arial" panose="020B0604020202020204" pitchFamily="34" charset="0"/>
              </a:rPr>
              <a:t>The hope is this will emphasize to the seller of their obligation to complete the lead paint disclosure AND the importance of it.</a:t>
            </a:r>
          </a:p>
          <a:p>
            <a:pPr marL="0" indent="0">
              <a:buNone/>
            </a:pPr>
            <a:endParaRPr lang="en-US" dirty="0">
              <a:latin typeface="Arial" panose="020B0604020202020204" pitchFamily="34" charset="0"/>
              <a:cs typeface="Arial" panose="020B0604020202020204" pitchFamily="34" charset="0"/>
            </a:endParaRP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529904" y="1144495"/>
            <a:ext cx="11132191"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0" y="217329"/>
            <a:ext cx="12192000" cy="89071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b="1" spc="150" dirty="0">
                <a:solidFill>
                  <a:srgbClr val="663300"/>
                </a:solidFill>
                <a:latin typeface="Arial Black" panose="020B0A04020102020204" pitchFamily="34" charset="0"/>
                <a:cs typeface="Helvetica" panose="020B0604020202020204" pitchFamily="34" charset="0"/>
              </a:rPr>
              <a:t>F101 Exclusive Seller Brokerage Engagement Agreement</a:t>
            </a:r>
          </a:p>
        </p:txBody>
      </p:sp>
      <p:pic>
        <p:nvPicPr>
          <p:cNvPr id="4" name="Picture 3" descr="A screenshot of a computer&#10;&#10;Description automatically generated with medium confidence">
            <a:extLst>
              <a:ext uri="{FF2B5EF4-FFF2-40B4-BE49-F238E27FC236}">
                <a16:creationId xmlns:a16="http://schemas.microsoft.com/office/drawing/2014/main" id="{74092C67-3363-43B9-9099-189CB65BE0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10" y="2410797"/>
            <a:ext cx="11902579" cy="2036405"/>
          </a:xfrm>
          <a:prstGeom prst="rect">
            <a:avLst/>
          </a:prstGeom>
        </p:spPr>
      </p:pic>
    </p:spTree>
    <p:extLst>
      <p:ext uri="{BB962C8B-B14F-4D97-AF65-F5344CB8AC3E}">
        <p14:creationId xmlns:p14="http://schemas.microsoft.com/office/powerpoint/2010/main" val="580851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243281" y="1462524"/>
            <a:ext cx="11669086" cy="4935131"/>
          </a:xfrm>
        </p:spPr>
        <p:txBody>
          <a:bodyPr>
            <a:normAutofit fontScale="77500" lnSpcReduction="20000"/>
          </a:bodyPr>
          <a:lstStyle/>
          <a:p>
            <a:pPr marL="0" indent="0" algn="ctr">
              <a:buNone/>
            </a:pPr>
            <a:r>
              <a:rPr lang="en-US" sz="4100" u="sng" dirty="0">
                <a:cs typeface="Arial" panose="020B0604020202020204" pitchFamily="34" charset="0"/>
              </a:rPr>
              <a:t>CCI fees </a:t>
            </a:r>
          </a:p>
          <a:p>
            <a:pPr marL="0" indent="0">
              <a:lnSpc>
                <a:spcPct val="110000"/>
              </a:lnSpc>
              <a:spcBef>
                <a:spcPts val="0"/>
              </a:spcBef>
              <a:buNone/>
            </a:pPr>
            <a:r>
              <a:rPr lang="en-US" dirty="0">
                <a:cs typeface="Arial" panose="020B0604020202020204" pitchFamily="34" charset="0"/>
              </a:rPr>
              <a:t>What are they? </a:t>
            </a:r>
          </a:p>
          <a:p>
            <a:pPr marL="0" indent="0">
              <a:lnSpc>
                <a:spcPct val="110000"/>
              </a:lnSpc>
              <a:spcBef>
                <a:spcPts val="0"/>
              </a:spcBef>
              <a:buNone/>
            </a:pPr>
            <a:r>
              <a:rPr lang="en-US" dirty="0">
                <a:cs typeface="Arial" panose="020B0604020202020204" pitchFamily="34" charset="0"/>
              </a:rPr>
              <a:t>A Covenant Compliance Inspection </a:t>
            </a:r>
          </a:p>
          <a:p>
            <a:pPr marL="0" indent="0">
              <a:lnSpc>
                <a:spcPct val="110000"/>
              </a:lnSpc>
              <a:spcBef>
                <a:spcPts val="0"/>
              </a:spcBef>
              <a:buNone/>
            </a:pPr>
            <a:endParaRPr lang="en-US" dirty="0">
              <a:cs typeface="Arial" panose="020B0604020202020204" pitchFamily="34" charset="0"/>
            </a:endParaRPr>
          </a:p>
          <a:p>
            <a:pPr marL="0" indent="0">
              <a:lnSpc>
                <a:spcPct val="110000"/>
              </a:lnSpc>
              <a:spcBef>
                <a:spcPts val="0"/>
              </a:spcBef>
              <a:buNone/>
            </a:pPr>
            <a:r>
              <a:rPr lang="en-US" dirty="0">
                <a:cs typeface="Arial" panose="020B0604020202020204" pitchFamily="34" charset="0"/>
              </a:rPr>
              <a:t>Why do we order them? </a:t>
            </a:r>
          </a:p>
          <a:p>
            <a:pPr marL="0" indent="0">
              <a:lnSpc>
                <a:spcPct val="110000"/>
              </a:lnSpc>
              <a:spcBef>
                <a:spcPts val="0"/>
              </a:spcBef>
              <a:buNone/>
            </a:pPr>
            <a:r>
              <a:rPr lang="en-US" dirty="0">
                <a:cs typeface="Arial" panose="020B0604020202020204" pitchFamily="34" charset="0"/>
              </a:rPr>
              <a:t>The association is outlining any outstanding violations </a:t>
            </a:r>
          </a:p>
          <a:p>
            <a:pPr marL="0" indent="0">
              <a:lnSpc>
                <a:spcPct val="110000"/>
              </a:lnSpc>
              <a:spcBef>
                <a:spcPts val="0"/>
              </a:spcBef>
              <a:buNone/>
            </a:pPr>
            <a:r>
              <a:rPr lang="en-US" dirty="0">
                <a:cs typeface="Arial" panose="020B0604020202020204" pitchFamily="34" charset="0"/>
              </a:rPr>
              <a:t>on the property so there are no hidden costs or surprises </a:t>
            </a:r>
          </a:p>
          <a:p>
            <a:pPr marL="0" indent="0">
              <a:lnSpc>
                <a:spcPct val="110000"/>
              </a:lnSpc>
              <a:spcBef>
                <a:spcPts val="0"/>
              </a:spcBef>
              <a:buNone/>
            </a:pPr>
            <a:r>
              <a:rPr lang="en-US" dirty="0">
                <a:cs typeface="Arial" panose="020B0604020202020204" pitchFamily="34" charset="0"/>
              </a:rPr>
              <a:t>to the Buyer after closing.</a:t>
            </a:r>
          </a:p>
          <a:p>
            <a:pPr marL="0" indent="0">
              <a:lnSpc>
                <a:spcPct val="120000"/>
              </a:lnSpc>
              <a:spcBef>
                <a:spcPts val="0"/>
              </a:spcBef>
              <a:buNone/>
            </a:pPr>
            <a:endParaRPr lang="en-US" dirty="0">
              <a:cs typeface="Arial" panose="020B0604020202020204" pitchFamily="34" charset="0"/>
            </a:endParaRPr>
          </a:p>
          <a:p>
            <a:pPr marL="0" indent="0">
              <a:lnSpc>
                <a:spcPct val="120000"/>
              </a:lnSpc>
              <a:spcBef>
                <a:spcPts val="0"/>
              </a:spcBef>
              <a:buNone/>
            </a:pPr>
            <a:r>
              <a:rPr lang="en-US" dirty="0">
                <a:cs typeface="Arial" panose="020B0604020202020204" pitchFamily="34" charset="0"/>
              </a:rPr>
              <a:t>Why is this the seller’s responsibility to pay?</a:t>
            </a:r>
          </a:p>
          <a:p>
            <a:pPr marL="0" indent="0">
              <a:lnSpc>
                <a:spcPct val="120000"/>
              </a:lnSpc>
              <a:spcBef>
                <a:spcPts val="0"/>
              </a:spcBef>
              <a:buNone/>
            </a:pPr>
            <a:r>
              <a:rPr lang="en-US" dirty="0">
                <a:cs typeface="Arial" panose="020B0604020202020204" pitchFamily="34" charset="0"/>
              </a:rPr>
              <a:t>They aren’t available for all properties but when available it is required by our title underwriters in order to convey good and marketable title - if there are outstanding violations an unpaid fine could become a lien on the property.</a:t>
            </a:r>
            <a:endParaRPr lang="en-US" dirty="0">
              <a:latin typeface="Arial" panose="020B0604020202020204" pitchFamily="34" charset="0"/>
              <a:cs typeface="Arial" panose="020B0604020202020204" pitchFamily="34" charset="0"/>
            </a:endParaRP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243281" y="1027049"/>
            <a:ext cx="11669086"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0" y="-629"/>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b="1" spc="150" dirty="0">
                <a:solidFill>
                  <a:srgbClr val="663300"/>
                </a:solidFill>
                <a:latin typeface="Arial Black" panose="020B0A04020102020204" pitchFamily="34" charset="0"/>
                <a:cs typeface="Helvetica" panose="020B0604020202020204" pitchFamily="34" charset="0"/>
              </a:rPr>
              <a:t>F322 Community Association Disclosure Exhibit</a:t>
            </a:r>
          </a:p>
        </p:txBody>
      </p:sp>
      <p:pic>
        <p:nvPicPr>
          <p:cNvPr id="4" name="Picture 3" descr="A picture containing text&#10;&#10;Description automatically generated">
            <a:extLst>
              <a:ext uri="{FF2B5EF4-FFF2-40B4-BE49-F238E27FC236}">
                <a16:creationId xmlns:a16="http://schemas.microsoft.com/office/drawing/2014/main" id="{536FE46F-06A8-4E31-9161-C8BC86BC5C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7587" y="1418482"/>
            <a:ext cx="3576333" cy="3349024"/>
          </a:xfrm>
          <a:prstGeom prst="rect">
            <a:avLst/>
          </a:prstGeom>
        </p:spPr>
      </p:pic>
    </p:spTree>
    <p:extLst>
      <p:ext uri="{BB962C8B-B14F-4D97-AF65-F5344CB8AC3E}">
        <p14:creationId xmlns:p14="http://schemas.microsoft.com/office/powerpoint/2010/main" val="161299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7673787" y="1462524"/>
            <a:ext cx="4238579" cy="4935131"/>
          </a:xfrm>
        </p:spPr>
        <p:txBody>
          <a:bodyPr>
            <a:normAutofit/>
          </a:bodyPr>
          <a:lstStyle/>
          <a:p>
            <a:pPr marL="0" indent="0" algn="ctr">
              <a:buNone/>
            </a:pPr>
            <a:r>
              <a:rPr lang="en-US" u="sng" dirty="0">
                <a:cs typeface="Arial" panose="020B0604020202020204" pitchFamily="34" charset="0"/>
              </a:rPr>
              <a:t>CCI fees </a:t>
            </a:r>
          </a:p>
          <a:p>
            <a:pPr marL="0" indent="0">
              <a:lnSpc>
                <a:spcPct val="110000"/>
              </a:lnSpc>
              <a:spcBef>
                <a:spcPts val="0"/>
              </a:spcBef>
              <a:buNone/>
            </a:pPr>
            <a:r>
              <a:rPr lang="en-US" sz="2400" dirty="0">
                <a:cs typeface="Arial" panose="020B0604020202020204" pitchFamily="34" charset="0"/>
              </a:rPr>
              <a:t>What is the cost? </a:t>
            </a:r>
          </a:p>
          <a:p>
            <a:pPr marL="0" indent="0">
              <a:lnSpc>
                <a:spcPct val="110000"/>
              </a:lnSpc>
              <a:spcBef>
                <a:spcPts val="0"/>
              </a:spcBef>
              <a:buNone/>
            </a:pPr>
            <a:r>
              <a:rPr lang="en-US" sz="2400" dirty="0">
                <a:cs typeface="Arial" panose="020B0604020202020204" pitchFamily="34" charset="0"/>
              </a:rPr>
              <a:t>CCI fees vary but average around $100. </a:t>
            </a:r>
          </a:p>
          <a:p>
            <a:pPr marL="0" indent="0">
              <a:lnSpc>
                <a:spcPct val="110000"/>
              </a:lnSpc>
              <a:spcBef>
                <a:spcPts val="0"/>
              </a:spcBef>
              <a:buNone/>
            </a:pPr>
            <a:endParaRPr lang="en-US" sz="2400" dirty="0">
              <a:cs typeface="Arial" panose="020B0604020202020204" pitchFamily="34" charset="0"/>
            </a:endParaRPr>
          </a:p>
          <a:p>
            <a:pPr marL="0" indent="0">
              <a:lnSpc>
                <a:spcPct val="110000"/>
              </a:lnSpc>
              <a:spcBef>
                <a:spcPts val="0"/>
              </a:spcBef>
              <a:buNone/>
            </a:pPr>
            <a:r>
              <a:rPr lang="en-US" sz="2400" dirty="0">
                <a:cs typeface="Arial" panose="020B0604020202020204" pitchFamily="34" charset="0"/>
              </a:rPr>
              <a:t>What about timeline? </a:t>
            </a:r>
          </a:p>
          <a:p>
            <a:pPr marL="0" indent="0">
              <a:lnSpc>
                <a:spcPct val="110000"/>
              </a:lnSpc>
              <a:spcBef>
                <a:spcPts val="0"/>
              </a:spcBef>
              <a:buNone/>
            </a:pPr>
            <a:r>
              <a:rPr lang="en-US" sz="2400" dirty="0">
                <a:cs typeface="Arial" panose="020B0604020202020204" pitchFamily="34" charset="0"/>
              </a:rPr>
              <a:t>Since someone must physically go out to the property, it takes longer to receive than a standard closing letter. </a:t>
            </a:r>
          </a:p>
          <a:p>
            <a:pPr marL="0" indent="0">
              <a:lnSpc>
                <a:spcPct val="110000"/>
              </a:lnSpc>
              <a:spcBef>
                <a:spcPts val="0"/>
              </a:spcBef>
              <a:buNone/>
            </a:pPr>
            <a:endParaRPr lang="en-US" dirty="0">
              <a:latin typeface="Arial" panose="020B0604020202020204" pitchFamily="34" charset="0"/>
              <a:cs typeface="Arial" panose="020B0604020202020204" pitchFamily="34" charset="0"/>
            </a:endParaRP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243281" y="1027049"/>
            <a:ext cx="11669086"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0" y="-629"/>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b="1" spc="150" dirty="0">
                <a:solidFill>
                  <a:srgbClr val="663300"/>
                </a:solidFill>
                <a:latin typeface="Arial Black" panose="020B0A04020102020204" pitchFamily="34" charset="0"/>
                <a:cs typeface="Helvetica" panose="020B0604020202020204" pitchFamily="34" charset="0"/>
              </a:rPr>
              <a:t>F322 Community Association Disclosure Exhibit</a:t>
            </a:r>
          </a:p>
        </p:txBody>
      </p:sp>
      <p:pic>
        <p:nvPicPr>
          <p:cNvPr id="3" name="Picture 2" descr="Graphical user interface, text, application, email&#10;&#10;Description automatically generated">
            <a:extLst>
              <a:ext uri="{FF2B5EF4-FFF2-40B4-BE49-F238E27FC236}">
                <a16:creationId xmlns:a16="http://schemas.microsoft.com/office/drawing/2014/main" id="{48394F15-DD83-4BCD-BC1D-7A4DAE961E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281" y="1949200"/>
            <a:ext cx="7117976" cy="3545049"/>
          </a:xfrm>
          <a:prstGeom prst="rect">
            <a:avLst/>
          </a:prstGeom>
        </p:spPr>
      </p:pic>
    </p:spTree>
    <p:extLst>
      <p:ext uri="{BB962C8B-B14F-4D97-AF65-F5344CB8AC3E}">
        <p14:creationId xmlns:p14="http://schemas.microsoft.com/office/powerpoint/2010/main" val="3882106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243281" y="1324934"/>
            <a:ext cx="10901199" cy="4991975"/>
          </a:xfrm>
        </p:spPr>
        <p:txBody>
          <a:bodyPr>
            <a:normAutofit fontScale="85000" lnSpcReduction="20000"/>
          </a:bodyPr>
          <a:lstStyle/>
          <a:p>
            <a:pPr marL="0" indent="0" algn="ctr">
              <a:buNone/>
            </a:pPr>
            <a:r>
              <a:rPr lang="en-US" dirty="0">
                <a:cs typeface="Arial" panose="020B0604020202020204" pitchFamily="34" charset="0"/>
              </a:rPr>
              <a:t>Tips when completing the CAD:</a:t>
            </a:r>
          </a:p>
          <a:p>
            <a:pPr marL="0" indent="0">
              <a:buNone/>
            </a:pPr>
            <a:endParaRPr lang="en-US" dirty="0">
              <a:cs typeface="Arial" panose="020B0604020202020204" pitchFamily="34" charset="0"/>
            </a:endParaRPr>
          </a:p>
          <a:p>
            <a:pPr marL="514350" indent="-514350">
              <a:buAutoNum type="arabicPeriod"/>
            </a:pPr>
            <a:r>
              <a:rPr lang="en-US" dirty="0">
                <a:cs typeface="Arial" panose="020B0604020202020204" pitchFamily="34" charset="0"/>
              </a:rPr>
              <a:t>Have your sellers call their management company before listing to get a copy of ALL fees paid at closing – if they don’t ask for all fees management companies will often quote them the cost of only the letter.</a:t>
            </a:r>
          </a:p>
          <a:p>
            <a:pPr marL="514350" indent="-514350">
              <a:buAutoNum type="arabicPeriod"/>
            </a:pPr>
            <a:endParaRPr lang="en-US" dirty="0">
              <a:cs typeface="Arial" panose="020B0604020202020204" pitchFamily="34" charset="0"/>
            </a:endParaRPr>
          </a:p>
          <a:p>
            <a:pPr marL="514350" indent="-514350">
              <a:buAutoNum type="arabicPeriod"/>
            </a:pPr>
            <a:r>
              <a:rPr lang="en-US" dirty="0">
                <a:cs typeface="Arial" panose="020B0604020202020204" pitchFamily="34" charset="0"/>
              </a:rPr>
              <a:t>NEVER leave the Transfer, Initiation, and Administrative Fees section blank.</a:t>
            </a:r>
          </a:p>
          <a:p>
            <a:pPr lvl="1"/>
            <a:r>
              <a:rPr lang="en-US" dirty="0">
                <a:cs typeface="Arial" panose="020B0604020202020204" pitchFamily="34" charset="0"/>
              </a:rPr>
              <a:t>It is never a bad idea to pad the amount disclosed</a:t>
            </a:r>
          </a:p>
          <a:p>
            <a:pPr marL="457200" lvl="1" indent="0">
              <a:buNone/>
            </a:pPr>
            <a:endParaRPr lang="en-US" dirty="0">
              <a:cs typeface="Arial" panose="020B0604020202020204" pitchFamily="34" charset="0"/>
            </a:endParaRPr>
          </a:p>
          <a:p>
            <a:pPr marL="514350" indent="-514350">
              <a:buAutoNum type="arabicPeriod"/>
            </a:pPr>
            <a:r>
              <a:rPr lang="en-US" dirty="0">
                <a:cs typeface="Arial" panose="020B0604020202020204" pitchFamily="34" charset="0"/>
              </a:rPr>
              <a:t>If you ever had any violations on the property, even if they have been fixed, make sure it was actually closed out with the management company!  </a:t>
            </a:r>
          </a:p>
          <a:p>
            <a:pPr marL="514350" indent="-514350">
              <a:buAutoNum type="arabicPeriod"/>
            </a:pPr>
            <a:endParaRPr lang="en-US" dirty="0">
              <a:cs typeface="Arial" panose="020B0604020202020204" pitchFamily="34" charset="0"/>
            </a:endParaRPr>
          </a:p>
          <a:p>
            <a:pPr marL="0" indent="0">
              <a:buNone/>
            </a:pPr>
            <a:endParaRPr lang="en-US" dirty="0">
              <a:cs typeface="Arial" panose="020B0604020202020204" pitchFamily="34" charset="0"/>
            </a:endParaRP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243281" y="1027049"/>
            <a:ext cx="11669086"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0" y="-629"/>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b="1" spc="150" dirty="0">
                <a:solidFill>
                  <a:srgbClr val="663300"/>
                </a:solidFill>
                <a:latin typeface="Arial Black" panose="020B0A04020102020204" pitchFamily="34" charset="0"/>
                <a:cs typeface="Helvetica" panose="020B0604020202020204" pitchFamily="34" charset="0"/>
              </a:rPr>
              <a:t>F322 Community Association Disclosure Exhibit</a:t>
            </a:r>
          </a:p>
        </p:txBody>
      </p:sp>
    </p:spTree>
    <p:extLst>
      <p:ext uri="{BB962C8B-B14F-4D97-AF65-F5344CB8AC3E}">
        <p14:creationId xmlns:p14="http://schemas.microsoft.com/office/powerpoint/2010/main" val="1260467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243281" y="1027049"/>
            <a:ext cx="11669086" cy="4991975"/>
          </a:xfrm>
        </p:spPr>
        <p:txBody>
          <a:bodyPr>
            <a:normAutofit/>
          </a:bodyPr>
          <a:lstStyle/>
          <a:p>
            <a:pPr marL="0" indent="0" algn="ctr">
              <a:buNone/>
            </a:pPr>
            <a:r>
              <a:rPr lang="en-US" dirty="0">
                <a:cs typeface="Arial" panose="020B0604020202020204" pitchFamily="34" charset="0"/>
              </a:rPr>
              <a:t>Special Assessments</a:t>
            </a:r>
          </a:p>
          <a:p>
            <a:pPr marL="0" indent="0">
              <a:buNone/>
            </a:pPr>
            <a:endParaRPr lang="en-US" dirty="0">
              <a:cs typeface="Arial" panose="020B0604020202020204" pitchFamily="34" charset="0"/>
            </a:endParaRPr>
          </a:p>
          <a:p>
            <a:pPr marL="0" indent="0">
              <a:buNone/>
            </a:pPr>
            <a:endParaRPr lang="en-US" dirty="0">
              <a:cs typeface="Arial" panose="020B0604020202020204" pitchFamily="34" charset="0"/>
            </a:endParaRP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243281" y="1027049"/>
            <a:ext cx="11669086"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0" y="-629"/>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b="1" spc="150" dirty="0">
                <a:solidFill>
                  <a:srgbClr val="663300"/>
                </a:solidFill>
                <a:latin typeface="Arial Black" panose="020B0A04020102020204" pitchFamily="34" charset="0"/>
                <a:cs typeface="Helvetica" panose="020B0604020202020204" pitchFamily="34" charset="0"/>
              </a:rPr>
              <a:t>F322 Community Association Disclosure Exhibit</a:t>
            </a:r>
          </a:p>
        </p:txBody>
      </p:sp>
      <p:pic>
        <p:nvPicPr>
          <p:cNvPr id="3" name="Picture 2" descr="Text&#10;&#10;Description automatically generated">
            <a:extLst>
              <a:ext uri="{FF2B5EF4-FFF2-40B4-BE49-F238E27FC236}">
                <a16:creationId xmlns:a16="http://schemas.microsoft.com/office/drawing/2014/main" id="{70DA1BBA-64D3-4D07-948E-A6E6461D6D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281" y="1809421"/>
            <a:ext cx="7600777" cy="1516928"/>
          </a:xfrm>
          <a:prstGeom prst="rect">
            <a:avLst/>
          </a:prstGeom>
        </p:spPr>
      </p:pic>
      <p:sp>
        <p:nvSpPr>
          <p:cNvPr id="12" name="TextBox 11">
            <a:extLst>
              <a:ext uri="{FF2B5EF4-FFF2-40B4-BE49-F238E27FC236}">
                <a16:creationId xmlns:a16="http://schemas.microsoft.com/office/drawing/2014/main" id="{E194D561-8FE6-4909-A461-2E157EC497E2}"/>
              </a:ext>
            </a:extLst>
          </p:cNvPr>
          <p:cNvSpPr txBox="1"/>
          <p:nvPr/>
        </p:nvSpPr>
        <p:spPr>
          <a:xfrm>
            <a:off x="7978588" y="1936377"/>
            <a:ext cx="3603812" cy="4247317"/>
          </a:xfrm>
          <a:prstGeom prst="rect">
            <a:avLst/>
          </a:prstGeom>
          <a:noFill/>
        </p:spPr>
        <p:txBody>
          <a:bodyPr wrap="square" rtlCol="0">
            <a:spAutoFit/>
          </a:bodyPr>
          <a:lstStyle/>
          <a:p>
            <a:r>
              <a:rPr lang="en-US" dirty="0">
                <a:cs typeface="Arial" panose="020B0604020202020204" pitchFamily="34" charset="0"/>
              </a:rPr>
              <a:t>Don’t forget to disclose pending special assessments! </a:t>
            </a:r>
          </a:p>
          <a:p>
            <a:endParaRPr lang="en-US" dirty="0">
              <a:cs typeface="Arial" panose="020B0604020202020204" pitchFamily="34" charset="0"/>
            </a:endParaRPr>
          </a:p>
          <a:p>
            <a:r>
              <a:rPr lang="en-US" dirty="0">
                <a:cs typeface="Arial" panose="020B0604020202020204" pitchFamily="34" charset="0"/>
              </a:rPr>
              <a:t>What about rumored special assessments that don’t yet meet the definition of “under consideration”?</a:t>
            </a:r>
          </a:p>
          <a:p>
            <a:endParaRPr lang="en-US" dirty="0">
              <a:cs typeface="Arial" panose="020B0604020202020204" pitchFamily="34" charset="0"/>
            </a:endParaRPr>
          </a:p>
          <a:p>
            <a:r>
              <a:rPr lang="en-US" dirty="0">
                <a:cs typeface="Arial" panose="020B0604020202020204" pitchFamily="34" charset="0"/>
              </a:rPr>
              <a:t>Even if the special assessment is due in installments and it is properly disclosed, an HOA may accelerate the payments when the property is sold.  In that case the total balance of the special assessment is the responsibility of the Seller.   </a:t>
            </a:r>
          </a:p>
          <a:p>
            <a:endParaRPr lang="en-US" dirty="0"/>
          </a:p>
        </p:txBody>
      </p:sp>
      <p:pic>
        <p:nvPicPr>
          <p:cNvPr id="14" name="Picture 13" descr="Text&#10;&#10;Description automatically generated">
            <a:extLst>
              <a:ext uri="{FF2B5EF4-FFF2-40B4-BE49-F238E27FC236}">
                <a16:creationId xmlns:a16="http://schemas.microsoft.com/office/drawing/2014/main" id="{F48837AD-8C54-4262-9101-AB17340739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281" y="3429000"/>
            <a:ext cx="7600777" cy="2911847"/>
          </a:xfrm>
          <a:prstGeom prst="rect">
            <a:avLst/>
          </a:prstGeom>
        </p:spPr>
      </p:pic>
    </p:spTree>
    <p:extLst>
      <p:ext uri="{BB962C8B-B14F-4D97-AF65-F5344CB8AC3E}">
        <p14:creationId xmlns:p14="http://schemas.microsoft.com/office/powerpoint/2010/main" val="3793755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80629" y="2352612"/>
            <a:ext cx="3532201" cy="2524747"/>
          </a:xfrm>
        </p:spPr>
        <p:txBody>
          <a:bodyPr>
            <a:normAutofit/>
          </a:bodyPr>
          <a:lstStyle/>
          <a:p>
            <a:pPr marL="0" indent="0">
              <a:lnSpc>
                <a:spcPct val="150000"/>
              </a:lnSpc>
              <a:buNone/>
            </a:pPr>
            <a:r>
              <a:rPr lang="en-US" sz="1800" dirty="0">
                <a:cs typeface="Arial" panose="020B0604020202020204" pitchFamily="34" charset="0"/>
              </a:rPr>
              <a:t>Exhibit overhaled and renamed</a:t>
            </a:r>
          </a:p>
          <a:p>
            <a:pPr marL="0" indent="0">
              <a:lnSpc>
                <a:spcPct val="150000"/>
              </a:lnSpc>
              <a:buNone/>
            </a:pPr>
            <a:endParaRPr lang="en-US" sz="2600" u="sng"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2567031" y="1027049"/>
            <a:ext cx="6937695"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0" y="-629"/>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b="1" spc="150" dirty="0">
                <a:solidFill>
                  <a:srgbClr val="663300"/>
                </a:solidFill>
                <a:latin typeface="Arial Black" panose="020B0A04020102020204" pitchFamily="34" charset="0"/>
                <a:cs typeface="Helvetica" panose="020B0604020202020204" pitchFamily="34" charset="0"/>
              </a:rPr>
              <a:t>F401 No Financing Exhibit</a:t>
            </a:r>
          </a:p>
        </p:txBody>
      </p:sp>
      <p:pic>
        <p:nvPicPr>
          <p:cNvPr id="4" name="Picture 3" descr="Text&#10;&#10;Description automatically generated">
            <a:extLst>
              <a:ext uri="{FF2B5EF4-FFF2-40B4-BE49-F238E27FC236}">
                <a16:creationId xmlns:a16="http://schemas.microsoft.com/office/drawing/2014/main" id="{1B336F9A-8E81-470E-AC1D-5C25F06712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7907" y="1111580"/>
            <a:ext cx="4315489" cy="5664894"/>
          </a:xfrm>
          <a:prstGeom prst="rect">
            <a:avLst/>
          </a:prstGeom>
        </p:spPr>
      </p:pic>
    </p:spTree>
    <p:extLst>
      <p:ext uri="{BB962C8B-B14F-4D97-AF65-F5344CB8AC3E}">
        <p14:creationId xmlns:p14="http://schemas.microsoft.com/office/powerpoint/2010/main" val="29137880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851777" y="1412191"/>
            <a:ext cx="10951533" cy="4585937"/>
          </a:xfrm>
        </p:spPr>
        <p:txBody>
          <a:bodyPr>
            <a:normAutofit/>
          </a:bodyPr>
          <a:lstStyle/>
          <a:p>
            <a:pPr marL="0" indent="0">
              <a:lnSpc>
                <a:spcPct val="100000"/>
              </a:lnSpc>
              <a:spcBef>
                <a:spcPts val="0"/>
              </a:spcBef>
              <a:buNone/>
            </a:pPr>
            <a:r>
              <a:rPr lang="en-US" sz="2400" dirty="0">
                <a:cs typeface="Arial" panose="020B0604020202020204" pitchFamily="34" charset="0"/>
              </a:rPr>
              <a:t>1. </a:t>
            </a:r>
            <a:r>
              <a:rPr lang="en-US" sz="2400" u="sng" dirty="0">
                <a:cs typeface="Arial" panose="020B0604020202020204" pitchFamily="34" charset="0"/>
              </a:rPr>
              <a:t>All Cash Sale</a:t>
            </a:r>
            <a:r>
              <a:rPr lang="en-US" sz="2400" dirty="0">
                <a:cs typeface="Arial" panose="020B0604020202020204" pitchFamily="34" charset="0"/>
              </a:rPr>
              <a:t> is now </a:t>
            </a:r>
            <a:r>
              <a:rPr lang="en-US" sz="2400" u="sng" dirty="0">
                <a:cs typeface="Arial" panose="020B0604020202020204" pitchFamily="34" charset="0"/>
              </a:rPr>
              <a:t>Method of Purchase</a:t>
            </a:r>
            <a:endParaRPr lang="en-US" sz="2400" dirty="0">
              <a:cs typeface="Arial" panose="020B0604020202020204" pitchFamily="34" charset="0"/>
            </a:endParaRPr>
          </a:p>
          <a:p>
            <a:pPr marL="0" indent="0">
              <a:lnSpc>
                <a:spcPct val="100000"/>
              </a:lnSpc>
              <a:spcBef>
                <a:spcPts val="0"/>
              </a:spcBef>
              <a:buNone/>
            </a:pPr>
            <a:endParaRPr lang="en-US" sz="2400" u="sng" dirty="0">
              <a:cs typeface="Arial" panose="020B0604020202020204" pitchFamily="34" charset="0"/>
            </a:endParaRPr>
          </a:p>
          <a:p>
            <a:pPr marL="0" indent="0">
              <a:lnSpc>
                <a:spcPct val="100000"/>
              </a:lnSpc>
              <a:spcBef>
                <a:spcPts val="0"/>
              </a:spcBef>
              <a:buNone/>
            </a:pPr>
            <a:endParaRPr lang="en-US" sz="2400" u="sng" dirty="0">
              <a:cs typeface="Arial" panose="020B0604020202020204" pitchFamily="34" charset="0"/>
            </a:endParaRPr>
          </a:p>
          <a:p>
            <a:pPr marL="0" indent="0">
              <a:lnSpc>
                <a:spcPct val="100000"/>
              </a:lnSpc>
              <a:spcBef>
                <a:spcPts val="0"/>
              </a:spcBef>
              <a:buNone/>
            </a:pPr>
            <a:endParaRPr lang="en-US" sz="2400" u="sng" dirty="0">
              <a:cs typeface="Arial" panose="020B0604020202020204" pitchFamily="34" charset="0"/>
            </a:endParaRPr>
          </a:p>
          <a:p>
            <a:pPr marL="0" indent="0">
              <a:lnSpc>
                <a:spcPct val="100000"/>
              </a:lnSpc>
              <a:spcBef>
                <a:spcPts val="0"/>
              </a:spcBef>
              <a:buNone/>
            </a:pPr>
            <a:endParaRPr lang="en-US" sz="2400" u="sng" dirty="0">
              <a:cs typeface="Arial" panose="020B0604020202020204" pitchFamily="34" charset="0"/>
            </a:endParaRPr>
          </a:p>
          <a:p>
            <a:pPr marL="0" indent="0">
              <a:lnSpc>
                <a:spcPct val="100000"/>
              </a:lnSpc>
              <a:spcBef>
                <a:spcPts val="0"/>
              </a:spcBef>
              <a:buNone/>
            </a:pPr>
            <a:endParaRPr lang="en-US" sz="2400" u="sng" dirty="0">
              <a:cs typeface="Arial" panose="020B0604020202020204" pitchFamily="34" charset="0"/>
            </a:endParaRPr>
          </a:p>
          <a:p>
            <a:pPr marL="0" indent="0">
              <a:lnSpc>
                <a:spcPct val="100000"/>
              </a:lnSpc>
              <a:spcBef>
                <a:spcPts val="0"/>
              </a:spcBef>
              <a:buNone/>
            </a:pPr>
            <a:endParaRPr lang="en-US" sz="2400" u="sng" dirty="0">
              <a:cs typeface="Arial" panose="020B0604020202020204" pitchFamily="34" charset="0"/>
            </a:endParaRPr>
          </a:p>
          <a:p>
            <a:pPr marL="0" indent="0">
              <a:lnSpc>
                <a:spcPct val="100000"/>
              </a:lnSpc>
              <a:spcBef>
                <a:spcPts val="0"/>
              </a:spcBef>
              <a:buNone/>
            </a:pPr>
            <a:endParaRPr lang="en-US" sz="2400" u="sng" dirty="0">
              <a:cs typeface="Arial" panose="020B0604020202020204" pitchFamily="34" charset="0"/>
            </a:endParaRPr>
          </a:p>
          <a:p>
            <a:pPr marL="0" indent="0">
              <a:lnSpc>
                <a:spcPct val="100000"/>
              </a:lnSpc>
              <a:spcBef>
                <a:spcPts val="0"/>
              </a:spcBef>
              <a:buNone/>
            </a:pPr>
            <a:endParaRPr lang="en-US" sz="2400" u="sng" dirty="0">
              <a:cs typeface="Arial" panose="020B0604020202020204" pitchFamily="34" charset="0"/>
            </a:endParaRPr>
          </a:p>
          <a:p>
            <a:pPr marL="0" indent="0">
              <a:lnSpc>
                <a:spcPct val="100000"/>
              </a:lnSpc>
              <a:spcBef>
                <a:spcPts val="0"/>
              </a:spcBef>
              <a:buNone/>
            </a:pPr>
            <a:endParaRPr lang="en-US" sz="2400" u="sng" dirty="0">
              <a:cs typeface="Arial" panose="020B0604020202020204" pitchFamily="34" charset="0"/>
            </a:endParaRPr>
          </a:p>
          <a:p>
            <a:pPr marL="0" indent="0">
              <a:lnSpc>
                <a:spcPct val="100000"/>
              </a:lnSpc>
              <a:spcBef>
                <a:spcPts val="0"/>
              </a:spcBef>
              <a:buNone/>
            </a:pPr>
            <a:r>
              <a:rPr lang="en-US" sz="2400" dirty="0">
                <a:cs typeface="Arial" panose="020B0604020202020204" pitchFamily="34" charset="0"/>
              </a:rPr>
              <a:t>The hope is that this prevents a bait-and-switch situation and allows the parties to more accurately reflect their intentions. </a:t>
            </a:r>
          </a:p>
          <a:p>
            <a:pPr marL="0" indent="0">
              <a:buNone/>
            </a:pPr>
            <a:endParaRPr lang="en-US" dirty="0">
              <a:latin typeface="Arial" panose="020B0604020202020204" pitchFamily="34" charset="0"/>
              <a:cs typeface="Arial" panose="020B0604020202020204" pitchFamily="34" charset="0"/>
            </a:endParaRP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2567031" y="1027049"/>
            <a:ext cx="6937695"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0" y="-629"/>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b="1" spc="150" dirty="0">
                <a:solidFill>
                  <a:srgbClr val="663300"/>
                </a:solidFill>
                <a:latin typeface="Arial Black" panose="020B0A04020102020204" pitchFamily="34" charset="0"/>
                <a:cs typeface="Helvetica" panose="020B0604020202020204" pitchFamily="34" charset="0"/>
              </a:rPr>
              <a:t>F401 No Financing Exhibit</a:t>
            </a:r>
          </a:p>
        </p:txBody>
      </p:sp>
      <p:pic>
        <p:nvPicPr>
          <p:cNvPr id="3" name="Picture 2" descr="Graphical user interface, text, application, email&#10;&#10;Description automatically generated">
            <a:extLst>
              <a:ext uri="{FF2B5EF4-FFF2-40B4-BE49-F238E27FC236}">
                <a16:creationId xmlns:a16="http://schemas.microsoft.com/office/drawing/2014/main" id="{55695647-63F1-4420-BB74-8D8967F7FB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895" y="2054728"/>
            <a:ext cx="10506792" cy="2794466"/>
          </a:xfrm>
          <a:prstGeom prst="rect">
            <a:avLst/>
          </a:prstGeom>
        </p:spPr>
      </p:pic>
    </p:spTree>
    <p:extLst>
      <p:ext uri="{BB962C8B-B14F-4D97-AF65-F5344CB8AC3E}">
        <p14:creationId xmlns:p14="http://schemas.microsoft.com/office/powerpoint/2010/main" val="19276214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2567031" y="1027049"/>
            <a:ext cx="6937695"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0" y="-629"/>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b="1" spc="150" dirty="0">
                <a:solidFill>
                  <a:srgbClr val="663300"/>
                </a:solidFill>
                <a:latin typeface="Arial Black" panose="020B0A04020102020204" pitchFamily="34" charset="0"/>
                <a:cs typeface="Helvetica" panose="020B0604020202020204" pitchFamily="34" charset="0"/>
              </a:rPr>
              <a:t>F401 No Financing Exhibit</a:t>
            </a:r>
          </a:p>
        </p:txBody>
      </p:sp>
      <p:sp>
        <p:nvSpPr>
          <p:cNvPr id="6" name="Text Placeholder 2">
            <a:extLst>
              <a:ext uri="{FF2B5EF4-FFF2-40B4-BE49-F238E27FC236}">
                <a16:creationId xmlns:a16="http://schemas.microsoft.com/office/drawing/2014/main" id="{4F6AB960-9C24-446E-9526-CADDCAE1126D}"/>
              </a:ext>
            </a:extLst>
          </p:cNvPr>
          <p:cNvSpPr txBox="1">
            <a:spLocks/>
          </p:cNvSpPr>
          <p:nvPr/>
        </p:nvSpPr>
        <p:spPr>
          <a:xfrm>
            <a:off x="8330268" y="1308683"/>
            <a:ext cx="3331827" cy="4964383"/>
          </a:xfrm>
          <a:prstGeom prst="rect">
            <a:avLst/>
          </a:prstGeom>
          <a:solidFill>
            <a:schemeClr val="tx1">
              <a:lumMod val="75000"/>
              <a:lumOff val="25000"/>
            </a:schemeClr>
          </a:solidFill>
        </p:spPr>
        <p:txBody>
          <a:bodyPr vert="horz" lIns="640080" tIns="45720" rIns="640080" bIns="45720" rtlCol="0" anchor="ctr">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endParaRPr lang="en-US" sz="2400" dirty="0">
              <a:solidFill>
                <a:schemeClr val="bg1"/>
              </a:solidFill>
            </a:endParaRPr>
          </a:p>
          <a:p>
            <a:r>
              <a:rPr lang="en-US" sz="2400" dirty="0">
                <a:solidFill>
                  <a:schemeClr val="bg1"/>
                </a:solidFill>
              </a:rPr>
              <a:t>Practice Tip!  </a:t>
            </a:r>
          </a:p>
          <a:p>
            <a:r>
              <a:rPr lang="en-US" sz="2400" dirty="0">
                <a:solidFill>
                  <a:schemeClr val="bg1"/>
                </a:solidFill>
              </a:rPr>
              <a:t>Previously if there was no financing contingency the seller could request proof of funds immediately.  If the buyer is obtaining a loan with no financing contingency, make sure the date for the verification of funds provides sufficient time for the lender to provide a loan commitment letter.</a:t>
            </a:r>
            <a:endParaRPr lang="en-US" dirty="0">
              <a:solidFill>
                <a:schemeClr val="bg1"/>
              </a:solidFill>
            </a:endParaRPr>
          </a:p>
        </p:txBody>
      </p:sp>
      <p:pic>
        <p:nvPicPr>
          <p:cNvPr id="11" name="Picture 10" descr="A picture containing text&#10;&#10;Description automatically generated">
            <a:extLst>
              <a:ext uri="{FF2B5EF4-FFF2-40B4-BE49-F238E27FC236}">
                <a16:creationId xmlns:a16="http://schemas.microsoft.com/office/drawing/2014/main" id="{EFE8DDC4-4F72-47F0-A4C2-5A66CB5065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8524" y="3989902"/>
            <a:ext cx="3331827" cy="2283164"/>
          </a:xfrm>
          <a:prstGeom prst="rect">
            <a:avLst/>
          </a:prstGeom>
        </p:spPr>
      </p:pic>
      <p:pic>
        <p:nvPicPr>
          <p:cNvPr id="4" name="Picture 3" descr="A screenshot of a computer&#10;&#10;Description automatically generated with low confidence">
            <a:extLst>
              <a:ext uri="{FF2B5EF4-FFF2-40B4-BE49-F238E27FC236}">
                <a16:creationId xmlns:a16="http://schemas.microsoft.com/office/drawing/2014/main" id="{4492F265-7D02-4FE7-81ED-41CAD0B83B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012" y="1483393"/>
            <a:ext cx="7862047" cy="1980086"/>
          </a:xfrm>
          <a:prstGeom prst="rect">
            <a:avLst/>
          </a:prstGeom>
        </p:spPr>
      </p:pic>
    </p:spTree>
    <p:extLst>
      <p:ext uri="{BB962C8B-B14F-4D97-AF65-F5344CB8AC3E}">
        <p14:creationId xmlns:p14="http://schemas.microsoft.com/office/powerpoint/2010/main" val="37294324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553673" y="1027049"/>
            <a:ext cx="10989578"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0" y="-629"/>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b="1" spc="150" dirty="0">
                <a:solidFill>
                  <a:srgbClr val="663300"/>
                </a:solidFill>
                <a:latin typeface="Arial Black" panose="020B0A04020102020204" pitchFamily="34" charset="0"/>
                <a:cs typeface="Helvetica" panose="020B0604020202020204" pitchFamily="34" charset="0"/>
              </a:rPr>
              <a:t>F404 Conventional Loan Contingency Exhibit</a:t>
            </a:r>
          </a:p>
        </p:txBody>
      </p:sp>
      <p:pic>
        <p:nvPicPr>
          <p:cNvPr id="13" name="Picture 12" descr="A picture containing table&#10;&#10;Description automatically generated">
            <a:extLst>
              <a:ext uri="{FF2B5EF4-FFF2-40B4-BE49-F238E27FC236}">
                <a16:creationId xmlns:a16="http://schemas.microsoft.com/office/drawing/2014/main" id="{DB2DC047-56FA-4D65-9AC7-237AA799C3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7930" y="1200367"/>
            <a:ext cx="4150658" cy="5440304"/>
          </a:xfrm>
          <a:prstGeom prst="rect">
            <a:avLst/>
          </a:prstGeom>
        </p:spPr>
      </p:pic>
    </p:spTree>
    <p:extLst>
      <p:ext uri="{BB962C8B-B14F-4D97-AF65-F5344CB8AC3E}">
        <p14:creationId xmlns:p14="http://schemas.microsoft.com/office/powerpoint/2010/main" val="200950269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918889" y="1434212"/>
            <a:ext cx="7028700" cy="4963443"/>
          </a:xfrm>
        </p:spPr>
        <p:txBody>
          <a:bodyPr>
            <a:normAutofit/>
          </a:bodyPr>
          <a:lstStyle/>
          <a:p>
            <a:pPr marL="0" indent="0">
              <a:lnSpc>
                <a:spcPct val="100000"/>
              </a:lnSpc>
              <a:spcBef>
                <a:spcPts val="0"/>
              </a:spcBef>
              <a:buNone/>
            </a:pPr>
            <a:r>
              <a:rPr lang="en-US" sz="2400" dirty="0">
                <a:cs typeface="Arial" panose="020B0604020202020204" pitchFamily="34" charset="0"/>
              </a:rPr>
              <a:t>Added “not greater than” to the loan terms “Interest Rate (at par)”. </a:t>
            </a:r>
          </a:p>
          <a:p>
            <a:pPr marL="0" indent="0">
              <a:buNone/>
            </a:pPr>
            <a:endParaRPr lang="en-US" sz="2400" dirty="0">
              <a:cs typeface="Arial" panose="020B0604020202020204" pitchFamily="34" charset="0"/>
            </a:endParaRPr>
          </a:p>
          <a:p>
            <a:pPr marL="0" indent="0">
              <a:buNone/>
            </a:pPr>
            <a:endParaRPr lang="en-US" sz="2400" dirty="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r>
              <a:rPr lang="en-US" sz="1800" dirty="0">
                <a:cs typeface="Arial" panose="020B0604020202020204" pitchFamily="34" charset="0"/>
              </a:rPr>
              <a:t>Universal Change: F407, F410, F413 </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553673" y="1027049"/>
            <a:ext cx="10989578"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0" y="-629"/>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b="1" spc="150" dirty="0">
                <a:solidFill>
                  <a:srgbClr val="663300"/>
                </a:solidFill>
                <a:latin typeface="Arial Black" panose="020B0A04020102020204" pitchFamily="34" charset="0"/>
                <a:cs typeface="Helvetica" panose="020B0604020202020204" pitchFamily="34" charset="0"/>
              </a:rPr>
              <a:t>F404 Conventional Loan Contingency Exhibit</a:t>
            </a:r>
          </a:p>
        </p:txBody>
      </p:sp>
      <p:sp>
        <p:nvSpPr>
          <p:cNvPr id="10" name="Text Placeholder 2">
            <a:extLst>
              <a:ext uri="{FF2B5EF4-FFF2-40B4-BE49-F238E27FC236}">
                <a16:creationId xmlns:a16="http://schemas.microsoft.com/office/drawing/2014/main" id="{D2968494-29A4-46ED-9B5B-7F1E80D79D2C}"/>
              </a:ext>
            </a:extLst>
          </p:cNvPr>
          <p:cNvSpPr txBox="1">
            <a:spLocks/>
          </p:cNvSpPr>
          <p:nvPr/>
        </p:nvSpPr>
        <p:spPr>
          <a:xfrm>
            <a:off x="8330268" y="1308683"/>
            <a:ext cx="3331827" cy="4964383"/>
          </a:xfrm>
          <a:prstGeom prst="rect">
            <a:avLst/>
          </a:prstGeom>
          <a:solidFill>
            <a:schemeClr val="tx1">
              <a:lumMod val="75000"/>
              <a:lumOff val="25000"/>
            </a:schemeClr>
          </a:solidFill>
        </p:spPr>
        <p:txBody>
          <a:bodyPr vert="horz" lIns="640080" tIns="45720" rIns="640080" bIns="45720" rtlCol="0" anchor="ctr">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400" dirty="0">
                <a:solidFill>
                  <a:schemeClr val="bg1"/>
                </a:solidFill>
              </a:rPr>
              <a:t>Reminders! </a:t>
            </a:r>
          </a:p>
          <a:p>
            <a:r>
              <a:rPr lang="en-US" sz="2400" dirty="0">
                <a:solidFill>
                  <a:schemeClr val="bg1"/>
                </a:solidFill>
              </a:rPr>
              <a:t>The buyer must apply with one of the lenders listed BUT they don’t have to use that lender. </a:t>
            </a:r>
          </a:p>
          <a:p>
            <a:endParaRPr lang="en-US" sz="2400" dirty="0">
              <a:solidFill>
                <a:schemeClr val="bg1"/>
              </a:solidFill>
            </a:endParaRPr>
          </a:p>
          <a:p>
            <a:r>
              <a:rPr lang="en-US" sz="2400" dirty="0">
                <a:solidFill>
                  <a:schemeClr val="bg1"/>
                </a:solidFill>
              </a:rPr>
              <a:t>The loan denial letter must be from the lender listed. </a:t>
            </a:r>
          </a:p>
          <a:p>
            <a:endParaRPr lang="en-US" sz="2400" dirty="0">
              <a:solidFill>
                <a:schemeClr val="bg1"/>
              </a:solidFill>
            </a:endParaRPr>
          </a:p>
          <a:p>
            <a:r>
              <a:rPr lang="en-US" sz="2400" dirty="0">
                <a:solidFill>
                  <a:schemeClr val="bg1"/>
                </a:solidFill>
              </a:rPr>
              <a:t>This is a great place for the seller to gain a little bit more control over the direction of the closing. </a:t>
            </a:r>
          </a:p>
        </p:txBody>
      </p:sp>
      <p:pic>
        <p:nvPicPr>
          <p:cNvPr id="4" name="Picture 3" descr="Graphical user interface, text, application, email&#10;&#10;Description automatically generated">
            <a:extLst>
              <a:ext uri="{FF2B5EF4-FFF2-40B4-BE49-F238E27FC236}">
                <a16:creationId xmlns:a16="http://schemas.microsoft.com/office/drawing/2014/main" id="{D707FBA3-83CB-490F-B316-7A95C5723E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8888" y="2352612"/>
            <a:ext cx="7028701" cy="3363980"/>
          </a:xfrm>
          <a:prstGeom prst="rect">
            <a:avLst/>
          </a:prstGeom>
        </p:spPr>
      </p:pic>
    </p:spTree>
    <p:extLst>
      <p:ext uri="{BB962C8B-B14F-4D97-AF65-F5344CB8AC3E}">
        <p14:creationId xmlns:p14="http://schemas.microsoft.com/office/powerpoint/2010/main" val="29121382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422246" y="1294188"/>
            <a:ext cx="10989578" cy="5346479"/>
          </a:xfrm>
        </p:spPr>
        <p:txBody>
          <a:bodyPr>
            <a:normAutofit fontScale="92500" lnSpcReduction="10000"/>
          </a:bodyPr>
          <a:lstStyle/>
          <a:p>
            <a:pPr marL="0" indent="0">
              <a:lnSpc>
                <a:spcPct val="150000"/>
              </a:lnSpc>
              <a:buNone/>
            </a:pPr>
            <a:r>
              <a:rPr lang="en-US" sz="1800" dirty="0">
                <a:solidFill>
                  <a:srgbClr val="FF0000"/>
                </a:solidFill>
                <a:cs typeface="Arial" panose="020B0604020202020204" pitchFamily="34" charset="0"/>
              </a:rPr>
              <a:t>New</a:t>
            </a:r>
            <a:r>
              <a:rPr lang="en-US" sz="1800" dirty="0">
                <a:cs typeface="Arial" panose="020B0604020202020204" pitchFamily="34" charset="0"/>
              </a:rPr>
              <a:t> paragraph 3. </a:t>
            </a:r>
            <a:r>
              <a:rPr lang="en-US" sz="1800" u="sng" dirty="0">
                <a:cs typeface="Arial" panose="020B0604020202020204" pitchFamily="34" charset="0"/>
              </a:rPr>
              <a:t>Length of Financing Contingency Period</a:t>
            </a:r>
            <a:endParaRPr lang="en-US" sz="1800" dirty="0">
              <a:cs typeface="Arial" panose="020B0604020202020204" pitchFamily="34" charset="0"/>
            </a:endParaRPr>
          </a:p>
          <a:p>
            <a:pPr marL="0" indent="0">
              <a:lnSpc>
                <a:spcPct val="150000"/>
              </a:lnSpc>
              <a:buNone/>
            </a:pPr>
            <a:endParaRPr lang="en-US" sz="1800" dirty="0">
              <a:cs typeface="Arial" panose="020B0604020202020204" pitchFamily="34" charset="0"/>
            </a:endParaRPr>
          </a:p>
          <a:p>
            <a:pPr marL="0" indent="0">
              <a:lnSpc>
                <a:spcPct val="150000"/>
              </a:lnSpc>
              <a:buNone/>
            </a:pPr>
            <a:endParaRPr lang="en-US" sz="1800" dirty="0">
              <a:cs typeface="Arial" panose="020B0604020202020204" pitchFamily="34" charset="0"/>
            </a:endParaRPr>
          </a:p>
          <a:p>
            <a:pPr marL="0" indent="0">
              <a:buNone/>
            </a:pPr>
            <a:endParaRPr lang="en-US" sz="1800" dirty="0">
              <a:cs typeface="Arial" panose="020B0604020202020204" pitchFamily="34" charset="0"/>
            </a:endParaRPr>
          </a:p>
          <a:p>
            <a:pPr marL="0" indent="0">
              <a:buNone/>
            </a:pPr>
            <a:endParaRPr lang="en-US" sz="1800" dirty="0">
              <a:cs typeface="Arial" panose="020B0604020202020204" pitchFamily="34" charset="0"/>
            </a:endParaRPr>
          </a:p>
          <a:p>
            <a:pPr marL="0" indent="0">
              <a:buNone/>
            </a:pPr>
            <a:endParaRPr lang="en-US" sz="1800" dirty="0">
              <a:cs typeface="Arial" panose="020B0604020202020204" pitchFamily="34" charset="0"/>
            </a:endParaRPr>
          </a:p>
          <a:p>
            <a:pPr marL="0" indent="0">
              <a:buNone/>
            </a:pPr>
            <a:endParaRPr lang="en-US" sz="1800" dirty="0">
              <a:cs typeface="Arial" panose="020B0604020202020204" pitchFamily="34" charset="0"/>
            </a:endParaRPr>
          </a:p>
          <a:p>
            <a:pPr marL="0" indent="0">
              <a:buNone/>
            </a:pPr>
            <a:endParaRPr lang="en-US" sz="1800" dirty="0">
              <a:cs typeface="Arial" panose="020B0604020202020204" pitchFamily="34" charset="0"/>
            </a:endParaRPr>
          </a:p>
          <a:p>
            <a:pPr marL="0" indent="0">
              <a:buNone/>
            </a:pPr>
            <a:endParaRPr lang="en-US" sz="1800" dirty="0">
              <a:cs typeface="Arial" panose="020B0604020202020204" pitchFamily="34" charset="0"/>
            </a:endParaRPr>
          </a:p>
          <a:p>
            <a:pPr marL="0" indent="0">
              <a:buNone/>
            </a:pPr>
            <a:endParaRPr lang="en-US" sz="1800" dirty="0">
              <a:cs typeface="Arial" panose="020B0604020202020204" pitchFamily="34" charset="0"/>
            </a:endParaRPr>
          </a:p>
          <a:p>
            <a:pPr marL="0" indent="0">
              <a:buNone/>
            </a:pPr>
            <a:endParaRPr lang="en-US" sz="1800" dirty="0">
              <a:cs typeface="Arial" panose="020B0604020202020204" pitchFamily="34" charset="0"/>
            </a:endParaRPr>
          </a:p>
          <a:p>
            <a:pPr marL="0" indent="0">
              <a:buNone/>
            </a:pPr>
            <a:endParaRPr lang="en-US" sz="1800" dirty="0">
              <a:cs typeface="Arial" panose="020B0604020202020204" pitchFamily="34" charset="0"/>
            </a:endParaRPr>
          </a:p>
          <a:p>
            <a:pPr marL="0" indent="0">
              <a:lnSpc>
                <a:spcPct val="100000"/>
              </a:lnSpc>
              <a:spcBef>
                <a:spcPts val="0"/>
              </a:spcBef>
              <a:buNone/>
            </a:pPr>
            <a:r>
              <a:rPr lang="en-US" sz="1800" dirty="0">
                <a:cs typeface="Arial" panose="020B0604020202020204" pitchFamily="34" charset="0"/>
              </a:rPr>
              <a:t>Trying to pull all the key terms to the first page.</a:t>
            </a:r>
          </a:p>
          <a:p>
            <a:pPr marL="0" indent="0">
              <a:lnSpc>
                <a:spcPct val="100000"/>
              </a:lnSpc>
              <a:spcBef>
                <a:spcPts val="0"/>
              </a:spcBef>
              <a:buNone/>
            </a:pPr>
            <a:endParaRPr lang="en-US" sz="1800" dirty="0">
              <a:cs typeface="Arial" panose="020B0604020202020204" pitchFamily="34" charset="0"/>
            </a:endParaRPr>
          </a:p>
          <a:p>
            <a:pPr marL="0" indent="0">
              <a:lnSpc>
                <a:spcPct val="100000"/>
              </a:lnSpc>
              <a:spcBef>
                <a:spcPts val="0"/>
              </a:spcBef>
              <a:buNone/>
            </a:pPr>
            <a:r>
              <a:rPr lang="en-US" sz="1800" dirty="0">
                <a:cs typeface="Arial" panose="020B0604020202020204" pitchFamily="34" charset="0"/>
              </a:rPr>
              <a:t>Universal Change: F407, F410, F413 </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553673" y="1027049"/>
            <a:ext cx="10989578"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0" y="-629"/>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b="1" spc="150" dirty="0">
                <a:solidFill>
                  <a:srgbClr val="663300"/>
                </a:solidFill>
                <a:latin typeface="Arial Black" panose="020B0A04020102020204" pitchFamily="34" charset="0"/>
                <a:cs typeface="Helvetica" panose="020B0604020202020204" pitchFamily="34" charset="0"/>
              </a:rPr>
              <a:t>F404 Conventional Loan Contingency Exhibit</a:t>
            </a:r>
          </a:p>
        </p:txBody>
      </p:sp>
      <p:pic>
        <p:nvPicPr>
          <p:cNvPr id="10" name="Picture 9" descr="Diagram, engineering drawing&#10;&#10;Description automatically generated">
            <a:extLst>
              <a:ext uri="{FF2B5EF4-FFF2-40B4-BE49-F238E27FC236}">
                <a16:creationId xmlns:a16="http://schemas.microsoft.com/office/drawing/2014/main" id="{A97FA9DB-F6F1-4BB1-A0D9-96ADF15E6C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51509" y="2619751"/>
            <a:ext cx="3949583" cy="2877552"/>
          </a:xfrm>
          <a:prstGeom prst="rect">
            <a:avLst/>
          </a:prstGeom>
        </p:spPr>
      </p:pic>
      <p:pic>
        <p:nvPicPr>
          <p:cNvPr id="4" name="Picture 3">
            <a:extLst>
              <a:ext uri="{FF2B5EF4-FFF2-40B4-BE49-F238E27FC236}">
                <a16:creationId xmlns:a16="http://schemas.microsoft.com/office/drawing/2014/main" id="{C9D6C778-6DB6-4AD6-96BF-13DF538D9F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246" y="1730519"/>
            <a:ext cx="11518742" cy="648417"/>
          </a:xfrm>
          <a:prstGeom prst="rect">
            <a:avLst/>
          </a:prstGeom>
        </p:spPr>
      </p:pic>
    </p:spTree>
    <p:extLst>
      <p:ext uri="{BB962C8B-B14F-4D97-AF65-F5344CB8AC3E}">
        <p14:creationId xmlns:p14="http://schemas.microsoft.com/office/powerpoint/2010/main" val="16931215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6992849" y="1552132"/>
            <a:ext cx="4750044" cy="4809066"/>
          </a:xfrm>
        </p:spPr>
        <p:txBody>
          <a:bodyPr>
            <a:normAutofit fontScale="92500" lnSpcReduction="10000"/>
          </a:bodyPr>
          <a:lstStyle/>
          <a:p>
            <a:pPr marL="0" indent="0" algn="ctr">
              <a:lnSpc>
                <a:spcPct val="150000"/>
              </a:lnSpc>
              <a:buNone/>
            </a:pPr>
            <a:r>
              <a:rPr lang="en-US" sz="2600" dirty="0">
                <a:cs typeface="Arial" panose="020B0604020202020204" pitchFamily="34" charset="0"/>
              </a:rPr>
              <a:t>From the EPA’s website </a:t>
            </a:r>
          </a:p>
          <a:p>
            <a:pPr marL="0" indent="0">
              <a:lnSpc>
                <a:spcPct val="150000"/>
              </a:lnSpc>
              <a:buNone/>
            </a:pPr>
            <a:endParaRPr lang="en-US" sz="2400" dirty="0">
              <a:cs typeface="Arial" panose="020B0604020202020204" pitchFamily="34" charset="0"/>
            </a:endParaRPr>
          </a:p>
          <a:p>
            <a:pPr marL="0" indent="0">
              <a:lnSpc>
                <a:spcPct val="150000"/>
              </a:lnSpc>
              <a:buNone/>
            </a:pPr>
            <a:endParaRPr lang="en-US" sz="2400" dirty="0">
              <a:cs typeface="Arial" panose="020B0604020202020204" pitchFamily="34" charset="0"/>
            </a:endParaRPr>
          </a:p>
          <a:p>
            <a:pPr marL="0" indent="0">
              <a:lnSpc>
                <a:spcPct val="150000"/>
              </a:lnSpc>
              <a:buNone/>
            </a:pPr>
            <a:endParaRPr lang="en-US" sz="2400" dirty="0">
              <a:cs typeface="Arial" panose="020B0604020202020204" pitchFamily="34" charset="0"/>
            </a:endParaRPr>
          </a:p>
          <a:p>
            <a:pPr marL="0" indent="0">
              <a:lnSpc>
                <a:spcPct val="150000"/>
              </a:lnSpc>
              <a:buNone/>
            </a:pPr>
            <a:endParaRPr lang="en-US" sz="2400" dirty="0">
              <a:cs typeface="Arial" panose="020B0604020202020204" pitchFamily="34" charset="0"/>
            </a:endParaRPr>
          </a:p>
          <a:p>
            <a:pPr marL="0" indent="0">
              <a:lnSpc>
                <a:spcPct val="150000"/>
              </a:lnSpc>
              <a:buNone/>
            </a:pPr>
            <a:endParaRPr lang="en-US" sz="2400" dirty="0">
              <a:cs typeface="Arial" panose="020B0604020202020204" pitchFamily="34" charset="0"/>
            </a:endParaRPr>
          </a:p>
          <a:p>
            <a:pPr marL="0" indent="0">
              <a:lnSpc>
                <a:spcPct val="150000"/>
              </a:lnSpc>
              <a:buNone/>
            </a:pPr>
            <a:endParaRPr lang="en-US" sz="2400" dirty="0">
              <a:cs typeface="Arial" panose="020B0604020202020204" pitchFamily="34" charset="0"/>
            </a:endParaRPr>
          </a:p>
          <a:p>
            <a:pPr marL="0" indent="0">
              <a:lnSpc>
                <a:spcPct val="150000"/>
              </a:lnSpc>
              <a:buNone/>
            </a:pPr>
            <a:r>
              <a:rPr lang="en-US" sz="1200" dirty="0">
                <a:cs typeface="Arial" panose="020B0604020202020204" pitchFamily="34" charset="0"/>
              </a:rPr>
              <a:t>https://www.epa.gov/lead/real-estate-disclosures-about-potential-lead-hazards#agents</a:t>
            </a:r>
            <a:endParaRPr lang="en-US" sz="1600" dirty="0">
              <a:latin typeface="Arial" panose="020B0604020202020204" pitchFamily="34" charset="0"/>
              <a:cs typeface="Arial" panose="020B0604020202020204" pitchFamily="34" charset="0"/>
            </a:endParaRP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529904" y="1144495"/>
            <a:ext cx="11132191"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0" y="217329"/>
            <a:ext cx="12192000" cy="89071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b="1" spc="150" dirty="0">
                <a:solidFill>
                  <a:srgbClr val="663300"/>
                </a:solidFill>
                <a:latin typeface="Arial Black" panose="020B0A04020102020204" pitchFamily="34" charset="0"/>
                <a:cs typeface="Helvetica" panose="020B0604020202020204" pitchFamily="34" charset="0"/>
              </a:rPr>
              <a:t>F101 Exclusive Seller Brokerage Engagement Agreement</a:t>
            </a:r>
          </a:p>
        </p:txBody>
      </p:sp>
      <p:pic>
        <p:nvPicPr>
          <p:cNvPr id="3" name="Picture 2" descr="Graphical user interface, text, application, Word&#10;&#10;Description automatically generated">
            <a:extLst>
              <a:ext uri="{FF2B5EF4-FFF2-40B4-BE49-F238E27FC236}">
                <a16:creationId xmlns:a16="http://schemas.microsoft.com/office/drawing/2014/main" id="{4970AA54-6725-4892-9508-B968CEED82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107" y="1180952"/>
            <a:ext cx="6543742" cy="5463707"/>
          </a:xfrm>
          <a:prstGeom prst="rect">
            <a:avLst/>
          </a:prstGeom>
        </p:spPr>
      </p:pic>
      <p:cxnSp>
        <p:nvCxnSpPr>
          <p:cNvPr id="6" name="Straight Arrow Connector 5">
            <a:extLst>
              <a:ext uri="{FF2B5EF4-FFF2-40B4-BE49-F238E27FC236}">
                <a16:creationId xmlns:a16="http://schemas.microsoft.com/office/drawing/2014/main" id="{1ABFA018-117A-4CB6-87D8-E270CD19842D}"/>
              </a:ext>
            </a:extLst>
          </p:cNvPr>
          <p:cNvCxnSpPr>
            <a:cxnSpLocks/>
          </p:cNvCxnSpPr>
          <p:nvPr/>
        </p:nvCxnSpPr>
        <p:spPr>
          <a:xfrm flipH="1">
            <a:off x="7353375" y="2208185"/>
            <a:ext cx="2214694" cy="71306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4CBD156-3FFD-4E5C-9AE2-E520D17BA4F9}"/>
              </a:ext>
            </a:extLst>
          </p:cNvPr>
          <p:cNvSpPr txBox="1"/>
          <p:nvPr/>
        </p:nvSpPr>
        <p:spPr>
          <a:xfrm>
            <a:off x="7794820" y="2848178"/>
            <a:ext cx="3356990" cy="1200329"/>
          </a:xfrm>
          <a:prstGeom prst="rect">
            <a:avLst/>
          </a:prstGeom>
          <a:noFill/>
        </p:spPr>
        <p:txBody>
          <a:bodyPr wrap="square" rtlCol="0">
            <a:spAutoFit/>
          </a:bodyPr>
          <a:lstStyle/>
          <a:p>
            <a:pPr algn="ctr"/>
            <a:r>
              <a:rPr lang="en-US" sz="1800" dirty="0">
                <a:cs typeface="Arial" panose="020B0604020202020204" pitchFamily="34" charset="0"/>
              </a:rPr>
              <a:t>Agents are responsible for notifying Sellers of their obligations regarding lead paint.</a:t>
            </a:r>
          </a:p>
          <a:p>
            <a:endParaRPr lang="en-US" dirty="0"/>
          </a:p>
        </p:txBody>
      </p:sp>
    </p:spTree>
    <p:extLst>
      <p:ext uri="{BB962C8B-B14F-4D97-AF65-F5344CB8AC3E}">
        <p14:creationId xmlns:p14="http://schemas.microsoft.com/office/powerpoint/2010/main" val="360183056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553673" y="1454135"/>
            <a:ext cx="7248088" cy="2524747"/>
          </a:xfrm>
        </p:spPr>
        <p:txBody>
          <a:bodyPr>
            <a:normAutofit/>
          </a:bodyPr>
          <a:lstStyle/>
          <a:p>
            <a:pPr marL="0" indent="0">
              <a:lnSpc>
                <a:spcPct val="100000"/>
              </a:lnSpc>
              <a:spcBef>
                <a:spcPts val="0"/>
              </a:spcBef>
              <a:buNone/>
            </a:pPr>
            <a:r>
              <a:rPr lang="en-US" sz="2400" dirty="0">
                <a:solidFill>
                  <a:srgbClr val="FF0000"/>
                </a:solidFill>
                <a:cs typeface="Arial" panose="020B0604020202020204" pitchFamily="34" charset="0"/>
              </a:rPr>
              <a:t>New</a:t>
            </a:r>
            <a:r>
              <a:rPr lang="en-US" sz="2400" dirty="0">
                <a:cs typeface="Arial" panose="020B0604020202020204" pitchFamily="34" charset="0"/>
              </a:rPr>
              <a:t> paragraph 4. </a:t>
            </a:r>
            <a:r>
              <a:rPr lang="en-US" sz="2400" u="sng" dirty="0">
                <a:cs typeface="Arial" panose="020B0604020202020204" pitchFamily="34" charset="0"/>
              </a:rPr>
              <a:t>Length of Time for Buyer to Request a Reduction in Sales Price Based Upon a Low Appraisal</a:t>
            </a:r>
          </a:p>
          <a:p>
            <a:pPr marL="0" indent="0">
              <a:lnSpc>
                <a:spcPct val="100000"/>
              </a:lnSpc>
              <a:spcBef>
                <a:spcPts val="0"/>
              </a:spcBef>
              <a:buNone/>
            </a:pPr>
            <a:endParaRPr lang="en-US" sz="2400" u="sng" dirty="0">
              <a:cs typeface="Arial" panose="020B0604020202020204" pitchFamily="34" charset="0"/>
            </a:endParaRPr>
          </a:p>
          <a:p>
            <a:pPr marL="0" indent="0">
              <a:lnSpc>
                <a:spcPct val="100000"/>
              </a:lnSpc>
              <a:spcBef>
                <a:spcPts val="0"/>
              </a:spcBef>
              <a:buNone/>
            </a:pPr>
            <a:endParaRPr lang="en-US" sz="2400" dirty="0">
              <a:cs typeface="Arial" panose="020B0604020202020204" pitchFamily="34" charset="0"/>
            </a:endParaRPr>
          </a:p>
          <a:p>
            <a:pPr marL="0" indent="0">
              <a:lnSpc>
                <a:spcPct val="100000"/>
              </a:lnSpc>
              <a:spcBef>
                <a:spcPts val="0"/>
              </a:spcBef>
              <a:buNone/>
            </a:pPr>
            <a:r>
              <a:rPr lang="en-US" sz="2400" dirty="0">
                <a:cs typeface="Arial" panose="020B0604020202020204" pitchFamily="34" charset="0"/>
              </a:rPr>
              <a:t>Note that this date is calculated from the binding agreement date.</a:t>
            </a:r>
          </a:p>
          <a:p>
            <a:pPr marL="0" indent="0">
              <a:lnSpc>
                <a:spcPct val="150000"/>
              </a:lnSpc>
              <a:buNone/>
            </a:pPr>
            <a:endParaRPr lang="en-US" sz="2400" dirty="0">
              <a:cs typeface="Arial" panose="020B0604020202020204" pitchFamily="34" charset="0"/>
            </a:endParaRP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553673" y="1027049"/>
            <a:ext cx="10989578"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0" y="-629"/>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b="1" spc="150" dirty="0">
                <a:solidFill>
                  <a:srgbClr val="663300"/>
                </a:solidFill>
                <a:latin typeface="Arial Black" panose="020B0A04020102020204" pitchFamily="34" charset="0"/>
                <a:cs typeface="Helvetica" panose="020B0604020202020204" pitchFamily="34" charset="0"/>
              </a:rPr>
              <a:t>F404 Conventional Loan Contingency Exhibit</a:t>
            </a:r>
          </a:p>
        </p:txBody>
      </p:sp>
      <p:pic>
        <p:nvPicPr>
          <p:cNvPr id="10" name="Picture 9" descr="A baby looking at the camera&#10;&#10;Description automatically generated with medium confidence">
            <a:extLst>
              <a:ext uri="{FF2B5EF4-FFF2-40B4-BE49-F238E27FC236}">
                <a16:creationId xmlns:a16="http://schemas.microsoft.com/office/drawing/2014/main" id="{6AB37DEA-FE79-4955-BAFF-ED2888159E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7639" y="1324934"/>
            <a:ext cx="2464830" cy="2464830"/>
          </a:xfrm>
          <a:prstGeom prst="rect">
            <a:avLst/>
          </a:prstGeom>
        </p:spPr>
      </p:pic>
      <p:pic>
        <p:nvPicPr>
          <p:cNvPr id="4" name="Picture 3">
            <a:extLst>
              <a:ext uri="{FF2B5EF4-FFF2-40B4-BE49-F238E27FC236}">
                <a16:creationId xmlns:a16="http://schemas.microsoft.com/office/drawing/2014/main" id="{DACC1387-B9D5-4227-BD6C-C4F35BBA66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673" y="4597924"/>
            <a:ext cx="10802471" cy="805941"/>
          </a:xfrm>
          <a:prstGeom prst="rect">
            <a:avLst/>
          </a:prstGeom>
        </p:spPr>
      </p:pic>
    </p:spTree>
    <p:extLst>
      <p:ext uri="{BB962C8B-B14F-4D97-AF65-F5344CB8AC3E}">
        <p14:creationId xmlns:p14="http://schemas.microsoft.com/office/powerpoint/2010/main" val="27275767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759498" y="1219244"/>
            <a:ext cx="4022227" cy="5421423"/>
          </a:xfrm>
        </p:spPr>
        <p:txBody>
          <a:bodyPr>
            <a:normAutofit/>
          </a:bodyPr>
          <a:lstStyle/>
          <a:p>
            <a:pPr marL="0" indent="0">
              <a:lnSpc>
                <a:spcPct val="100000"/>
              </a:lnSpc>
              <a:spcBef>
                <a:spcPts val="0"/>
              </a:spcBef>
              <a:buNone/>
            </a:pPr>
            <a:r>
              <a:rPr lang="en-US" sz="2400" dirty="0">
                <a:cs typeface="Arial" panose="020B0604020202020204" pitchFamily="34" charset="0"/>
              </a:rPr>
              <a:t>7. </a:t>
            </a:r>
            <a:r>
              <a:rPr lang="en-US" sz="2400" u="sng" dirty="0">
                <a:cs typeface="Arial" panose="020B0604020202020204" pitchFamily="34" charset="0"/>
              </a:rPr>
              <a:t>Financing Contingency</a:t>
            </a:r>
            <a:r>
              <a:rPr lang="en-US" sz="2400" dirty="0">
                <a:cs typeface="Arial" panose="020B0604020202020204" pitchFamily="34" charset="0"/>
              </a:rPr>
              <a:t> (previously paragraph 5) reworded and added language clarifying the relationship between the financing and appraisal contingency. </a:t>
            </a:r>
          </a:p>
          <a:p>
            <a:pPr marL="0" indent="0">
              <a:lnSpc>
                <a:spcPct val="100000"/>
              </a:lnSpc>
              <a:spcBef>
                <a:spcPts val="0"/>
              </a:spcBef>
              <a:buNone/>
            </a:pPr>
            <a:endParaRPr lang="en-US" sz="2400" dirty="0">
              <a:cs typeface="Arial" panose="020B0604020202020204" pitchFamily="34" charset="0"/>
            </a:endParaRPr>
          </a:p>
          <a:p>
            <a:pPr marL="0" indent="0">
              <a:lnSpc>
                <a:spcPct val="100000"/>
              </a:lnSpc>
              <a:spcBef>
                <a:spcPts val="0"/>
              </a:spcBef>
              <a:buNone/>
            </a:pPr>
            <a:endParaRPr lang="en-US" sz="2400" dirty="0">
              <a:cs typeface="Arial" panose="020B0604020202020204" pitchFamily="34" charset="0"/>
            </a:endParaRPr>
          </a:p>
          <a:p>
            <a:pPr marL="0" indent="0">
              <a:lnSpc>
                <a:spcPct val="100000"/>
              </a:lnSpc>
              <a:spcBef>
                <a:spcPts val="0"/>
              </a:spcBef>
              <a:buNone/>
            </a:pPr>
            <a:endParaRPr lang="en-US" sz="2400" dirty="0">
              <a:cs typeface="Arial" panose="020B0604020202020204" pitchFamily="34" charset="0"/>
            </a:endParaRPr>
          </a:p>
          <a:p>
            <a:pPr marL="0" indent="0">
              <a:lnSpc>
                <a:spcPct val="100000"/>
              </a:lnSpc>
              <a:spcBef>
                <a:spcPts val="0"/>
              </a:spcBef>
              <a:buNone/>
            </a:pPr>
            <a:endParaRPr lang="en-US" sz="2400" dirty="0">
              <a:cs typeface="Arial" panose="020B0604020202020204" pitchFamily="34" charset="0"/>
            </a:endParaRPr>
          </a:p>
          <a:p>
            <a:pPr marL="0" indent="0">
              <a:lnSpc>
                <a:spcPct val="100000"/>
              </a:lnSpc>
              <a:spcBef>
                <a:spcPts val="0"/>
              </a:spcBef>
              <a:buNone/>
            </a:pPr>
            <a:endParaRPr lang="en-US" sz="2400" dirty="0">
              <a:cs typeface="Arial" panose="020B0604020202020204" pitchFamily="34" charset="0"/>
            </a:endParaRPr>
          </a:p>
          <a:p>
            <a:pPr marL="0" indent="0">
              <a:lnSpc>
                <a:spcPct val="100000"/>
              </a:lnSpc>
              <a:spcBef>
                <a:spcPts val="0"/>
              </a:spcBef>
              <a:buNone/>
            </a:pPr>
            <a:endParaRPr lang="en-US" sz="2400" dirty="0">
              <a:cs typeface="Arial" panose="020B0604020202020204" pitchFamily="34" charset="0"/>
            </a:endParaRPr>
          </a:p>
          <a:p>
            <a:pPr marL="0" indent="0">
              <a:lnSpc>
                <a:spcPct val="100000"/>
              </a:lnSpc>
              <a:spcBef>
                <a:spcPts val="0"/>
              </a:spcBef>
              <a:buNone/>
            </a:pPr>
            <a:endParaRPr lang="en-US" sz="2400" dirty="0">
              <a:cs typeface="Arial" panose="020B0604020202020204" pitchFamily="34" charset="0"/>
            </a:endParaRPr>
          </a:p>
          <a:p>
            <a:pPr marL="0" indent="0">
              <a:lnSpc>
                <a:spcPct val="100000"/>
              </a:lnSpc>
              <a:spcBef>
                <a:spcPts val="0"/>
              </a:spcBef>
              <a:buNone/>
            </a:pPr>
            <a:r>
              <a:rPr lang="en-US" sz="1800" dirty="0">
                <a:cs typeface="Arial" panose="020B0604020202020204" pitchFamily="34" charset="0"/>
              </a:rPr>
              <a:t>Universal Change F413 (see paragraph 6)</a:t>
            </a:r>
          </a:p>
          <a:p>
            <a:pPr marL="0" indent="0">
              <a:lnSpc>
                <a:spcPct val="150000"/>
              </a:lnSpc>
              <a:buNone/>
            </a:pPr>
            <a:endParaRPr lang="en-US" sz="2400" dirty="0">
              <a:latin typeface="Arial" panose="020B0604020202020204" pitchFamily="34" charset="0"/>
              <a:cs typeface="Arial" panose="020B0604020202020204" pitchFamily="34" charset="0"/>
            </a:endParaRPr>
          </a:p>
          <a:p>
            <a:pPr marL="0" indent="0">
              <a:lnSpc>
                <a:spcPct val="150000"/>
              </a:lnSpc>
              <a:buNone/>
            </a:pPr>
            <a:endParaRPr lang="en-US" dirty="0">
              <a:latin typeface="Arial" panose="020B0604020202020204" pitchFamily="34" charset="0"/>
              <a:cs typeface="Arial" panose="020B0604020202020204" pitchFamily="34" charset="0"/>
            </a:endParaRP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553673" y="1027049"/>
            <a:ext cx="10989578"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0" y="-629"/>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b="1" spc="150" dirty="0">
                <a:solidFill>
                  <a:srgbClr val="663300"/>
                </a:solidFill>
                <a:latin typeface="Arial Black" panose="020B0A04020102020204" pitchFamily="34" charset="0"/>
                <a:cs typeface="Helvetica" panose="020B0604020202020204" pitchFamily="34" charset="0"/>
              </a:rPr>
              <a:t>F404 Conventional Loan Contingency Exhibit</a:t>
            </a:r>
          </a:p>
        </p:txBody>
      </p:sp>
      <p:pic>
        <p:nvPicPr>
          <p:cNvPr id="3" name="Picture 2" descr="Text&#10;&#10;Description automatically generated">
            <a:extLst>
              <a:ext uri="{FF2B5EF4-FFF2-40B4-BE49-F238E27FC236}">
                <a16:creationId xmlns:a16="http://schemas.microsoft.com/office/drawing/2014/main" id="{B8BED9EA-B0CB-42D0-8BB7-E3D1EBD118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7318" y="3681106"/>
            <a:ext cx="9045387" cy="1805250"/>
          </a:xfrm>
          <a:prstGeom prst="rect">
            <a:avLst/>
          </a:prstGeom>
        </p:spPr>
      </p:pic>
    </p:spTree>
    <p:extLst>
      <p:ext uri="{BB962C8B-B14F-4D97-AF65-F5344CB8AC3E}">
        <p14:creationId xmlns:p14="http://schemas.microsoft.com/office/powerpoint/2010/main" val="373688307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553673" y="1496080"/>
            <a:ext cx="10989578" cy="2524747"/>
          </a:xfrm>
        </p:spPr>
        <p:txBody>
          <a:bodyPr>
            <a:normAutofit/>
          </a:bodyPr>
          <a:lstStyle/>
          <a:p>
            <a:pPr marL="0" indent="0" algn="ctr">
              <a:lnSpc>
                <a:spcPct val="150000"/>
              </a:lnSpc>
              <a:buNone/>
            </a:pPr>
            <a:r>
              <a:rPr lang="en-US" sz="2400" dirty="0">
                <a:cs typeface="Arial" panose="020B0604020202020204" pitchFamily="34" charset="0"/>
              </a:rPr>
              <a:t>13. </a:t>
            </a:r>
            <a:r>
              <a:rPr lang="en-US" sz="2400" u="sng" dirty="0">
                <a:cs typeface="Arial" panose="020B0604020202020204" pitchFamily="34" charset="0"/>
              </a:rPr>
              <a:t>Appraisal Contingency</a:t>
            </a:r>
            <a:r>
              <a:rPr lang="en-US" sz="2400" dirty="0">
                <a:cs typeface="Arial" panose="020B0604020202020204" pitchFamily="34" charset="0"/>
              </a:rPr>
              <a:t> reworded to incorporate the new section 4</a:t>
            </a:r>
          </a:p>
          <a:p>
            <a:pPr marL="0" indent="0">
              <a:lnSpc>
                <a:spcPct val="150000"/>
              </a:lnSpc>
              <a:buNone/>
            </a:pPr>
            <a:endParaRPr lang="en-US" sz="2400" dirty="0">
              <a:latin typeface="Arial" panose="020B0604020202020204" pitchFamily="34" charset="0"/>
              <a:cs typeface="Arial" panose="020B0604020202020204" pitchFamily="34" charset="0"/>
            </a:endParaRPr>
          </a:p>
          <a:p>
            <a:pPr marL="0" indent="0">
              <a:lnSpc>
                <a:spcPct val="150000"/>
              </a:lnSpc>
              <a:buNone/>
            </a:pPr>
            <a:endParaRPr lang="en-US" dirty="0">
              <a:latin typeface="Arial" panose="020B0604020202020204" pitchFamily="34" charset="0"/>
              <a:cs typeface="Arial" panose="020B0604020202020204" pitchFamily="34" charset="0"/>
            </a:endParaRP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553673" y="1027049"/>
            <a:ext cx="10989578"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0" y="-629"/>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b="1" spc="150" dirty="0">
                <a:solidFill>
                  <a:srgbClr val="663300"/>
                </a:solidFill>
                <a:latin typeface="Arial Black" panose="020B0A04020102020204" pitchFamily="34" charset="0"/>
                <a:cs typeface="Helvetica" panose="020B0604020202020204" pitchFamily="34" charset="0"/>
              </a:rPr>
              <a:t>F404 Conventional Loan Contingency Exhibit</a:t>
            </a:r>
          </a:p>
        </p:txBody>
      </p:sp>
      <p:pic>
        <p:nvPicPr>
          <p:cNvPr id="4" name="Picture 3" descr="A screenshot of a computer&#10;&#10;Description automatically generated with low confidence">
            <a:extLst>
              <a:ext uri="{FF2B5EF4-FFF2-40B4-BE49-F238E27FC236}">
                <a16:creationId xmlns:a16="http://schemas.microsoft.com/office/drawing/2014/main" id="{1168B877-65EF-4214-9AC4-5CED6370A9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851" y="2430258"/>
            <a:ext cx="10820400" cy="3181137"/>
          </a:xfrm>
          <a:prstGeom prst="rect">
            <a:avLst/>
          </a:prstGeom>
        </p:spPr>
      </p:pic>
    </p:spTree>
    <p:extLst>
      <p:ext uri="{BB962C8B-B14F-4D97-AF65-F5344CB8AC3E}">
        <p14:creationId xmlns:p14="http://schemas.microsoft.com/office/powerpoint/2010/main" val="239487544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931452" y="3872908"/>
            <a:ext cx="10207435" cy="2524747"/>
          </a:xfrm>
        </p:spPr>
        <p:txBody>
          <a:bodyPr>
            <a:normAutofit/>
          </a:bodyPr>
          <a:lstStyle/>
          <a:p>
            <a:pPr marL="0" indent="0" algn="just">
              <a:lnSpc>
                <a:spcPct val="100000"/>
              </a:lnSpc>
              <a:spcBef>
                <a:spcPts val="0"/>
              </a:spcBef>
              <a:buNone/>
            </a:pPr>
            <a:r>
              <a:rPr lang="en-US" sz="2400" dirty="0">
                <a:cs typeface="Arial" panose="020B0604020202020204" pitchFamily="34" charset="0"/>
              </a:rPr>
              <a:t>6. </a:t>
            </a:r>
            <a:r>
              <a:rPr lang="en-US" sz="2400" u="sng" dirty="0">
                <a:cs typeface="Arial" panose="020B0604020202020204" pitchFamily="34" charset="0"/>
              </a:rPr>
              <a:t>Financing Contingency</a:t>
            </a:r>
            <a:r>
              <a:rPr lang="en-US" sz="2400" dirty="0">
                <a:cs typeface="Arial" panose="020B0604020202020204" pitchFamily="34" charset="0"/>
              </a:rPr>
              <a:t> same changes as the conventional financing contingency (F404) but references the Amendatory Clause rather than the appraisal contingency. </a:t>
            </a:r>
          </a:p>
          <a:p>
            <a:pPr marL="0" indent="0" algn="just">
              <a:lnSpc>
                <a:spcPct val="120000"/>
              </a:lnSpc>
              <a:spcBef>
                <a:spcPts val="0"/>
              </a:spcBef>
              <a:buNone/>
            </a:pPr>
            <a:endParaRPr lang="en-US" sz="2400" dirty="0">
              <a:cs typeface="Arial" panose="020B0604020202020204" pitchFamily="34" charset="0"/>
            </a:endParaRPr>
          </a:p>
          <a:p>
            <a:pPr marL="0" indent="0" algn="just">
              <a:lnSpc>
                <a:spcPct val="120000"/>
              </a:lnSpc>
              <a:spcBef>
                <a:spcPts val="0"/>
              </a:spcBef>
              <a:buNone/>
            </a:pPr>
            <a:endParaRPr lang="en-US" sz="2400" dirty="0">
              <a:cs typeface="Arial" panose="020B0604020202020204" pitchFamily="34" charset="0"/>
            </a:endParaRPr>
          </a:p>
          <a:p>
            <a:pPr marL="0" indent="0" algn="just">
              <a:lnSpc>
                <a:spcPct val="120000"/>
              </a:lnSpc>
              <a:spcBef>
                <a:spcPts val="0"/>
              </a:spcBef>
              <a:buNone/>
            </a:pPr>
            <a:r>
              <a:rPr lang="en-US" sz="1800" dirty="0">
                <a:cs typeface="Arial" panose="020B0604020202020204" pitchFamily="34" charset="0"/>
              </a:rPr>
              <a:t>Universal Change: F410</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677798" y="1027049"/>
            <a:ext cx="8804671"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0" y="-629"/>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b="1" spc="150" dirty="0">
                <a:solidFill>
                  <a:srgbClr val="663300"/>
                </a:solidFill>
                <a:latin typeface="Arial Black" panose="020B0A04020102020204" pitchFamily="34" charset="0"/>
                <a:cs typeface="Helvetica" panose="020B0604020202020204" pitchFamily="34" charset="0"/>
              </a:rPr>
              <a:t>F407 FHA Loan Contingency Exhibit</a:t>
            </a:r>
          </a:p>
        </p:txBody>
      </p:sp>
      <p:pic>
        <p:nvPicPr>
          <p:cNvPr id="4" name="Picture 3" descr="Text&#10;&#10;Description automatically generated">
            <a:extLst>
              <a:ext uri="{FF2B5EF4-FFF2-40B4-BE49-F238E27FC236}">
                <a16:creationId xmlns:a16="http://schemas.microsoft.com/office/drawing/2014/main" id="{78C4F332-86AB-45E9-B2D5-5EF7927B6C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141" y="1518502"/>
            <a:ext cx="10874188" cy="2184066"/>
          </a:xfrm>
          <a:prstGeom prst="rect">
            <a:avLst/>
          </a:prstGeom>
        </p:spPr>
      </p:pic>
    </p:spTree>
    <p:extLst>
      <p:ext uri="{BB962C8B-B14F-4D97-AF65-F5344CB8AC3E}">
        <p14:creationId xmlns:p14="http://schemas.microsoft.com/office/powerpoint/2010/main" val="58576528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247770" y="1203383"/>
            <a:ext cx="3585999" cy="5315780"/>
          </a:xfrm>
        </p:spPr>
        <p:txBody>
          <a:bodyPr>
            <a:normAutofit fontScale="62500" lnSpcReduction="20000"/>
          </a:bodyPr>
          <a:lstStyle/>
          <a:p>
            <a:pPr marL="0" indent="0">
              <a:lnSpc>
                <a:spcPct val="120000"/>
              </a:lnSpc>
              <a:spcBef>
                <a:spcPts val="0"/>
              </a:spcBef>
              <a:buNone/>
            </a:pPr>
            <a:r>
              <a:rPr lang="en-US" dirty="0">
                <a:cs typeface="Arial" panose="020B0604020202020204" pitchFamily="34" charset="0"/>
              </a:rPr>
              <a:t>12. </a:t>
            </a:r>
            <a:r>
              <a:rPr lang="en-US" u="sng" dirty="0">
                <a:cs typeface="Arial" panose="020B0604020202020204" pitchFamily="34" charset="0"/>
              </a:rPr>
              <a:t>Amendatory Clause</a:t>
            </a:r>
            <a:r>
              <a:rPr lang="en-US" dirty="0">
                <a:cs typeface="Arial" panose="020B0604020202020204" pitchFamily="34" charset="0"/>
              </a:rPr>
              <a:t> added language clarifying that if the property doesn’t appraise the Seller may agree to the lower price via an amendment. </a:t>
            </a:r>
          </a:p>
          <a:p>
            <a:pPr marL="0" indent="0">
              <a:lnSpc>
                <a:spcPct val="120000"/>
              </a:lnSpc>
              <a:spcBef>
                <a:spcPts val="0"/>
              </a:spcBef>
              <a:buNone/>
            </a:pPr>
            <a:endParaRPr lang="en-US" dirty="0">
              <a:cs typeface="Arial" panose="020B0604020202020204" pitchFamily="34" charset="0"/>
            </a:endParaRPr>
          </a:p>
          <a:p>
            <a:pPr marL="0" indent="0">
              <a:lnSpc>
                <a:spcPct val="120000"/>
              </a:lnSpc>
              <a:spcBef>
                <a:spcPts val="0"/>
              </a:spcBef>
              <a:buNone/>
            </a:pPr>
            <a:r>
              <a:rPr lang="en-US" dirty="0">
                <a:cs typeface="Arial" panose="020B0604020202020204" pitchFamily="34" charset="0"/>
              </a:rPr>
              <a:t>Remember the reduction in sales price doesn’t happen automatically - Seller isn’t required to accept the lower price!  However, if the Seller agrees to the lower price the Buyer does not have the right to terminate.  </a:t>
            </a:r>
          </a:p>
          <a:p>
            <a:pPr marL="0" indent="0">
              <a:lnSpc>
                <a:spcPct val="120000"/>
              </a:lnSpc>
              <a:spcBef>
                <a:spcPts val="0"/>
              </a:spcBef>
              <a:buNone/>
            </a:pPr>
            <a:endParaRPr lang="en-US" dirty="0">
              <a:cs typeface="Arial" panose="020B0604020202020204" pitchFamily="34" charset="0"/>
            </a:endParaRPr>
          </a:p>
          <a:p>
            <a:pPr marL="0" indent="0">
              <a:lnSpc>
                <a:spcPct val="120000"/>
              </a:lnSpc>
              <a:spcBef>
                <a:spcPts val="0"/>
              </a:spcBef>
              <a:buNone/>
            </a:pPr>
            <a:endParaRPr lang="en-US" sz="2900" dirty="0">
              <a:cs typeface="Arial" panose="020B0604020202020204" pitchFamily="34" charset="0"/>
            </a:endParaRPr>
          </a:p>
          <a:p>
            <a:pPr marL="0" indent="0">
              <a:lnSpc>
                <a:spcPct val="120000"/>
              </a:lnSpc>
              <a:spcBef>
                <a:spcPts val="0"/>
              </a:spcBef>
              <a:buNone/>
            </a:pPr>
            <a:r>
              <a:rPr lang="en-US" sz="2900" dirty="0">
                <a:cs typeface="Arial" panose="020B0604020202020204" pitchFamily="34" charset="0"/>
              </a:rPr>
              <a:t>Universal Change: F410</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677798" y="1027049"/>
            <a:ext cx="8804671"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0" y="8326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b="1" spc="150" dirty="0">
                <a:solidFill>
                  <a:srgbClr val="663300"/>
                </a:solidFill>
                <a:latin typeface="Arial Black" panose="020B0A04020102020204" pitchFamily="34" charset="0"/>
                <a:cs typeface="Helvetica" panose="020B0604020202020204" pitchFamily="34" charset="0"/>
              </a:rPr>
              <a:t>F407 FHA Loan Contingency Exhibit</a:t>
            </a:r>
          </a:p>
        </p:txBody>
      </p:sp>
      <p:pic>
        <p:nvPicPr>
          <p:cNvPr id="4" name="Picture 3" descr="Text&#10;&#10;Description automatically generated">
            <a:extLst>
              <a:ext uri="{FF2B5EF4-FFF2-40B4-BE49-F238E27FC236}">
                <a16:creationId xmlns:a16="http://schemas.microsoft.com/office/drawing/2014/main" id="{D980EC22-E8ED-4A55-834C-4141A1F488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7976" y="2528946"/>
            <a:ext cx="8758518" cy="2181159"/>
          </a:xfrm>
          <a:prstGeom prst="rect">
            <a:avLst/>
          </a:prstGeom>
        </p:spPr>
      </p:pic>
    </p:spTree>
    <p:extLst>
      <p:ext uri="{BB962C8B-B14F-4D97-AF65-F5344CB8AC3E}">
        <p14:creationId xmlns:p14="http://schemas.microsoft.com/office/powerpoint/2010/main" val="314134048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677798" y="1027049"/>
            <a:ext cx="8804671"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0" y="-629"/>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b="1" spc="150" dirty="0">
                <a:solidFill>
                  <a:srgbClr val="663300"/>
                </a:solidFill>
                <a:latin typeface="Arial Black" panose="020B0A04020102020204" pitchFamily="34" charset="0"/>
                <a:cs typeface="Helvetica" panose="020B0604020202020204" pitchFamily="34" charset="0"/>
              </a:rPr>
              <a:t>Practice Tip!</a:t>
            </a:r>
          </a:p>
        </p:txBody>
      </p:sp>
      <p:graphicFrame>
        <p:nvGraphicFramePr>
          <p:cNvPr id="10" name="Diagram 9">
            <a:extLst>
              <a:ext uri="{FF2B5EF4-FFF2-40B4-BE49-F238E27FC236}">
                <a16:creationId xmlns:a16="http://schemas.microsoft.com/office/drawing/2014/main" id="{FE5F4A6F-E185-4865-9203-9E69B646087D}"/>
              </a:ext>
            </a:extLst>
          </p:cNvPr>
          <p:cNvGraphicFramePr/>
          <p:nvPr>
            <p:extLst>
              <p:ext uri="{D42A27DB-BD31-4B8C-83A1-F6EECF244321}">
                <p14:modId xmlns:p14="http://schemas.microsoft.com/office/powerpoint/2010/main" val="2095448754"/>
              </p:ext>
            </p:extLst>
          </p:nvPr>
        </p:nvGraphicFramePr>
        <p:xfrm>
          <a:off x="822121" y="1518406"/>
          <a:ext cx="10637239" cy="47313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0623272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8012687" y="1813248"/>
            <a:ext cx="3740289" cy="2524747"/>
          </a:xfrm>
        </p:spPr>
        <p:txBody>
          <a:bodyPr>
            <a:normAutofit/>
          </a:bodyPr>
          <a:lstStyle/>
          <a:p>
            <a:pPr marL="0" indent="0">
              <a:lnSpc>
                <a:spcPct val="100000"/>
              </a:lnSpc>
              <a:spcBef>
                <a:spcPts val="0"/>
              </a:spcBef>
              <a:buNone/>
            </a:pPr>
            <a:r>
              <a:rPr lang="en-US" sz="1800" dirty="0">
                <a:latin typeface="Arial" panose="020B0604020202020204" pitchFamily="34" charset="0"/>
                <a:cs typeface="Arial" panose="020B0604020202020204" pitchFamily="34" charset="0"/>
              </a:rPr>
              <a:t>16. </a:t>
            </a:r>
            <a:r>
              <a:rPr lang="en-US" sz="1800" u="sng" dirty="0">
                <a:latin typeface="Arial" panose="020B0604020202020204" pitchFamily="34" charset="0"/>
                <a:cs typeface="Arial" panose="020B0604020202020204" pitchFamily="34" charset="0"/>
              </a:rPr>
              <a:t>Repairs Required in FHA Commitment</a:t>
            </a:r>
            <a:r>
              <a:rPr lang="en-US" sz="1800" dirty="0">
                <a:latin typeface="Arial" panose="020B0604020202020204" pitchFamily="34" charset="0"/>
                <a:cs typeface="Arial" panose="020B0604020202020204" pitchFamily="34" charset="0"/>
              </a:rPr>
              <a:t> clarification that there is no penalty to Buyer.</a:t>
            </a:r>
          </a:p>
        </p:txBody>
      </p:sp>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677798" y="1027049"/>
            <a:ext cx="8804671"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0" y="-629"/>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b="1" spc="150" dirty="0">
                <a:solidFill>
                  <a:srgbClr val="663300"/>
                </a:solidFill>
                <a:latin typeface="Arial Black" panose="020B0A04020102020204" pitchFamily="34" charset="0"/>
                <a:cs typeface="Helvetica" panose="020B0604020202020204" pitchFamily="34" charset="0"/>
              </a:rPr>
              <a:t>F407 FHA Loan Contingency Exhibit</a:t>
            </a:r>
          </a:p>
        </p:txBody>
      </p:sp>
      <p:pic>
        <p:nvPicPr>
          <p:cNvPr id="10" name="Picture 4" descr="Unpermitted Home Renovations Hurt Home Sellers – 2-10 HBW">
            <a:extLst>
              <a:ext uri="{FF2B5EF4-FFF2-40B4-BE49-F238E27FC236}">
                <a16:creationId xmlns:a16="http://schemas.microsoft.com/office/drawing/2014/main" id="{5A10C77A-00B3-4C80-B156-2CD2DCE5D6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29387"/>
            <a:ext cx="12192000" cy="19682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sp>
        <p:nvSpPr>
          <p:cNvPr id="2" name="Arrow: Curved Left 1">
            <a:extLst>
              <a:ext uri="{FF2B5EF4-FFF2-40B4-BE49-F238E27FC236}">
                <a16:creationId xmlns:a16="http://schemas.microsoft.com/office/drawing/2014/main" id="{62E15DEF-74DB-47B0-9BAC-557546CB03F7}"/>
              </a:ext>
            </a:extLst>
          </p:cNvPr>
          <p:cNvSpPr/>
          <p:nvPr/>
        </p:nvSpPr>
        <p:spPr>
          <a:xfrm rot="1922760">
            <a:off x="8305161" y="2837633"/>
            <a:ext cx="633582" cy="1284384"/>
          </a:xfrm>
          <a:prstGeom prst="curvedLeftArrow">
            <a:avLst>
              <a:gd name="adj1" fmla="val 18259"/>
              <a:gd name="adj2" fmla="val 50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6" name="Picture 5" descr="Text&#10;&#10;Description automatically generated">
            <a:extLst>
              <a:ext uri="{FF2B5EF4-FFF2-40B4-BE49-F238E27FC236}">
                <a16:creationId xmlns:a16="http://schemas.microsoft.com/office/drawing/2014/main" id="{B6B0E820-4176-4C6A-959F-BECDCD734A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869" y="1813248"/>
            <a:ext cx="7910816" cy="1968268"/>
          </a:xfrm>
          <a:prstGeom prst="rect">
            <a:avLst/>
          </a:prstGeom>
        </p:spPr>
      </p:pic>
    </p:spTree>
    <p:extLst>
      <p:ext uri="{BB962C8B-B14F-4D97-AF65-F5344CB8AC3E}">
        <p14:creationId xmlns:p14="http://schemas.microsoft.com/office/powerpoint/2010/main" val="170124215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268527" y="985978"/>
            <a:ext cx="4873925" cy="2524747"/>
          </a:xfrm>
        </p:spPr>
        <p:txBody>
          <a:bodyPr/>
          <a:lstStyle/>
          <a:p>
            <a:pPr marL="0" indent="0">
              <a:lnSpc>
                <a:spcPct val="150000"/>
              </a:lnSpc>
              <a:buNone/>
            </a:pPr>
            <a:r>
              <a:rPr lang="en-US" sz="2000" dirty="0">
                <a:cs typeface="Arial" panose="020B0604020202020204" pitchFamily="34" charset="0"/>
              </a:rPr>
              <a:t>15. </a:t>
            </a:r>
            <a:r>
              <a:rPr lang="en-US" sz="2000" u="sng" dirty="0">
                <a:cs typeface="Arial" panose="020B0604020202020204" pitchFamily="34" charset="0"/>
              </a:rPr>
              <a:t>VA Rules and Regulations; Termite Letter</a:t>
            </a:r>
            <a:endParaRPr lang="en-US" dirty="0">
              <a:latin typeface="Arial" panose="020B0604020202020204" pitchFamily="34" charset="0"/>
              <a:cs typeface="Arial" panose="020B0604020202020204" pitchFamily="34" charset="0"/>
            </a:endParaRP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37857" y="922789"/>
            <a:ext cx="8330268"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0" y="-629"/>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b="1" spc="150" dirty="0">
                <a:solidFill>
                  <a:srgbClr val="663300"/>
                </a:solidFill>
                <a:latin typeface="Arial Black" panose="020B0A04020102020204" pitchFamily="34" charset="0"/>
                <a:cs typeface="Helvetica" panose="020B0604020202020204" pitchFamily="34" charset="0"/>
              </a:rPr>
              <a:t>F410 VA Loan Contingency Exhibit</a:t>
            </a:r>
          </a:p>
        </p:txBody>
      </p:sp>
      <p:pic>
        <p:nvPicPr>
          <p:cNvPr id="4" name="Picture 3" descr="A picture containing text, indoor, wall, floor&#10;&#10;Description automatically generated">
            <a:extLst>
              <a:ext uri="{FF2B5EF4-FFF2-40B4-BE49-F238E27FC236}">
                <a16:creationId xmlns:a16="http://schemas.microsoft.com/office/drawing/2014/main" id="{855775F6-FE8E-4F69-8D37-4079013FBB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527" y="1757746"/>
            <a:ext cx="4295283" cy="5011163"/>
          </a:xfrm>
          <a:prstGeom prst="rect">
            <a:avLst/>
          </a:prstGeom>
        </p:spPr>
      </p:pic>
      <p:pic>
        <p:nvPicPr>
          <p:cNvPr id="6" name="Picture 5" descr="A screenshot of a computer&#10;&#10;Description automatically generated with low confidence">
            <a:extLst>
              <a:ext uri="{FF2B5EF4-FFF2-40B4-BE49-F238E27FC236}">
                <a16:creationId xmlns:a16="http://schemas.microsoft.com/office/drawing/2014/main" id="{DEDD2D17-CF7E-4ECB-AE09-6F78FE1D6B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9112" y="2519367"/>
            <a:ext cx="7485775" cy="2262134"/>
          </a:xfrm>
          <a:prstGeom prst="rect">
            <a:avLst/>
          </a:prstGeom>
        </p:spPr>
      </p:pic>
      <p:sp>
        <p:nvSpPr>
          <p:cNvPr id="2" name="TextBox 1">
            <a:extLst>
              <a:ext uri="{FF2B5EF4-FFF2-40B4-BE49-F238E27FC236}">
                <a16:creationId xmlns:a16="http://schemas.microsoft.com/office/drawing/2014/main" id="{30559667-0740-4F18-A92C-5A7DC4A2C77F}"/>
              </a:ext>
            </a:extLst>
          </p:cNvPr>
          <p:cNvSpPr txBox="1"/>
          <p:nvPr/>
        </p:nvSpPr>
        <p:spPr>
          <a:xfrm>
            <a:off x="5388450" y="5266412"/>
            <a:ext cx="6535023" cy="646331"/>
          </a:xfrm>
          <a:prstGeom prst="rect">
            <a:avLst/>
          </a:prstGeom>
          <a:noFill/>
        </p:spPr>
        <p:txBody>
          <a:bodyPr wrap="square" rtlCol="0">
            <a:spAutoFit/>
          </a:bodyPr>
          <a:lstStyle/>
          <a:p>
            <a:pPr algn="just"/>
            <a:r>
              <a:rPr lang="en-US" dirty="0"/>
              <a:t>Either party can pay for the initial termite letter but if a reinspection is required, the reinspection fee is the Seller’s responsibility.</a:t>
            </a:r>
          </a:p>
        </p:txBody>
      </p:sp>
    </p:spTree>
    <p:extLst>
      <p:ext uri="{BB962C8B-B14F-4D97-AF65-F5344CB8AC3E}">
        <p14:creationId xmlns:p14="http://schemas.microsoft.com/office/powerpoint/2010/main" val="265899646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192946" y="1747176"/>
            <a:ext cx="6404699" cy="2524747"/>
          </a:xfrm>
        </p:spPr>
        <p:txBody>
          <a:bodyPr/>
          <a:lstStyle/>
          <a:p>
            <a:pPr marL="0" indent="0">
              <a:lnSpc>
                <a:spcPct val="150000"/>
              </a:lnSpc>
              <a:buNone/>
            </a:pPr>
            <a:r>
              <a:rPr lang="en-US" sz="2400" dirty="0">
                <a:cs typeface="Arial" panose="020B0604020202020204" pitchFamily="34" charset="0"/>
              </a:rPr>
              <a:t>3A. </a:t>
            </a:r>
            <a:r>
              <a:rPr lang="en-US" sz="2400" u="sng" dirty="0">
                <a:cs typeface="Arial" panose="020B0604020202020204" pitchFamily="34" charset="0"/>
              </a:rPr>
              <a:t>Buyer closing on the sale of Other Property </a:t>
            </a:r>
            <a:endParaRPr lang="en-US" sz="2400" dirty="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2946" y="1451295"/>
            <a:ext cx="11677475"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64316" y="217329"/>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b="1" spc="150" dirty="0">
                <a:solidFill>
                  <a:srgbClr val="663300"/>
                </a:solidFill>
                <a:latin typeface="Arial Black" panose="020B0A04020102020204" pitchFamily="34" charset="0"/>
                <a:cs typeface="Helvetica" panose="020B0604020202020204" pitchFamily="34" charset="0"/>
              </a:rPr>
              <a:t>F601 Sale of Lease of Buyer’s Property Contingency Exhibit</a:t>
            </a:r>
          </a:p>
        </p:txBody>
      </p:sp>
      <p:pic>
        <p:nvPicPr>
          <p:cNvPr id="4" name="Picture 3" descr="A person holding an object&#10;&#10;Description automatically generated with medium confidence">
            <a:extLst>
              <a:ext uri="{FF2B5EF4-FFF2-40B4-BE49-F238E27FC236}">
                <a16:creationId xmlns:a16="http://schemas.microsoft.com/office/drawing/2014/main" id="{16C97316-84B5-4BBE-B969-CF6954442E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5295" y="3585934"/>
            <a:ext cx="4582106" cy="3054737"/>
          </a:xfrm>
          <a:prstGeom prst="rect">
            <a:avLst/>
          </a:prstGeom>
        </p:spPr>
      </p:pic>
      <p:pic>
        <p:nvPicPr>
          <p:cNvPr id="6" name="Picture 5">
            <a:extLst>
              <a:ext uri="{FF2B5EF4-FFF2-40B4-BE49-F238E27FC236}">
                <a16:creationId xmlns:a16="http://schemas.microsoft.com/office/drawing/2014/main" id="{F957F10F-C1EE-4B66-807B-963AE3A46C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776" y="2354020"/>
            <a:ext cx="11062447" cy="1110787"/>
          </a:xfrm>
          <a:prstGeom prst="rect">
            <a:avLst/>
          </a:prstGeom>
        </p:spPr>
      </p:pic>
    </p:spTree>
    <p:extLst>
      <p:ext uri="{BB962C8B-B14F-4D97-AF65-F5344CB8AC3E}">
        <p14:creationId xmlns:p14="http://schemas.microsoft.com/office/powerpoint/2010/main" val="225085652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sign, sky, street&#10;&#10;Description automatically generated">
            <a:extLst>
              <a:ext uri="{FF2B5EF4-FFF2-40B4-BE49-F238E27FC236}">
                <a16:creationId xmlns:a16="http://schemas.microsoft.com/office/drawing/2014/main" id="{B9EFDBBC-5BB5-431E-B5A0-02AD5239CD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45433"/>
            <a:ext cx="12192000" cy="3129825"/>
          </a:xfrm>
          <a:prstGeom prst="rect">
            <a:avLst/>
          </a:prstGeom>
        </p:spPr>
      </p:pic>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205825" y="1846208"/>
            <a:ext cx="3116215" cy="1778489"/>
          </a:xfrm>
        </p:spPr>
        <p:txBody>
          <a:bodyPr>
            <a:normAutofit fontScale="85000" lnSpcReduction="20000"/>
          </a:bodyPr>
          <a:lstStyle/>
          <a:p>
            <a:pPr marL="0" indent="0">
              <a:lnSpc>
                <a:spcPct val="150000"/>
              </a:lnSpc>
              <a:buNone/>
            </a:pPr>
            <a:r>
              <a:rPr lang="en-US" sz="2400" dirty="0">
                <a:solidFill>
                  <a:schemeClr val="bg1"/>
                </a:solidFill>
                <a:cs typeface="Arial" panose="020B0604020202020204" pitchFamily="34" charset="0"/>
              </a:rPr>
              <a:t>Paragraph 1 clarifies situations with multiple back-up offers and updated the language throughout</a:t>
            </a:r>
          </a:p>
          <a:p>
            <a:pPr marL="0" indent="0">
              <a:buNone/>
            </a:pPr>
            <a:endParaRPr lang="en-US" dirty="0">
              <a:latin typeface="Arial" panose="020B0604020202020204" pitchFamily="34" charset="0"/>
              <a:cs typeface="Arial" panose="020B0604020202020204" pitchFamily="34" charset="0"/>
            </a:endParaRP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37857" y="922789"/>
            <a:ext cx="8330268"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0" y="-629"/>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b="1" spc="150" dirty="0">
                <a:solidFill>
                  <a:srgbClr val="663300"/>
                </a:solidFill>
                <a:latin typeface="Arial Black" panose="020B0A04020102020204" pitchFamily="34" charset="0"/>
                <a:cs typeface="Helvetica" panose="020B0604020202020204" pitchFamily="34" charset="0"/>
              </a:rPr>
              <a:t>F604 Back-up Agreement Exhibit</a:t>
            </a:r>
          </a:p>
        </p:txBody>
      </p:sp>
      <p:pic>
        <p:nvPicPr>
          <p:cNvPr id="6" name="Picture 5" descr="A picture containing diagram&#10;&#10;Description automatically generated">
            <a:extLst>
              <a:ext uri="{FF2B5EF4-FFF2-40B4-BE49-F238E27FC236}">
                <a16:creationId xmlns:a16="http://schemas.microsoft.com/office/drawing/2014/main" id="{EC75281C-4724-4B3A-9C4A-7A5C60353E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338" y="4406066"/>
            <a:ext cx="11311156" cy="1630508"/>
          </a:xfrm>
          <a:prstGeom prst="rect">
            <a:avLst/>
          </a:prstGeom>
        </p:spPr>
      </p:pic>
    </p:spTree>
    <p:extLst>
      <p:ext uri="{BB962C8B-B14F-4D97-AF65-F5344CB8AC3E}">
        <p14:creationId xmlns:p14="http://schemas.microsoft.com/office/powerpoint/2010/main" val="36182858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7571359" y="3710774"/>
            <a:ext cx="2466799" cy="2524747"/>
          </a:xfrm>
        </p:spPr>
        <p:txBody>
          <a:bodyPr/>
          <a:lstStyle/>
          <a:p>
            <a:pPr marL="0" indent="0">
              <a:lnSpc>
                <a:spcPct val="150000"/>
              </a:lnSpc>
              <a:buNone/>
            </a:pPr>
            <a:endParaRPr lang="en-US" sz="2400" dirty="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529904" y="1144495"/>
            <a:ext cx="11132191"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0" y="217329"/>
            <a:ext cx="12192000" cy="89071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b="1" spc="150" dirty="0">
                <a:solidFill>
                  <a:srgbClr val="663300"/>
                </a:solidFill>
                <a:latin typeface="Arial Black" panose="020B0A04020102020204" pitchFamily="34" charset="0"/>
                <a:cs typeface="Helvetica" panose="020B0604020202020204" pitchFamily="34" charset="0"/>
              </a:rPr>
              <a:t>F101 Exclusive Seller Brokerage Engagement Agreement</a:t>
            </a:r>
          </a:p>
        </p:txBody>
      </p:sp>
      <p:sp>
        <p:nvSpPr>
          <p:cNvPr id="3" name="TextBox 2">
            <a:extLst>
              <a:ext uri="{FF2B5EF4-FFF2-40B4-BE49-F238E27FC236}">
                <a16:creationId xmlns:a16="http://schemas.microsoft.com/office/drawing/2014/main" id="{AADE5147-9CE9-4E48-9FE8-02B6F1A539AF}"/>
              </a:ext>
            </a:extLst>
          </p:cNvPr>
          <p:cNvSpPr txBox="1"/>
          <p:nvPr/>
        </p:nvSpPr>
        <p:spPr>
          <a:xfrm>
            <a:off x="427840" y="1493494"/>
            <a:ext cx="10974197" cy="4062651"/>
          </a:xfrm>
          <a:prstGeom prst="rect">
            <a:avLst/>
          </a:prstGeom>
          <a:noFill/>
        </p:spPr>
        <p:txBody>
          <a:bodyPr wrap="square" rtlCol="0">
            <a:spAutoFit/>
          </a:bodyPr>
          <a:lstStyle/>
          <a:p>
            <a:pPr algn="ctr"/>
            <a:endParaRPr lang="en-US" sz="2400" dirty="0">
              <a:solidFill>
                <a:srgbClr val="FF0000"/>
              </a:solidFill>
            </a:endParaRPr>
          </a:p>
          <a:p>
            <a:pPr algn="ctr"/>
            <a:endParaRPr lang="en-US" sz="2400" dirty="0">
              <a:solidFill>
                <a:srgbClr val="FF0000"/>
              </a:solidFill>
            </a:endParaRPr>
          </a:p>
          <a:p>
            <a:pPr algn="ctr"/>
            <a:r>
              <a:rPr lang="en-US" sz="2400" dirty="0">
                <a:solidFill>
                  <a:srgbClr val="FF0000"/>
                </a:solidFill>
              </a:rPr>
              <a:t>New</a:t>
            </a:r>
            <a:r>
              <a:rPr lang="en-US" sz="2400" dirty="0"/>
              <a:t> B3(b) </a:t>
            </a:r>
            <a:r>
              <a:rPr lang="en-US" sz="2400" u="sng" dirty="0"/>
              <a:t>Images</a:t>
            </a:r>
            <a:r>
              <a:rPr lang="en-US" sz="2400" dirty="0"/>
              <a:t> previously part of B3(a)</a:t>
            </a:r>
          </a:p>
          <a:p>
            <a:endParaRPr lang="en-US" sz="2400"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Universal Change: F104, CF24, CF25, CF28</a:t>
            </a:r>
          </a:p>
        </p:txBody>
      </p:sp>
      <p:sp>
        <p:nvSpPr>
          <p:cNvPr id="2" name="TextBox 1">
            <a:extLst>
              <a:ext uri="{FF2B5EF4-FFF2-40B4-BE49-F238E27FC236}">
                <a16:creationId xmlns:a16="http://schemas.microsoft.com/office/drawing/2014/main" id="{9C195DDD-5A08-4A90-9EC3-AAA7502B953E}"/>
              </a:ext>
            </a:extLst>
          </p:cNvPr>
          <p:cNvSpPr txBox="1"/>
          <p:nvPr/>
        </p:nvSpPr>
        <p:spPr>
          <a:xfrm>
            <a:off x="7357917" y="4894789"/>
            <a:ext cx="4655890" cy="923330"/>
          </a:xfrm>
          <a:prstGeom prst="rect">
            <a:avLst/>
          </a:prstGeom>
          <a:noFill/>
        </p:spPr>
        <p:txBody>
          <a:bodyPr wrap="square" rtlCol="0">
            <a:spAutoFit/>
          </a:bodyPr>
          <a:lstStyle/>
          <a:p>
            <a:r>
              <a:rPr lang="en-US" dirty="0"/>
              <a:t>Essentially says: Seller this is the rule about the use of images, but I can’t control what others do when they show the property.</a:t>
            </a:r>
          </a:p>
        </p:txBody>
      </p:sp>
      <p:pic>
        <p:nvPicPr>
          <p:cNvPr id="12" name="Picture 11">
            <a:extLst>
              <a:ext uri="{FF2B5EF4-FFF2-40B4-BE49-F238E27FC236}">
                <a16:creationId xmlns:a16="http://schemas.microsoft.com/office/drawing/2014/main" id="{8F260B54-FC2E-4F12-B840-6D829D712C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919" y="3010207"/>
            <a:ext cx="11764160" cy="630223"/>
          </a:xfrm>
          <a:prstGeom prst="rect">
            <a:avLst/>
          </a:prstGeom>
        </p:spPr>
      </p:pic>
      <p:sp>
        <p:nvSpPr>
          <p:cNvPr id="10" name="Arrow: Down 9">
            <a:extLst>
              <a:ext uri="{FF2B5EF4-FFF2-40B4-BE49-F238E27FC236}">
                <a16:creationId xmlns:a16="http://schemas.microsoft.com/office/drawing/2014/main" id="{0035CC56-A135-4756-8B69-6F0043666438}"/>
              </a:ext>
            </a:extLst>
          </p:cNvPr>
          <p:cNvSpPr/>
          <p:nvPr/>
        </p:nvSpPr>
        <p:spPr>
          <a:xfrm rot="7965987">
            <a:off x="8399987" y="3498301"/>
            <a:ext cx="507363" cy="14518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5484026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801443" y="1324934"/>
            <a:ext cx="2466799" cy="4748694"/>
          </a:xfrm>
        </p:spPr>
        <p:txBody>
          <a:bodyPr>
            <a:normAutofit/>
          </a:bodyPr>
          <a:lstStyle/>
          <a:p>
            <a:pPr marL="0" indent="0">
              <a:lnSpc>
                <a:spcPct val="150000"/>
              </a:lnSpc>
              <a:buNone/>
            </a:pPr>
            <a:r>
              <a:rPr lang="en-US" sz="2400" dirty="0">
                <a:cs typeface="Arial" panose="020B0604020202020204" pitchFamily="34" charset="0"/>
              </a:rPr>
              <a:t>Paragraph 2</a:t>
            </a:r>
          </a:p>
          <a:p>
            <a:pPr marL="0" indent="0">
              <a:lnSpc>
                <a:spcPct val="150000"/>
              </a:lnSpc>
              <a:buNone/>
            </a:pPr>
            <a:endParaRPr lang="en-US" sz="2400" dirty="0">
              <a:cs typeface="Arial" panose="020B0604020202020204" pitchFamily="34" charset="0"/>
            </a:endParaRPr>
          </a:p>
          <a:p>
            <a:pPr marL="0" indent="0">
              <a:lnSpc>
                <a:spcPct val="150000"/>
              </a:lnSpc>
              <a:buNone/>
            </a:pPr>
            <a:endParaRPr lang="en-US" sz="2400" dirty="0">
              <a:cs typeface="Arial" panose="020B0604020202020204" pitchFamily="34" charset="0"/>
            </a:endParaRPr>
          </a:p>
          <a:p>
            <a:pPr marL="0" indent="0">
              <a:lnSpc>
                <a:spcPct val="150000"/>
              </a:lnSpc>
              <a:buNone/>
            </a:pPr>
            <a:r>
              <a:rPr lang="en-US" sz="2400" dirty="0">
                <a:cs typeface="Arial" panose="020B0604020202020204" pitchFamily="34" charset="0"/>
              </a:rPr>
              <a:t>Paragraph 3 </a:t>
            </a:r>
          </a:p>
          <a:p>
            <a:pPr marL="0" indent="0">
              <a:buNone/>
            </a:pPr>
            <a:endParaRPr lang="en-US" dirty="0">
              <a:latin typeface="Arial" panose="020B0604020202020204" pitchFamily="34" charset="0"/>
              <a:cs typeface="Arial" panose="020B0604020202020204" pitchFamily="34" charset="0"/>
            </a:endParaRP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37857" y="922789"/>
            <a:ext cx="8330268"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0" y="-629"/>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b="1" spc="150" dirty="0">
                <a:solidFill>
                  <a:srgbClr val="663300"/>
                </a:solidFill>
                <a:latin typeface="Arial Black" panose="020B0A04020102020204" pitchFamily="34" charset="0"/>
                <a:cs typeface="Helvetica" panose="020B0604020202020204" pitchFamily="34" charset="0"/>
              </a:rPr>
              <a:t>F604 Back-up Agreement Exhibit</a:t>
            </a:r>
          </a:p>
        </p:txBody>
      </p:sp>
      <p:pic>
        <p:nvPicPr>
          <p:cNvPr id="4" name="Picture 3">
            <a:extLst>
              <a:ext uri="{FF2B5EF4-FFF2-40B4-BE49-F238E27FC236}">
                <a16:creationId xmlns:a16="http://schemas.microsoft.com/office/drawing/2014/main" id="{EE8DC9CF-A543-4349-9B5D-7AC2F642A2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031" y="2069111"/>
            <a:ext cx="11643919" cy="581386"/>
          </a:xfrm>
          <a:prstGeom prst="rect">
            <a:avLst/>
          </a:prstGeom>
        </p:spPr>
      </p:pic>
      <p:pic>
        <p:nvPicPr>
          <p:cNvPr id="11" name="Picture 10">
            <a:extLst>
              <a:ext uri="{FF2B5EF4-FFF2-40B4-BE49-F238E27FC236}">
                <a16:creationId xmlns:a16="http://schemas.microsoft.com/office/drawing/2014/main" id="{D27AE107-EB9D-4AD1-BB71-D736A3218F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559" y="4140615"/>
            <a:ext cx="11383860" cy="640785"/>
          </a:xfrm>
          <a:prstGeom prst="rect">
            <a:avLst/>
          </a:prstGeom>
        </p:spPr>
      </p:pic>
    </p:spTree>
    <p:extLst>
      <p:ext uri="{BB962C8B-B14F-4D97-AF65-F5344CB8AC3E}">
        <p14:creationId xmlns:p14="http://schemas.microsoft.com/office/powerpoint/2010/main" val="124954473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793054" y="1220901"/>
            <a:ext cx="2466799" cy="4304079"/>
          </a:xfrm>
        </p:spPr>
        <p:txBody>
          <a:bodyPr>
            <a:normAutofit/>
          </a:bodyPr>
          <a:lstStyle/>
          <a:p>
            <a:pPr marL="0" indent="0">
              <a:lnSpc>
                <a:spcPct val="150000"/>
              </a:lnSpc>
              <a:buNone/>
            </a:pPr>
            <a:r>
              <a:rPr lang="en-US" sz="2000" dirty="0">
                <a:cs typeface="Arial" panose="020B0604020202020204" pitchFamily="34" charset="0"/>
              </a:rPr>
              <a:t>Paragraph 4</a:t>
            </a:r>
          </a:p>
          <a:p>
            <a:pPr marL="0" indent="0">
              <a:lnSpc>
                <a:spcPct val="150000"/>
              </a:lnSpc>
              <a:buNone/>
            </a:pPr>
            <a:endParaRPr lang="en-US" sz="2000" dirty="0">
              <a:cs typeface="Arial" panose="020B0604020202020204" pitchFamily="34" charset="0"/>
            </a:endParaRPr>
          </a:p>
          <a:p>
            <a:pPr marL="0" indent="0">
              <a:lnSpc>
                <a:spcPct val="150000"/>
              </a:lnSpc>
              <a:buNone/>
            </a:pPr>
            <a:endParaRPr lang="en-US" sz="2000" dirty="0">
              <a:cs typeface="Arial" panose="020B0604020202020204" pitchFamily="34" charset="0"/>
            </a:endParaRPr>
          </a:p>
          <a:p>
            <a:pPr marL="0" indent="0">
              <a:lnSpc>
                <a:spcPct val="150000"/>
              </a:lnSpc>
              <a:buNone/>
            </a:pPr>
            <a:endParaRPr lang="en-US" sz="2000" dirty="0">
              <a:cs typeface="Arial" panose="020B0604020202020204" pitchFamily="34" charset="0"/>
            </a:endParaRPr>
          </a:p>
          <a:p>
            <a:pPr marL="0" indent="0">
              <a:lnSpc>
                <a:spcPct val="150000"/>
              </a:lnSpc>
              <a:buNone/>
            </a:pPr>
            <a:r>
              <a:rPr lang="en-US" sz="2000" dirty="0">
                <a:cs typeface="Arial" panose="020B0604020202020204" pitchFamily="34" charset="0"/>
              </a:rPr>
              <a:t>Paragraph 5 </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37857" y="922789"/>
            <a:ext cx="8330268"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0" y="-629"/>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b="1" spc="150" dirty="0">
                <a:solidFill>
                  <a:srgbClr val="663300"/>
                </a:solidFill>
                <a:latin typeface="Arial Black" panose="020B0A04020102020204" pitchFamily="34" charset="0"/>
                <a:cs typeface="Helvetica" panose="020B0604020202020204" pitchFamily="34" charset="0"/>
              </a:rPr>
              <a:t>F604 Back-up Agreement Exhibit</a:t>
            </a:r>
          </a:p>
        </p:txBody>
      </p:sp>
      <p:pic>
        <p:nvPicPr>
          <p:cNvPr id="4" name="Picture 3">
            <a:extLst>
              <a:ext uri="{FF2B5EF4-FFF2-40B4-BE49-F238E27FC236}">
                <a16:creationId xmlns:a16="http://schemas.microsoft.com/office/drawing/2014/main" id="{DBDF7B73-A427-448B-B3CD-54AC02B9AD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53892"/>
            <a:ext cx="12130481" cy="598485"/>
          </a:xfrm>
          <a:prstGeom prst="rect">
            <a:avLst/>
          </a:prstGeom>
        </p:spPr>
      </p:pic>
      <p:pic>
        <p:nvPicPr>
          <p:cNvPr id="3" name="Picture 2" descr="A screenshot of a computer&#10;&#10;Description automatically generated with low confidence">
            <a:extLst>
              <a:ext uri="{FF2B5EF4-FFF2-40B4-BE49-F238E27FC236}">
                <a16:creationId xmlns:a16="http://schemas.microsoft.com/office/drawing/2014/main" id="{7B628FA5-33AF-4F74-87A2-BD308945F4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59" y="4303159"/>
            <a:ext cx="11991636" cy="2134105"/>
          </a:xfrm>
          <a:prstGeom prst="rect">
            <a:avLst/>
          </a:prstGeom>
        </p:spPr>
      </p:pic>
    </p:spTree>
    <p:extLst>
      <p:ext uri="{BB962C8B-B14F-4D97-AF65-F5344CB8AC3E}">
        <p14:creationId xmlns:p14="http://schemas.microsoft.com/office/powerpoint/2010/main" val="186591283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734332" y="1210855"/>
            <a:ext cx="2466799" cy="2524747"/>
          </a:xfrm>
        </p:spPr>
        <p:txBody>
          <a:bodyPr/>
          <a:lstStyle/>
          <a:p>
            <a:pPr marL="0" indent="0">
              <a:lnSpc>
                <a:spcPct val="150000"/>
              </a:lnSpc>
              <a:buNone/>
            </a:pPr>
            <a:r>
              <a:rPr lang="en-US" sz="2400" dirty="0">
                <a:solidFill>
                  <a:srgbClr val="FF0000"/>
                </a:solidFill>
                <a:cs typeface="Arial" panose="020B0604020202020204" pitchFamily="34" charset="0"/>
              </a:rPr>
              <a:t>New Form! </a:t>
            </a:r>
          </a:p>
          <a:p>
            <a:pPr marL="0" indent="0">
              <a:buNone/>
            </a:pPr>
            <a:endParaRPr lang="en-US" dirty="0">
              <a:latin typeface="Arial" panose="020B0604020202020204" pitchFamily="34" charset="0"/>
              <a:cs typeface="Arial" panose="020B0604020202020204" pitchFamily="34" charset="0"/>
            </a:endParaRP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216404" y="864066"/>
            <a:ext cx="9731229"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0" y="-629"/>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b="1" spc="150" dirty="0">
                <a:solidFill>
                  <a:srgbClr val="663300"/>
                </a:solidFill>
                <a:latin typeface="Arial Black" panose="020B0A04020102020204" pitchFamily="34" charset="0"/>
                <a:cs typeface="Helvetica" panose="020B0604020202020204" pitchFamily="34" charset="0"/>
              </a:rPr>
              <a:t>F605 Addendum to Back-Up Agreement</a:t>
            </a:r>
          </a:p>
        </p:txBody>
      </p:sp>
      <p:pic>
        <p:nvPicPr>
          <p:cNvPr id="4" name="Picture 3" descr="Text&#10;&#10;Description automatically generated with low confidence">
            <a:extLst>
              <a:ext uri="{FF2B5EF4-FFF2-40B4-BE49-F238E27FC236}">
                <a16:creationId xmlns:a16="http://schemas.microsoft.com/office/drawing/2014/main" id="{D1394F5B-3B84-42FA-904D-545B852F82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2870" y="1004539"/>
            <a:ext cx="7367876" cy="5288683"/>
          </a:xfrm>
          <a:prstGeom prst="rect">
            <a:avLst/>
          </a:prstGeom>
        </p:spPr>
      </p:pic>
    </p:spTree>
    <p:extLst>
      <p:ext uri="{BB962C8B-B14F-4D97-AF65-F5344CB8AC3E}">
        <p14:creationId xmlns:p14="http://schemas.microsoft.com/office/powerpoint/2010/main" val="128342055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58CAE6F-967B-487F-971B-78AD61CF8B3F}"/>
              </a:ext>
            </a:extLst>
          </p:cNvPr>
          <p:cNvSpPr txBox="1">
            <a:spLocks/>
          </p:cNvSpPr>
          <p:nvPr/>
        </p:nvSpPr>
        <p:spPr>
          <a:xfrm>
            <a:off x="0" y="-629"/>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b="1" spc="150" dirty="0">
                <a:solidFill>
                  <a:srgbClr val="663300"/>
                </a:solidFill>
                <a:latin typeface="Arial Black" panose="020B0A04020102020204" pitchFamily="34" charset="0"/>
                <a:cs typeface="Helvetica" panose="020B0604020202020204" pitchFamily="34" charset="0"/>
              </a:rPr>
              <a:t>Review: F704 Amendment To Address </a:t>
            </a:r>
          </a:p>
          <a:p>
            <a:pPr algn="ctr"/>
            <a:r>
              <a:rPr lang="en-US" b="1" spc="150" dirty="0">
                <a:solidFill>
                  <a:srgbClr val="663300"/>
                </a:solidFill>
                <a:latin typeface="Arial Black" panose="020B0A04020102020204" pitchFamily="34" charset="0"/>
                <a:cs typeface="Helvetica" panose="020B0604020202020204" pitchFamily="34" charset="0"/>
              </a:rPr>
              <a:t>Concerns with Property (“ATAC”)</a:t>
            </a:r>
          </a:p>
        </p:txBody>
      </p:sp>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8041342" y="1676046"/>
            <a:ext cx="3730049" cy="4964625"/>
          </a:xfrm>
        </p:spPr>
        <p:txBody>
          <a:bodyPr>
            <a:normAutofit/>
          </a:bodyPr>
          <a:lstStyle/>
          <a:p>
            <a:pPr marL="0" indent="0">
              <a:buNone/>
            </a:pPr>
            <a:r>
              <a:rPr lang="en-US" sz="2000" dirty="0">
                <a:latin typeface="Arial" panose="020B0604020202020204" pitchFamily="34" charset="0"/>
                <a:cs typeface="Arial" panose="020B0604020202020204" pitchFamily="34" charset="0"/>
              </a:rPr>
              <a:t>ATAC may only be used during due diligence. </a:t>
            </a:r>
          </a:p>
          <a:p>
            <a:pPr marL="0" indent="0">
              <a:buNone/>
            </a:pPr>
            <a:endParaRPr lang="en-US" sz="2000" dirty="0">
              <a:latin typeface="Arial" panose="020B0604020202020204" pitchFamily="34" charset="0"/>
              <a:cs typeface="Arial" panose="020B0604020202020204" pitchFamily="34" charset="0"/>
            </a:endParaRPr>
          </a:p>
          <a:p>
            <a:pPr marL="0" indent="0">
              <a:buNone/>
            </a:pPr>
            <a:r>
              <a:rPr lang="en-US" sz="2000" dirty="0">
                <a:latin typeface="Arial" panose="020B0604020202020204" pitchFamily="34" charset="0"/>
                <a:cs typeface="Arial" panose="020B0604020202020204" pitchFamily="34" charset="0"/>
              </a:rPr>
              <a:t>If due diligence lapses before ATAC becomes effective, ATAC automatically becomes null and void </a:t>
            </a:r>
            <a:r>
              <a:rPr lang="en-US" sz="2000" dirty="0">
                <a:latin typeface="Arial" panose="020B0604020202020204" pitchFamily="34" charset="0"/>
                <a:cs typeface="Arial" panose="020B0604020202020204" pitchFamily="34" charset="0"/>
                <a:sym typeface="Wingdings" panose="05000000000000000000" pitchFamily="2" charset="2"/>
              </a:rPr>
              <a:t> at this point you would need a regular amendment.</a:t>
            </a:r>
          </a:p>
          <a:p>
            <a:pPr marL="0" indent="0">
              <a:buNone/>
            </a:pPr>
            <a:endParaRPr lang="en-US" sz="2000" dirty="0">
              <a:latin typeface="Arial" panose="020B0604020202020204" pitchFamily="34" charset="0"/>
              <a:cs typeface="Arial" panose="020B0604020202020204" pitchFamily="34" charset="0"/>
              <a:sym typeface="Wingdings" panose="05000000000000000000" pitchFamily="2" charset="2"/>
            </a:endParaRPr>
          </a:p>
          <a:p>
            <a:pPr marL="0" indent="0">
              <a:buNone/>
            </a:pPr>
            <a:r>
              <a:rPr lang="en-US" sz="2000" dirty="0">
                <a:latin typeface="Arial" panose="020B0604020202020204" pitchFamily="34" charset="0"/>
                <a:cs typeface="Arial" panose="020B0604020202020204" pitchFamily="34" charset="0"/>
                <a:sym typeface="Wingdings" panose="05000000000000000000" pitchFamily="2" charset="2"/>
              </a:rPr>
              <a:t>Remember to state whether ATAC does or does not terminate the remainder of due diligence. </a:t>
            </a:r>
            <a:endParaRPr lang="en-US" sz="2000" dirty="0">
              <a:latin typeface="Arial" panose="020B0604020202020204" pitchFamily="34" charset="0"/>
              <a:cs typeface="Arial" panose="020B0604020202020204" pitchFamily="34" charset="0"/>
            </a:endParaRP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734332" y="1133007"/>
            <a:ext cx="10749456"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pic>
        <p:nvPicPr>
          <p:cNvPr id="10" name="Picture 9" descr="Graphical user interface, text, application, email&#10;&#10;Description automatically generated">
            <a:extLst>
              <a:ext uri="{FF2B5EF4-FFF2-40B4-BE49-F238E27FC236}">
                <a16:creationId xmlns:a16="http://schemas.microsoft.com/office/drawing/2014/main" id="{A73F7053-D95A-4171-A2BC-F892E0A44C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861" y="1346528"/>
            <a:ext cx="7745080" cy="5172635"/>
          </a:xfrm>
          <a:prstGeom prst="rect">
            <a:avLst/>
          </a:prstGeom>
        </p:spPr>
      </p:pic>
    </p:spTree>
    <p:extLst>
      <p:ext uri="{BB962C8B-B14F-4D97-AF65-F5344CB8AC3E}">
        <p14:creationId xmlns:p14="http://schemas.microsoft.com/office/powerpoint/2010/main" val="181469566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432327" y="1219244"/>
            <a:ext cx="2466799" cy="2524747"/>
          </a:xfrm>
        </p:spPr>
        <p:txBody>
          <a:bodyPr/>
          <a:lstStyle/>
          <a:p>
            <a:pPr marL="0" indent="0">
              <a:lnSpc>
                <a:spcPct val="150000"/>
              </a:lnSpc>
              <a:buNone/>
            </a:pPr>
            <a:r>
              <a:rPr lang="en-US" sz="2400" dirty="0">
                <a:solidFill>
                  <a:srgbClr val="FF0000"/>
                </a:solidFill>
                <a:cs typeface="Arial" panose="020B0604020202020204" pitchFamily="34" charset="0"/>
              </a:rPr>
              <a:t>New Form!  </a:t>
            </a:r>
          </a:p>
          <a:p>
            <a:pPr marL="0" indent="0">
              <a:buNone/>
            </a:pPr>
            <a:endParaRPr lang="en-US" dirty="0">
              <a:latin typeface="Arial" panose="020B0604020202020204" pitchFamily="34" charset="0"/>
              <a:cs typeface="Arial" panose="020B0604020202020204" pitchFamily="34" charset="0"/>
            </a:endParaRP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367406" y="931178"/>
            <a:ext cx="9504726"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0" y="-629"/>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b="1" spc="150" dirty="0">
                <a:solidFill>
                  <a:srgbClr val="663300"/>
                </a:solidFill>
                <a:latin typeface="Arial Black" panose="020B0A04020102020204" pitchFamily="34" charset="0"/>
                <a:cs typeface="Helvetica" panose="020B0604020202020204" pitchFamily="34" charset="0"/>
              </a:rPr>
              <a:t>F735 Amendment to Assign Agreement</a:t>
            </a:r>
          </a:p>
        </p:txBody>
      </p:sp>
      <p:pic>
        <p:nvPicPr>
          <p:cNvPr id="4" name="Picture 3" descr="Graphical user interface, text, application, email&#10;&#10;Description automatically generated">
            <a:extLst>
              <a:ext uri="{FF2B5EF4-FFF2-40B4-BE49-F238E27FC236}">
                <a16:creationId xmlns:a16="http://schemas.microsoft.com/office/drawing/2014/main" id="{330A958B-D6A5-47FA-BB83-EA2D84E5B7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3841" y="1008887"/>
            <a:ext cx="6884318" cy="4995013"/>
          </a:xfrm>
          <a:prstGeom prst="rect">
            <a:avLst/>
          </a:prstGeom>
        </p:spPr>
      </p:pic>
    </p:spTree>
    <p:extLst>
      <p:ext uri="{BB962C8B-B14F-4D97-AF65-F5344CB8AC3E}">
        <p14:creationId xmlns:p14="http://schemas.microsoft.com/office/powerpoint/2010/main" val="129513806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432328" y="1219244"/>
            <a:ext cx="11140562" cy="4996998"/>
          </a:xfrm>
        </p:spPr>
        <p:txBody>
          <a:bodyPr>
            <a:normAutofit/>
          </a:bodyPr>
          <a:lstStyle/>
          <a:p>
            <a:pPr marL="0" indent="0" algn="just">
              <a:lnSpc>
                <a:spcPct val="100000"/>
              </a:lnSpc>
              <a:spcBef>
                <a:spcPts val="0"/>
              </a:spcBef>
              <a:buNone/>
            </a:pPr>
            <a:r>
              <a:rPr lang="en-US" sz="2400" dirty="0">
                <a:cs typeface="Arial" panose="020B0604020202020204" pitchFamily="34" charset="0"/>
              </a:rPr>
              <a:t>Previously only has the option to use a special stipulation.  F735 allows it to be added after binding. </a:t>
            </a:r>
          </a:p>
          <a:p>
            <a:pPr marL="0" indent="0" algn="just">
              <a:lnSpc>
                <a:spcPct val="100000"/>
              </a:lnSpc>
              <a:spcBef>
                <a:spcPts val="0"/>
              </a:spcBef>
              <a:buNone/>
            </a:pPr>
            <a:endParaRPr lang="en-US" sz="2400" dirty="0">
              <a:cs typeface="Arial" panose="020B0604020202020204" pitchFamily="34" charset="0"/>
            </a:endParaRPr>
          </a:p>
          <a:p>
            <a:pPr marL="0" indent="0" algn="just">
              <a:lnSpc>
                <a:spcPct val="100000"/>
              </a:lnSpc>
              <a:spcBef>
                <a:spcPts val="0"/>
              </a:spcBef>
              <a:buNone/>
            </a:pPr>
            <a:endParaRPr lang="en-US" sz="2400" dirty="0">
              <a:cs typeface="Arial" panose="020B0604020202020204" pitchFamily="34" charset="0"/>
            </a:endParaRPr>
          </a:p>
          <a:p>
            <a:pPr marL="0" indent="0" algn="just">
              <a:lnSpc>
                <a:spcPct val="100000"/>
              </a:lnSpc>
              <a:spcBef>
                <a:spcPts val="0"/>
              </a:spcBef>
              <a:buNone/>
            </a:pPr>
            <a:endParaRPr lang="en-US" sz="2400" dirty="0">
              <a:cs typeface="Arial" panose="020B0604020202020204" pitchFamily="34" charset="0"/>
            </a:endParaRPr>
          </a:p>
          <a:p>
            <a:pPr marL="0" indent="0" algn="just">
              <a:lnSpc>
                <a:spcPct val="100000"/>
              </a:lnSpc>
              <a:spcBef>
                <a:spcPts val="0"/>
              </a:spcBef>
              <a:buNone/>
            </a:pPr>
            <a:endParaRPr lang="en-US" sz="2400" dirty="0">
              <a:cs typeface="Arial" panose="020B0604020202020204" pitchFamily="34" charset="0"/>
            </a:endParaRPr>
          </a:p>
          <a:p>
            <a:pPr marL="0" indent="0" algn="just">
              <a:lnSpc>
                <a:spcPct val="100000"/>
              </a:lnSpc>
              <a:spcBef>
                <a:spcPts val="0"/>
              </a:spcBef>
              <a:buNone/>
            </a:pPr>
            <a:endParaRPr lang="en-US" sz="2400" dirty="0">
              <a:cs typeface="Arial" panose="020B0604020202020204" pitchFamily="34" charset="0"/>
            </a:endParaRPr>
          </a:p>
          <a:p>
            <a:pPr marL="0" indent="0" algn="just">
              <a:lnSpc>
                <a:spcPct val="100000"/>
              </a:lnSpc>
              <a:spcBef>
                <a:spcPts val="0"/>
              </a:spcBef>
              <a:buNone/>
            </a:pPr>
            <a:endParaRPr lang="en-US" sz="2400" dirty="0">
              <a:cs typeface="Arial" panose="020B0604020202020204" pitchFamily="34" charset="0"/>
            </a:endParaRPr>
          </a:p>
          <a:p>
            <a:pPr marL="0" indent="0" algn="just">
              <a:lnSpc>
                <a:spcPct val="100000"/>
              </a:lnSpc>
              <a:spcBef>
                <a:spcPts val="0"/>
              </a:spcBef>
              <a:buNone/>
            </a:pPr>
            <a:endParaRPr lang="en-US" sz="2400" dirty="0">
              <a:cs typeface="Arial" panose="020B0604020202020204" pitchFamily="34" charset="0"/>
            </a:endParaRPr>
          </a:p>
          <a:p>
            <a:pPr marL="0" indent="0" algn="just">
              <a:lnSpc>
                <a:spcPct val="100000"/>
              </a:lnSpc>
              <a:spcBef>
                <a:spcPts val="0"/>
              </a:spcBef>
              <a:buNone/>
            </a:pPr>
            <a:endParaRPr lang="en-US" sz="2400" dirty="0">
              <a:cs typeface="Arial" panose="020B0604020202020204" pitchFamily="34" charset="0"/>
            </a:endParaRPr>
          </a:p>
          <a:p>
            <a:pPr marL="0" indent="0" algn="just">
              <a:lnSpc>
                <a:spcPct val="100000"/>
              </a:lnSpc>
              <a:spcBef>
                <a:spcPts val="0"/>
              </a:spcBef>
              <a:buNone/>
            </a:pPr>
            <a:r>
              <a:rPr lang="en-US" sz="2400" dirty="0">
                <a:cs typeface="Arial" panose="020B0604020202020204" pitchFamily="34" charset="0"/>
              </a:rPr>
              <a:t>If the Agreement is later assigned, Assignor and Assignee should execute F279 “Assignment of Purchase and Sale Agreement Rights” </a:t>
            </a:r>
          </a:p>
          <a:p>
            <a:pPr marL="0" indent="0">
              <a:buNone/>
            </a:pPr>
            <a:endParaRPr lang="en-US" dirty="0">
              <a:latin typeface="Arial" panose="020B0604020202020204" pitchFamily="34" charset="0"/>
              <a:cs typeface="Arial" panose="020B0604020202020204" pitchFamily="34" charset="0"/>
            </a:endParaRP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367406" y="931178"/>
            <a:ext cx="9504726"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0" y="-629"/>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b="1" spc="150" dirty="0">
                <a:solidFill>
                  <a:srgbClr val="663300"/>
                </a:solidFill>
                <a:latin typeface="Arial Black" panose="020B0A04020102020204" pitchFamily="34" charset="0"/>
                <a:cs typeface="Helvetica" panose="020B0604020202020204" pitchFamily="34" charset="0"/>
              </a:rPr>
              <a:t>F735 Amendment to Assign Agreement</a:t>
            </a:r>
          </a:p>
        </p:txBody>
      </p:sp>
      <p:pic>
        <p:nvPicPr>
          <p:cNvPr id="4" name="Picture 3">
            <a:extLst>
              <a:ext uri="{FF2B5EF4-FFF2-40B4-BE49-F238E27FC236}">
                <a16:creationId xmlns:a16="http://schemas.microsoft.com/office/drawing/2014/main" id="{7A6B9C49-A651-480C-B749-F08E490B89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111" y="2231050"/>
            <a:ext cx="11014192" cy="1047124"/>
          </a:xfrm>
          <a:prstGeom prst="rect">
            <a:avLst/>
          </a:prstGeom>
        </p:spPr>
      </p:pic>
      <p:pic>
        <p:nvPicPr>
          <p:cNvPr id="10" name="Picture 9">
            <a:extLst>
              <a:ext uri="{FF2B5EF4-FFF2-40B4-BE49-F238E27FC236}">
                <a16:creationId xmlns:a16="http://schemas.microsoft.com/office/drawing/2014/main" id="{E46A8F36-56FA-4A5B-AADD-14786D6DE5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111" y="3743991"/>
            <a:ext cx="10848363" cy="706511"/>
          </a:xfrm>
          <a:prstGeom prst="rect">
            <a:avLst/>
          </a:prstGeom>
        </p:spPr>
      </p:pic>
    </p:spTree>
    <p:extLst>
      <p:ext uri="{BB962C8B-B14F-4D97-AF65-F5344CB8AC3E}">
        <p14:creationId xmlns:p14="http://schemas.microsoft.com/office/powerpoint/2010/main" val="149059620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247769" y="1666285"/>
            <a:ext cx="2965214" cy="3784265"/>
          </a:xfrm>
        </p:spPr>
        <p:txBody>
          <a:bodyPr>
            <a:normAutofit/>
          </a:bodyPr>
          <a:lstStyle/>
          <a:p>
            <a:pPr marL="0" indent="0">
              <a:lnSpc>
                <a:spcPct val="150000"/>
              </a:lnSpc>
              <a:buNone/>
            </a:pPr>
            <a:r>
              <a:rPr lang="en-US" sz="2400" dirty="0">
                <a:cs typeface="Arial" panose="020B0604020202020204" pitchFamily="34" charset="0"/>
              </a:rPr>
              <a:t>Updated language to comply with DOJ – showing that the Buyer could be on the hook for commission</a:t>
            </a: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37857" y="922789"/>
            <a:ext cx="8330268"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0" y="-629"/>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b="1" spc="150" dirty="0">
                <a:solidFill>
                  <a:srgbClr val="663300"/>
                </a:solidFill>
                <a:latin typeface="Arial Black" panose="020B0A04020102020204" pitchFamily="34" charset="0"/>
                <a:cs typeface="Helvetica" panose="020B0604020202020204" pitchFamily="34" charset="0"/>
              </a:rPr>
              <a:t>F840 Estimate of Cost to Buyer</a:t>
            </a:r>
          </a:p>
        </p:txBody>
      </p:sp>
      <p:pic>
        <p:nvPicPr>
          <p:cNvPr id="4" name="Picture 3" descr="Diagram, schematic&#10;&#10;Description automatically generated">
            <a:extLst>
              <a:ext uri="{FF2B5EF4-FFF2-40B4-BE49-F238E27FC236}">
                <a16:creationId xmlns:a16="http://schemas.microsoft.com/office/drawing/2014/main" id="{21DADCD1-F460-499F-A7C5-F8D9E634E6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8332" y="1112969"/>
            <a:ext cx="7918637" cy="5077159"/>
          </a:xfrm>
          <a:prstGeom prst="rect">
            <a:avLst/>
          </a:prstGeom>
        </p:spPr>
      </p:pic>
    </p:spTree>
    <p:extLst>
      <p:ext uri="{BB962C8B-B14F-4D97-AF65-F5344CB8AC3E}">
        <p14:creationId xmlns:p14="http://schemas.microsoft.com/office/powerpoint/2010/main" val="279963580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247603" y="1038776"/>
            <a:ext cx="2466799" cy="5189945"/>
          </a:xfrm>
        </p:spPr>
        <p:txBody>
          <a:bodyPr>
            <a:normAutofit/>
          </a:bodyPr>
          <a:lstStyle/>
          <a:p>
            <a:pPr marL="0" indent="0">
              <a:lnSpc>
                <a:spcPct val="100000"/>
              </a:lnSpc>
              <a:spcBef>
                <a:spcPts val="0"/>
              </a:spcBef>
              <a:buNone/>
            </a:pPr>
            <a:r>
              <a:rPr lang="en-US" sz="2000" dirty="0">
                <a:solidFill>
                  <a:srgbClr val="FF0000"/>
                </a:solidFill>
                <a:cs typeface="Arial" panose="020B0604020202020204" pitchFamily="34" charset="0"/>
              </a:rPr>
              <a:t>New</a:t>
            </a:r>
            <a:r>
              <a:rPr lang="en-US" sz="2000" dirty="0">
                <a:cs typeface="Arial" panose="020B0604020202020204" pitchFamily="34" charset="0"/>
              </a:rPr>
              <a:t> C5(d) </a:t>
            </a:r>
            <a:r>
              <a:rPr lang="en-US" sz="2000" u="sng" dirty="0">
                <a:cs typeface="Arial" panose="020B0604020202020204" pitchFamily="34" charset="0"/>
              </a:rPr>
              <a:t>Radon Disclaimer </a:t>
            </a:r>
          </a:p>
          <a:p>
            <a:pPr marL="0" indent="0">
              <a:lnSpc>
                <a:spcPct val="100000"/>
              </a:lnSpc>
              <a:spcBef>
                <a:spcPts val="0"/>
              </a:spcBef>
              <a:buNone/>
            </a:pPr>
            <a:endParaRPr lang="en-US" sz="2000" u="sng" dirty="0">
              <a:cs typeface="Arial" panose="020B0604020202020204" pitchFamily="34" charset="0"/>
            </a:endParaRPr>
          </a:p>
          <a:p>
            <a:pPr marL="0" indent="0">
              <a:lnSpc>
                <a:spcPct val="100000"/>
              </a:lnSpc>
              <a:spcBef>
                <a:spcPts val="0"/>
              </a:spcBef>
              <a:buNone/>
            </a:pPr>
            <a:endParaRPr lang="en-US" sz="2000" u="sng" dirty="0">
              <a:cs typeface="Arial" panose="020B0604020202020204" pitchFamily="34" charset="0"/>
            </a:endParaRPr>
          </a:p>
          <a:p>
            <a:pPr marL="0" indent="0">
              <a:lnSpc>
                <a:spcPct val="100000"/>
              </a:lnSpc>
              <a:spcBef>
                <a:spcPts val="0"/>
              </a:spcBef>
              <a:buNone/>
            </a:pPr>
            <a:endParaRPr lang="en-US" sz="2000" u="sng" dirty="0">
              <a:cs typeface="Arial" panose="020B0604020202020204" pitchFamily="34" charset="0"/>
            </a:endParaRPr>
          </a:p>
          <a:p>
            <a:pPr marL="0" indent="0">
              <a:lnSpc>
                <a:spcPct val="100000"/>
              </a:lnSpc>
              <a:spcBef>
                <a:spcPts val="0"/>
              </a:spcBef>
              <a:buNone/>
            </a:pPr>
            <a:endParaRPr lang="en-US" sz="2000" u="sng" dirty="0">
              <a:cs typeface="Arial" panose="020B0604020202020204" pitchFamily="34" charset="0"/>
            </a:endParaRPr>
          </a:p>
          <a:p>
            <a:pPr marL="0" indent="0">
              <a:lnSpc>
                <a:spcPct val="100000"/>
              </a:lnSpc>
              <a:spcBef>
                <a:spcPts val="0"/>
              </a:spcBef>
              <a:buNone/>
            </a:pPr>
            <a:endParaRPr lang="en-US" sz="2000" u="sng" dirty="0">
              <a:cs typeface="Arial" panose="020B0604020202020204" pitchFamily="34" charset="0"/>
            </a:endParaRPr>
          </a:p>
          <a:p>
            <a:pPr marL="0" indent="0">
              <a:lnSpc>
                <a:spcPct val="100000"/>
              </a:lnSpc>
              <a:spcBef>
                <a:spcPts val="0"/>
              </a:spcBef>
              <a:buNone/>
            </a:pPr>
            <a:endParaRPr lang="en-US" sz="2000" u="sng" dirty="0">
              <a:cs typeface="Arial" panose="020B0604020202020204" pitchFamily="34" charset="0"/>
            </a:endParaRPr>
          </a:p>
          <a:p>
            <a:pPr marL="0" indent="0">
              <a:lnSpc>
                <a:spcPct val="100000"/>
              </a:lnSpc>
              <a:spcBef>
                <a:spcPts val="0"/>
              </a:spcBef>
              <a:buNone/>
            </a:pPr>
            <a:endParaRPr lang="en-US" sz="2000" u="sng" dirty="0">
              <a:cs typeface="Arial" panose="020B0604020202020204" pitchFamily="34" charset="0"/>
            </a:endParaRPr>
          </a:p>
          <a:p>
            <a:pPr marL="0" indent="0">
              <a:lnSpc>
                <a:spcPct val="100000"/>
              </a:lnSpc>
              <a:spcBef>
                <a:spcPts val="0"/>
              </a:spcBef>
              <a:buNone/>
            </a:pPr>
            <a:endParaRPr lang="en-US" sz="2000" dirty="0">
              <a:cs typeface="Arial" panose="020B0604020202020204" pitchFamily="34" charset="0"/>
            </a:endParaRPr>
          </a:p>
          <a:p>
            <a:pPr marL="0" indent="0">
              <a:lnSpc>
                <a:spcPct val="100000"/>
              </a:lnSpc>
              <a:spcBef>
                <a:spcPts val="0"/>
              </a:spcBef>
              <a:buNone/>
            </a:pPr>
            <a:endParaRPr lang="en-US" sz="2000" dirty="0">
              <a:cs typeface="Arial" panose="020B0604020202020204" pitchFamily="34" charset="0"/>
            </a:endParaRPr>
          </a:p>
          <a:p>
            <a:pPr marL="0" indent="0">
              <a:lnSpc>
                <a:spcPct val="100000"/>
              </a:lnSpc>
              <a:spcBef>
                <a:spcPts val="0"/>
              </a:spcBef>
              <a:buNone/>
            </a:pPr>
            <a:r>
              <a:rPr lang="en-US" sz="2000" dirty="0">
                <a:solidFill>
                  <a:srgbClr val="FF0000"/>
                </a:solidFill>
                <a:cs typeface="Arial" panose="020B0604020202020204" pitchFamily="34" charset="0"/>
              </a:rPr>
              <a:t>New</a:t>
            </a:r>
            <a:r>
              <a:rPr lang="en-US" sz="2000" dirty="0">
                <a:cs typeface="Arial" panose="020B0604020202020204" pitchFamily="34" charset="0"/>
              </a:rPr>
              <a:t> C6(o) </a:t>
            </a:r>
            <a:r>
              <a:rPr lang="en-US" sz="2000" u="sng" dirty="0">
                <a:cs typeface="Arial" panose="020B0604020202020204" pitchFamily="34" charset="0"/>
              </a:rPr>
              <a:t>Georgia Landlord Tenant Handbook</a:t>
            </a:r>
          </a:p>
          <a:p>
            <a:pPr marL="0" indent="0">
              <a:buNone/>
            </a:pPr>
            <a:endParaRPr lang="en-US" dirty="0">
              <a:latin typeface="Arial" panose="020B0604020202020204" pitchFamily="34" charset="0"/>
              <a:cs typeface="Arial" panose="020B0604020202020204" pitchFamily="34" charset="0"/>
            </a:endParaRP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661020" y="922789"/>
            <a:ext cx="8821449"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0" y="-629"/>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b="1" spc="150" dirty="0">
                <a:solidFill>
                  <a:srgbClr val="663300"/>
                </a:solidFill>
                <a:latin typeface="Arial Black" panose="020B0A04020102020204" pitchFamily="34" charset="0"/>
                <a:cs typeface="Helvetica" panose="020B0604020202020204" pitchFamily="34" charset="0"/>
              </a:rPr>
              <a:t>F913 Lease for Residential Property</a:t>
            </a:r>
          </a:p>
        </p:txBody>
      </p:sp>
      <p:pic>
        <p:nvPicPr>
          <p:cNvPr id="6" name="Picture 5" descr="Map&#10;&#10;Description automatically generated">
            <a:extLst>
              <a:ext uri="{FF2B5EF4-FFF2-40B4-BE49-F238E27FC236}">
                <a16:creationId xmlns:a16="http://schemas.microsoft.com/office/drawing/2014/main" id="{CB97D4B5-E338-432B-A4C5-FDBA433205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1085" y="979721"/>
            <a:ext cx="5630146" cy="4324525"/>
          </a:xfrm>
          <a:prstGeom prst="rect">
            <a:avLst/>
          </a:prstGeom>
        </p:spPr>
      </p:pic>
      <p:pic>
        <p:nvPicPr>
          <p:cNvPr id="4" name="Picture 3">
            <a:extLst>
              <a:ext uri="{FF2B5EF4-FFF2-40B4-BE49-F238E27FC236}">
                <a16:creationId xmlns:a16="http://schemas.microsoft.com/office/drawing/2014/main" id="{F827F4A5-58F9-489E-A7B4-08F60D8927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415" y="2078382"/>
            <a:ext cx="8328162" cy="960035"/>
          </a:xfrm>
          <a:prstGeom prst="rect">
            <a:avLst/>
          </a:prstGeom>
        </p:spPr>
      </p:pic>
      <p:pic>
        <p:nvPicPr>
          <p:cNvPr id="12" name="Picture 11">
            <a:extLst>
              <a:ext uri="{FF2B5EF4-FFF2-40B4-BE49-F238E27FC236}">
                <a16:creationId xmlns:a16="http://schemas.microsoft.com/office/drawing/2014/main" id="{12507F14-3108-4A87-93C0-D159457EEB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415" y="5595968"/>
            <a:ext cx="11492753" cy="583942"/>
          </a:xfrm>
          <a:prstGeom prst="rect">
            <a:avLst/>
          </a:prstGeom>
        </p:spPr>
      </p:pic>
    </p:spTree>
    <p:extLst>
      <p:ext uri="{BB962C8B-B14F-4D97-AF65-F5344CB8AC3E}">
        <p14:creationId xmlns:p14="http://schemas.microsoft.com/office/powerpoint/2010/main" val="104223162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1661019" y="2154512"/>
            <a:ext cx="8821449" cy="5189945"/>
          </a:xfrm>
        </p:spPr>
        <p:txBody>
          <a:bodyPr>
            <a:normAutofit/>
          </a:bodyPr>
          <a:lstStyle/>
          <a:p>
            <a:pPr marL="0" indent="0" algn="ctr">
              <a:lnSpc>
                <a:spcPct val="100000"/>
              </a:lnSpc>
              <a:spcBef>
                <a:spcPts val="0"/>
              </a:spcBef>
              <a:buNone/>
            </a:pPr>
            <a:r>
              <a:rPr lang="en-US" sz="2000" dirty="0">
                <a:cs typeface="Arial" panose="020B0604020202020204" pitchFamily="34" charset="0"/>
              </a:rPr>
              <a:t>Questions?</a:t>
            </a:r>
          </a:p>
          <a:p>
            <a:pPr marL="0" indent="0" algn="ctr">
              <a:lnSpc>
                <a:spcPct val="100000"/>
              </a:lnSpc>
              <a:spcBef>
                <a:spcPts val="0"/>
              </a:spcBef>
              <a:buNone/>
            </a:pPr>
            <a:endParaRPr lang="en-US" sz="2000" dirty="0">
              <a:cs typeface="Arial" panose="020B0604020202020204" pitchFamily="34" charset="0"/>
            </a:endParaRPr>
          </a:p>
          <a:p>
            <a:pPr marL="0" indent="0" algn="ctr">
              <a:lnSpc>
                <a:spcPct val="100000"/>
              </a:lnSpc>
              <a:spcBef>
                <a:spcPts val="0"/>
              </a:spcBef>
              <a:buNone/>
            </a:pPr>
            <a:endParaRPr lang="en-US" sz="2000" dirty="0">
              <a:cs typeface="Arial" panose="020B0604020202020204" pitchFamily="34" charset="0"/>
            </a:endParaRPr>
          </a:p>
          <a:p>
            <a:pPr marL="0" indent="0" algn="ctr">
              <a:lnSpc>
                <a:spcPct val="100000"/>
              </a:lnSpc>
              <a:spcBef>
                <a:spcPts val="0"/>
              </a:spcBef>
              <a:buNone/>
            </a:pPr>
            <a:r>
              <a:rPr lang="en-US" sz="2000" dirty="0" err="1">
                <a:cs typeface="Arial" panose="020B0604020202020204" pitchFamily="34" charset="0"/>
              </a:rPr>
              <a:t>Attorneys@cb.law</a:t>
            </a:r>
            <a:endParaRPr lang="en-US" sz="2000" u="sng" dirty="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661020" y="922789"/>
            <a:ext cx="8821449"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28721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92279" y="1232504"/>
            <a:ext cx="7835317" cy="4857903"/>
          </a:xfrm>
        </p:spPr>
        <p:txBody>
          <a:bodyPr>
            <a:normAutofit lnSpcReduction="10000"/>
          </a:bodyPr>
          <a:lstStyle/>
          <a:p>
            <a:pPr marL="0" indent="0">
              <a:lnSpc>
                <a:spcPct val="150000"/>
              </a:lnSpc>
              <a:buNone/>
            </a:pPr>
            <a:r>
              <a:rPr lang="en-US" sz="2400" dirty="0">
                <a:cs typeface="Arial" panose="020B0604020202020204" pitchFamily="34" charset="0"/>
              </a:rPr>
              <a:t>B4(b) addresses when a buyer’s broker is not a participant of the MLS where the property is listed. </a:t>
            </a:r>
          </a:p>
          <a:p>
            <a:pPr marL="0" indent="0">
              <a:lnSpc>
                <a:spcPct val="150000"/>
              </a:lnSpc>
              <a:buNone/>
            </a:pPr>
            <a:endParaRPr lang="en-US" sz="2400" dirty="0">
              <a:cs typeface="Arial" panose="020B0604020202020204" pitchFamily="34" charset="0"/>
            </a:endParaRPr>
          </a:p>
          <a:p>
            <a:pPr marL="0" indent="0">
              <a:lnSpc>
                <a:spcPct val="150000"/>
              </a:lnSpc>
              <a:buNone/>
            </a:pPr>
            <a:endParaRPr lang="en-US" sz="2400" dirty="0">
              <a:cs typeface="Arial" panose="020B0604020202020204" pitchFamily="34" charset="0"/>
            </a:endParaRPr>
          </a:p>
          <a:p>
            <a:pPr marL="0" indent="0">
              <a:lnSpc>
                <a:spcPct val="150000"/>
              </a:lnSpc>
              <a:buNone/>
            </a:pPr>
            <a:endParaRPr lang="en-US" sz="2400" dirty="0">
              <a:cs typeface="Arial" panose="020B0604020202020204" pitchFamily="34" charset="0"/>
            </a:endParaRPr>
          </a:p>
          <a:p>
            <a:pPr marL="0" indent="0">
              <a:lnSpc>
                <a:spcPct val="150000"/>
              </a:lnSpc>
              <a:buNone/>
            </a:pPr>
            <a:endParaRPr lang="en-US" sz="2400" dirty="0">
              <a:cs typeface="Arial" panose="020B0604020202020204" pitchFamily="34" charset="0"/>
            </a:endParaRPr>
          </a:p>
          <a:p>
            <a:pPr marL="0" indent="0">
              <a:lnSpc>
                <a:spcPct val="150000"/>
              </a:lnSpc>
              <a:buNone/>
            </a:pPr>
            <a:endParaRPr lang="en-US" sz="2400" dirty="0">
              <a:cs typeface="Arial" panose="020B0604020202020204" pitchFamily="34" charset="0"/>
            </a:endParaRPr>
          </a:p>
          <a:p>
            <a:pPr marL="0" indent="0">
              <a:lnSpc>
                <a:spcPct val="150000"/>
              </a:lnSpc>
              <a:buNone/>
            </a:pPr>
            <a:r>
              <a:rPr lang="en-US" sz="1800" dirty="0">
                <a:cs typeface="Arial" panose="020B0604020202020204" pitchFamily="34" charset="0"/>
              </a:rPr>
              <a:t>Universal Change: F104</a:t>
            </a:r>
          </a:p>
          <a:p>
            <a:pPr marL="0" indent="0">
              <a:lnSpc>
                <a:spcPct val="150000"/>
              </a:lnSpc>
              <a:buNone/>
            </a:pPr>
            <a:endParaRPr lang="en-US" sz="2400" dirty="0">
              <a:cs typeface="Arial" panose="020B0604020202020204" pitchFamily="34" charset="0"/>
            </a:endParaRPr>
          </a:p>
          <a:p>
            <a:pPr marL="0" indent="0">
              <a:lnSpc>
                <a:spcPct val="150000"/>
              </a:lnSpc>
              <a:buNone/>
            </a:pPr>
            <a:endParaRPr lang="en-US" sz="2400" dirty="0">
              <a:cs typeface="Arial" panose="020B0604020202020204" pitchFamily="34" charset="0"/>
            </a:endParaRPr>
          </a:p>
          <a:p>
            <a:pPr marL="0" indent="0">
              <a:lnSpc>
                <a:spcPct val="150000"/>
              </a:lnSpc>
              <a:buNone/>
            </a:pPr>
            <a:endParaRPr lang="en-US" sz="2400" dirty="0">
              <a:cs typeface="Arial" panose="020B0604020202020204" pitchFamily="34" charset="0"/>
            </a:endParaRP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529904" y="1144495"/>
            <a:ext cx="11132191"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0" y="217329"/>
            <a:ext cx="12192000" cy="89071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b="1" spc="150" dirty="0">
                <a:solidFill>
                  <a:srgbClr val="663300"/>
                </a:solidFill>
                <a:latin typeface="Arial Black" panose="020B0A04020102020204" pitchFamily="34" charset="0"/>
                <a:cs typeface="Helvetica" panose="020B0604020202020204" pitchFamily="34" charset="0"/>
              </a:rPr>
              <a:t>F101 Exclusive Seller Brokerage Engagement Agreement</a:t>
            </a:r>
          </a:p>
        </p:txBody>
      </p:sp>
      <p:sp>
        <p:nvSpPr>
          <p:cNvPr id="6" name="Text Placeholder 2">
            <a:extLst>
              <a:ext uri="{FF2B5EF4-FFF2-40B4-BE49-F238E27FC236}">
                <a16:creationId xmlns:a16="http://schemas.microsoft.com/office/drawing/2014/main" id="{5D01425E-C85D-4948-AC2C-7E77C2693C15}"/>
              </a:ext>
            </a:extLst>
          </p:cNvPr>
          <p:cNvSpPr txBox="1">
            <a:spLocks/>
          </p:cNvSpPr>
          <p:nvPr/>
        </p:nvSpPr>
        <p:spPr>
          <a:xfrm>
            <a:off x="8330268" y="1308683"/>
            <a:ext cx="3331827" cy="4964383"/>
          </a:xfrm>
          <a:prstGeom prst="rect">
            <a:avLst/>
          </a:prstGeom>
          <a:solidFill>
            <a:schemeClr val="tx1">
              <a:lumMod val="75000"/>
              <a:lumOff val="25000"/>
            </a:schemeClr>
          </a:solidFill>
        </p:spPr>
        <p:txBody>
          <a:bodyPr vert="horz" lIns="640080" tIns="45720" rIns="640080" bIns="45720" rtlCol="0" anchor="ctr">
            <a:normAutofit fontScale="85000"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50000"/>
              </a:lnSpc>
            </a:pPr>
            <a:r>
              <a:rPr lang="en-US" sz="2400" dirty="0">
                <a:solidFill>
                  <a:schemeClr val="bg1"/>
                </a:solidFill>
                <a:cs typeface="Arial" panose="020B0604020202020204" pitchFamily="34" charset="0"/>
              </a:rPr>
              <a:t>Although MLSs may have a data share agreement that does not create membership in the reciprocal MLS.  This also applies to reciprocal key agreements for lockboxes.  </a:t>
            </a:r>
          </a:p>
        </p:txBody>
      </p:sp>
      <p:pic>
        <p:nvPicPr>
          <p:cNvPr id="4" name="Picture 3" descr="Text, letter&#10;&#10;Description automatically generated">
            <a:extLst>
              <a:ext uri="{FF2B5EF4-FFF2-40B4-BE49-F238E27FC236}">
                <a16:creationId xmlns:a16="http://schemas.microsoft.com/office/drawing/2014/main" id="{C28C91B2-7BCB-4FA5-84C1-2FCCAEF985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79" y="2769972"/>
            <a:ext cx="8086987" cy="1651025"/>
          </a:xfrm>
          <a:prstGeom prst="rect">
            <a:avLst/>
          </a:prstGeom>
        </p:spPr>
      </p:pic>
    </p:spTree>
    <p:extLst>
      <p:ext uri="{BB962C8B-B14F-4D97-AF65-F5344CB8AC3E}">
        <p14:creationId xmlns:p14="http://schemas.microsoft.com/office/powerpoint/2010/main" val="9395940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3329</TotalTime>
  <Words>3582</Words>
  <Application>Microsoft Office PowerPoint</Application>
  <PresentationFormat>Widescreen</PresentationFormat>
  <Paragraphs>618</Paragraphs>
  <Slides>88</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88</vt:i4>
      </vt:variant>
    </vt:vector>
  </HeadingPairs>
  <TitlesOfParts>
    <vt:vector size="96" baseType="lpstr">
      <vt:lpstr>Arial</vt:lpstr>
      <vt:lpstr>Arial Black</vt:lpstr>
      <vt:lpstr>Calibri</vt:lpstr>
      <vt:lpstr>Calibri Light</vt:lpstr>
      <vt:lpstr>Holiday</vt:lpstr>
      <vt:lpstr>Montserrat Extra-Bold Bold</vt:lpstr>
      <vt:lpstr>Montserrat Semi-Bold</vt:lpstr>
      <vt:lpstr>Office Theme</vt:lpstr>
      <vt:lpstr>PowerPoint Presentation</vt:lpstr>
      <vt:lpstr>AGENDA</vt:lpstr>
      <vt:lpstr>Brochures and Brokerage Agreements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Purchase and Sale Agreements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Exhibits and Addendum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Lindsey Rogers</dc:creator>
  <cp:lastModifiedBy>Lindsey Rogers</cp:lastModifiedBy>
  <cp:revision>142</cp:revision>
  <cp:lastPrinted>2022-08-01T17:53:18Z</cp:lastPrinted>
  <dcterms:created xsi:type="dcterms:W3CDTF">2022-07-27T14:27:22Z</dcterms:created>
  <dcterms:modified xsi:type="dcterms:W3CDTF">2022-12-20T19:05:03Z</dcterms:modified>
</cp:coreProperties>
</file>