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258" r:id="rId3"/>
    <p:sldId id="262" r:id="rId4"/>
    <p:sldId id="316" r:id="rId5"/>
    <p:sldId id="322" r:id="rId6"/>
    <p:sldId id="358" r:id="rId7"/>
    <p:sldId id="317" r:id="rId8"/>
    <p:sldId id="359" r:id="rId9"/>
    <p:sldId id="318" r:id="rId10"/>
    <p:sldId id="315" r:id="rId11"/>
    <p:sldId id="320" r:id="rId12"/>
    <p:sldId id="333" r:id="rId13"/>
    <p:sldId id="282" r:id="rId14"/>
    <p:sldId id="354" r:id="rId15"/>
    <p:sldId id="334" r:id="rId16"/>
    <p:sldId id="335" r:id="rId17"/>
    <p:sldId id="336" r:id="rId18"/>
    <p:sldId id="343" r:id="rId19"/>
    <p:sldId id="342" r:id="rId20"/>
    <p:sldId id="341" r:id="rId21"/>
    <p:sldId id="337" r:id="rId22"/>
    <p:sldId id="340" r:id="rId23"/>
    <p:sldId id="338" r:id="rId24"/>
    <p:sldId id="347" r:id="rId25"/>
    <p:sldId id="355" r:id="rId26"/>
    <p:sldId id="348" r:id="rId27"/>
    <p:sldId id="351" r:id="rId28"/>
    <p:sldId id="325" r:id="rId29"/>
    <p:sldId id="326" r:id="rId30"/>
    <p:sldId id="328" r:id="rId31"/>
    <p:sldId id="330" r:id="rId32"/>
    <p:sldId id="327" r:id="rId33"/>
    <p:sldId id="329" r:id="rId34"/>
    <p:sldId id="344" r:id="rId35"/>
    <p:sldId id="346" r:id="rId36"/>
    <p:sldId id="345" r:id="rId37"/>
    <p:sldId id="332" r:id="rId38"/>
    <p:sldId id="352" r:id="rId39"/>
    <p:sldId id="319" r:id="rId40"/>
    <p:sldId id="349" r:id="rId41"/>
    <p:sldId id="339" r:id="rId42"/>
    <p:sldId id="331" r:id="rId43"/>
    <p:sldId id="353" r:id="rId44"/>
    <p:sldId id="357" r:id="rId45"/>
    <p:sldId id="324" r:id="rId46"/>
    <p:sldId id="356" r:id="rId47"/>
    <p:sldId id="323" r:id="rId48"/>
    <p:sldId id="350" r:id="rId49"/>
    <p:sldId id="300"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357CE8B-D652-424C-AA2B-EB98730FE792}" type="datetimeFigureOut">
              <a:rPr lang="en-US" smtClean="0"/>
              <a:t>2/20/2023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B3811B1-7566-49D1-A9B7-1309A6E10066}" type="slidenum">
              <a:rPr lang="en-US" smtClean="0"/>
              <a:t>‹#›</a:t>
            </a:fld>
            <a:endParaRPr lang="en-US"/>
          </a:p>
        </p:txBody>
      </p:sp>
    </p:spTree>
    <p:extLst>
      <p:ext uri="{BB962C8B-B14F-4D97-AF65-F5344CB8AC3E}">
        <p14:creationId xmlns:p14="http://schemas.microsoft.com/office/powerpoint/2010/main" val="425065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BF6E-8365-4BED-8F75-BB39594838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5AB144-0BDC-42DA-B49C-501932E3F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08FCF-501F-4664-BED3-AEC14532AA6F}"/>
              </a:ext>
            </a:extLst>
          </p:cNvPr>
          <p:cNvSpPr>
            <a:spLocks noGrp="1"/>
          </p:cNvSpPr>
          <p:nvPr>
            <p:ph type="dt" sz="half" idx="10"/>
          </p:nvPr>
        </p:nvSpPr>
        <p:spPr/>
        <p:txBody>
          <a:bodyPr/>
          <a:lstStyle/>
          <a:p>
            <a:fld id="{AC6E9E04-ED2B-461F-9D5D-1DABE4901009}" type="datetimeFigureOut">
              <a:rPr lang="en-US" smtClean="0"/>
              <a:t>2/20/2023</a:t>
            </a:fld>
            <a:endParaRPr lang="en-US"/>
          </a:p>
        </p:txBody>
      </p:sp>
      <p:sp>
        <p:nvSpPr>
          <p:cNvPr id="5" name="Footer Placeholder 4">
            <a:extLst>
              <a:ext uri="{FF2B5EF4-FFF2-40B4-BE49-F238E27FC236}">
                <a16:creationId xmlns:a16="http://schemas.microsoft.com/office/drawing/2014/main" id="{872843E4-F508-43B7-8D07-581E36A9F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2B358-2C22-4EF9-837C-1F6FCFB75DE9}"/>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853345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F180-8CC6-42EE-B325-2B7E91AF11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67DB0E-F94B-459E-B9CD-3E8453557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CE352-2F5D-46CB-973A-95D1B5FE3F92}"/>
              </a:ext>
            </a:extLst>
          </p:cNvPr>
          <p:cNvSpPr>
            <a:spLocks noGrp="1"/>
          </p:cNvSpPr>
          <p:nvPr>
            <p:ph type="dt" sz="half" idx="10"/>
          </p:nvPr>
        </p:nvSpPr>
        <p:spPr/>
        <p:txBody>
          <a:bodyPr/>
          <a:lstStyle/>
          <a:p>
            <a:fld id="{AC6E9E04-ED2B-461F-9D5D-1DABE4901009}" type="datetimeFigureOut">
              <a:rPr lang="en-US" smtClean="0"/>
              <a:t>2/20/2023</a:t>
            </a:fld>
            <a:endParaRPr lang="en-US"/>
          </a:p>
        </p:txBody>
      </p:sp>
      <p:sp>
        <p:nvSpPr>
          <p:cNvPr id="5" name="Footer Placeholder 4">
            <a:extLst>
              <a:ext uri="{FF2B5EF4-FFF2-40B4-BE49-F238E27FC236}">
                <a16:creationId xmlns:a16="http://schemas.microsoft.com/office/drawing/2014/main" id="{082A0113-7D0D-4077-A05F-0C205FEC5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7FD10-5234-4A26-800A-3E96E896E858}"/>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83993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AC5633-34E3-48E6-AFAB-8BF45D2D93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5EBE44-9308-49EA-8864-D305DFF7BF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D19E3-E063-444A-91BF-CEA8629BB2BB}"/>
              </a:ext>
            </a:extLst>
          </p:cNvPr>
          <p:cNvSpPr>
            <a:spLocks noGrp="1"/>
          </p:cNvSpPr>
          <p:nvPr>
            <p:ph type="dt" sz="half" idx="10"/>
          </p:nvPr>
        </p:nvSpPr>
        <p:spPr/>
        <p:txBody>
          <a:bodyPr/>
          <a:lstStyle/>
          <a:p>
            <a:fld id="{AC6E9E04-ED2B-461F-9D5D-1DABE4901009}" type="datetimeFigureOut">
              <a:rPr lang="en-US" smtClean="0"/>
              <a:t>2/20/2023</a:t>
            </a:fld>
            <a:endParaRPr lang="en-US"/>
          </a:p>
        </p:txBody>
      </p:sp>
      <p:sp>
        <p:nvSpPr>
          <p:cNvPr id="5" name="Footer Placeholder 4">
            <a:extLst>
              <a:ext uri="{FF2B5EF4-FFF2-40B4-BE49-F238E27FC236}">
                <a16:creationId xmlns:a16="http://schemas.microsoft.com/office/drawing/2014/main" id="{96996DB5-DA56-4C2B-A9BD-D18BF9386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E9CAE8-B036-4D36-B476-0C48EEA8FA00}"/>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003358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F541-A4AC-4BE7-8F16-72D778CB0F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C37F2-64D8-4761-9639-BA39D08B7C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7C760-79E5-4C7F-94EE-B71CEBEE0D12}"/>
              </a:ext>
            </a:extLst>
          </p:cNvPr>
          <p:cNvSpPr>
            <a:spLocks noGrp="1"/>
          </p:cNvSpPr>
          <p:nvPr>
            <p:ph type="dt" sz="half" idx="10"/>
          </p:nvPr>
        </p:nvSpPr>
        <p:spPr/>
        <p:txBody>
          <a:bodyPr/>
          <a:lstStyle/>
          <a:p>
            <a:fld id="{AC6E9E04-ED2B-461F-9D5D-1DABE4901009}" type="datetimeFigureOut">
              <a:rPr lang="en-US" smtClean="0"/>
              <a:t>2/20/2023</a:t>
            </a:fld>
            <a:endParaRPr lang="en-US"/>
          </a:p>
        </p:txBody>
      </p:sp>
      <p:sp>
        <p:nvSpPr>
          <p:cNvPr id="5" name="Footer Placeholder 4">
            <a:extLst>
              <a:ext uri="{FF2B5EF4-FFF2-40B4-BE49-F238E27FC236}">
                <a16:creationId xmlns:a16="http://schemas.microsoft.com/office/drawing/2014/main" id="{A696D379-7F2D-4581-92E1-FA951B6A7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5AD8C-A3E5-4900-AD72-EDA537630BA3}"/>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21713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8D1AA-424A-48D8-99BB-0DA5468CFF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6C775-712F-4176-A425-AB1B7B8180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67A66-3336-42FE-8184-1834B9C3EEF0}"/>
              </a:ext>
            </a:extLst>
          </p:cNvPr>
          <p:cNvSpPr>
            <a:spLocks noGrp="1"/>
          </p:cNvSpPr>
          <p:nvPr>
            <p:ph type="dt" sz="half" idx="10"/>
          </p:nvPr>
        </p:nvSpPr>
        <p:spPr/>
        <p:txBody>
          <a:bodyPr/>
          <a:lstStyle/>
          <a:p>
            <a:fld id="{AC6E9E04-ED2B-461F-9D5D-1DABE4901009}" type="datetimeFigureOut">
              <a:rPr lang="en-US" smtClean="0"/>
              <a:t>2/20/2023</a:t>
            </a:fld>
            <a:endParaRPr lang="en-US"/>
          </a:p>
        </p:txBody>
      </p:sp>
      <p:sp>
        <p:nvSpPr>
          <p:cNvPr id="5" name="Footer Placeholder 4">
            <a:extLst>
              <a:ext uri="{FF2B5EF4-FFF2-40B4-BE49-F238E27FC236}">
                <a16:creationId xmlns:a16="http://schemas.microsoft.com/office/drawing/2014/main" id="{37D46F57-3C59-48B7-8D65-CCF3EA182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D56D7-42F9-436C-ADB3-5CEDE064FFB2}"/>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71348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5CB9-4CDE-4D37-9E10-F534D5AD81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7246EE-88DF-40F2-9826-E080216A3D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F6ADB-6736-4062-A01B-FAEE8C8553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CEB3A2-D81B-450C-A561-86ABFC4AD30B}"/>
              </a:ext>
            </a:extLst>
          </p:cNvPr>
          <p:cNvSpPr>
            <a:spLocks noGrp="1"/>
          </p:cNvSpPr>
          <p:nvPr>
            <p:ph type="dt" sz="half" idx="10"/>
          </p:nvPr>
        </p:nvSpPr>
        <p:spPr/>
        <p:txBody>
          <a:bodyPr/>
          <a:lstStyle/>
          <a:p>
            <a:fld id="{AC6E9E04-ED2B-461F-9D5D-1DABE4901009}" type="datetimeFigureOut">
              <a:rPr lang="en-US" smtClean="0"/>
              <a:t>2/20/2023</a:t>
            </a:fld>
            <a:endParaRPr lang="en-US"/>
          </a:p>
        </p:txBody>
      </p:sp>
      <p:sp>
        <p:nvSpPr>
          <p:cNvPr id="6" name="Footer Placeholder 5">
            <a:extLst>
              <a:ext uri="{FF2B5EF4-FFF2-40B4-BE49-F238E27FC236}">
                <a16:creationId xmlns:a16="http://schemas.microsoft.com/office/drawing/2014/main" id="{C6C82561-2675-4BA4-BF12-3C2219134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A5E60-EFCA-4468-A580-C4B2A00073BF}"/>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342870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A3F2-CB50-4240-A238-DA6D395681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7A0529-1991-4754-BD91-52B36986C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03C852-8699-4C8F-9E34-08EE87C12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674AE4-1B7F-40C1-A79D-19612A1EF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A00B4-CB79-4CFD-9FA0-3CB91435CE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D6AF52-4673-452C-A400-A7E3EC3C115D}"/>
              </a:ext>
            </a:extLst>
          </p:cNvPr>
          <p:cNvSpPr>
            <a:spLocks noGrp="1"/>
          </p:cNvSpPr>
          <p:nvPr>
            <p:ph type="dt" sz="half" idx="10"/>
          </p:nvPr>
        </p:nvSpPr>
        <p:spPr/>
        <p:txBody>
          <a:bodyPr/>
          <a:lstStyle/>
          <a:p>
            <a:fld id="{AC6E9E04-ED2B-461F-9D5D-1DABE4901009}" type="datetimeFigureOut">
              <a:rPr lang="en-US" smtClean="0"/>
              <a:t>2/20/2023</a:t>
            </a:fld>
            <a:endParaRPr lang="en-US"/>
          </a:p>
        </p:txBody>
      </p:sp>
      <p:sp>
        <p:nvSpPr>
          <p:cNvPr id="8" name="Footer Placeholder 7">
            <a:extLst>
              <a:ext uri="{FF2B5EF4-FFF2-40B4-BE49-F238E27FC236}">
                <a16:creationId xmlns:a16="http://schemas.microsoft.com/office/drawing/2014/main" id="{A37D66E3-7616-4959-8FF0-4461D465A6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7B6629-3E25-4E46-A51F-C6DB26A34CA5}"/>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870625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9E2D5-EF26-4201-994A-A142751D26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5CC7B4-D8FA-40DB-B9CF-CD25CF479A26}"/>
              </a:ext>
            </a:extLst>
          </p:cNvPr>
          <p:cNvSpPr>
            <a:spLocks noGrp="1"/>
          </p:cNvSpPr>
          <p:nvPr>
            <p:ph type="dt" sz="half" idx="10"/>
          </p:nvPr>
        </p:nvSpPr>
        <p:spPr/>
        <p:txBody>
          <a:bodyPr/>
          <a:lstStyle/>
          <a:p>
            <a:fld id="{AC6E9E04-ED2B-461F-9D5D-1DABE4901009}" type="datetimeFigureOut">
              <a:rPr lang="en-US" smtClean="0"/>
              <a:t>2/20/2023</a:t>
            </a:fld>
            <a:endParaRPr lang="en-US"/>
          </a:p>
        </p:txBody>
      </p:sp>
      <p:sp>
        <p:nvSpPr>
          <p:cNvPr id="4" name="Footer Placeholder 3">
            <a:extLst>
              <a:ext uri="{FF2B5EF4-FFF2-40B4-BE49-F238E27FC236}">
                <a16:creationId xmlns:a16="http://schemas.microsoft.com/office/drawing/2014/main" id="{B79691EB-0AA5-47FF-B044-23D7F7938C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9E33C8-4A37-4F67-9D58-0DCDF9E7ACDC}"/>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943421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6E486E-397A-4995-A9FE-25DC734141EF}"/>
              </a:ext>
            </a:extLst>
          </p:cNvPr>
          <p:cNvSpPr>
            <a:spLocks noGrp="1"/>
          </p:cNvSpPr>
          <p:nvPr>
            <p:ph type="dt" sz="half" idx="10"/>
          </p:nvPr>
        </p:nvSpPr>
        <p:spPr/>
        <p:txBody>
          <a:bodyPr/>
          <a:lstStyle/>
          <a:p>
            <a:fld id="{AC6E9E04-ED2B-461F-9D5D-1DABE4901009}" type="datetimeFigureOut">
              <a:rPr lang="en-US" smtClean="0"/>
              <a:t>2/20/2023</a:t>
            </a:fld>
            <a:endParaRPr lang="en-US"/>
          </a:p>
        </p:txBody>
      </p:sp>
      <p:sp>
        <p:nvSpPr>
          <p:cNvPr id="3" name="Footer Placeholder 2">
            <a:extLst>
              <a:ext uri="{FF2B5EF4-FFF2-40B4-BE49-F238E27FC236}">
                <a16:creationId xmlns:a16="http://schemas.microsoft.com/office/drawing/2014/main" id="{65D32B06-4609-4C0D-AF86-2B3776DA69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4C6883-0D05-4F78-84A5-0981925BFF40}"/>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515549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D4F1-CB11-4A7A-96A7-3E1C3EC494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60A15-76C4-47FD-A9CC-F0F0D6D2C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0AE1-127E-40C3-A40B-4DA38ACDE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019D9C-96C4-4CFA-AF7D-3568F7AD8F32}"/>
              </a:ext>
            </a:extLst>
          </p:cNvPr>
          <p:cNvSpPr>
            <a:spLocks noGrp="1"/>
          </p:cNvSpPr>
          <p:nvPr>
            <p:ph type="dt" sz="half" idx="10"/>
          </p:nvPr>
        </p:nvSpPr>
        <p:spPr/>
        <p:txBody>
          <a:bodyPr/>
          <a:lstStyle/>
          <a:p>
            <a:fld id="{AC6E9E04-ED2B-461F-9D5D-1DABE4901009}" type="datetimeFigureOut">
              <a:rPr lang="en-US" smtClean="0"/>
              <a:t>2/20/2023</a:t>
            </a:fld>
            <a:endParaRPr lang="en-US"/>
          </a:p>
        </p:txBody>
      </p:sp>
      <p:sp>
        <p:nvSpPr>
          <p:cNvPr id="6" name="Footer Placeholder 5">
            <a:extLst>
              <a:ext uri="{FF2B5EF4-FFF2-40B4-BE49-F238E27FC236}">
                <a16:creationId xmlns:a16="http://schemas.microsoft.com/office/drawing/2014/main" id="{971D387F-3C70-48B5-A83B-33FCBA62D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2735FB-BE50-4E14-9768-4997D1935758}"/>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791069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8E81-2FA4-43DB-9AA4-109596972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4963E6-7D9A-4813-981B-CF8D8B984E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AC088C-5461-4362-A7DF-34BDCEFDB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7D8D4A-EAFB-4BCA-BCBB-2A1FF3F01EE0}"/>
              </a:ext>
            </a:extLst>
          </p:cNvPr>
          <p:cNvSpPr>
            <a:spLocks noGrp="1"/>
          </p:cNvSpPr>
          <p:nvPr>
            <p:ph type="dt" sz="half" idx="10"/>
          </p:nvPr>
        </p:nvSpPr>
        <p:spPr/>
        <p:txBody>
          <a:bodyPr/>
          <a:lstStyle/>
          <a:p>
            <a:fld id="{AC6E9E04-ED2B-461F-9D5D-1DABE4901009}" type="datetimeFigureOut">
              <a:rPr lang="en-US" smtClean="0"/>
              <a:t>2/20/2023</a:t>
            </a:fld>
            <a:endParaRPr lang="en-US"/>
          </a:p>
        </p:txBody>
      </p:sp>
      <p:sp>
        <p:nvSpPr>
          <p:cNvPr id="6" name="Footer Placeholder 5">
            <a:extLst>
              <a:ext uri="{FF2B5EF4-FFF2-40B4-BE49-F238E27FC236}">
                <a16:creationId xmlns:a16="http://schemas.microsoft.com/office/drawing/2014/main" id="{7341A8EF-58E3-4B5C-9ECC-DF297B8CA4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CA342-60A1-4687-ACA1-82AC503C0A53}"/>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430692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83539C-5FD4-4729-B493-6DB9A4973D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28E3F-D0B2-493B-8E1F-1E55BA2B8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4BD45-D17D-4C37-B54B-DB960C7DF1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9E04-ED2B-461F-9D5D-1DABE4901009}" type="datetimeFigureOut">
              <a:rPr lang="en-US" smtClean="0"/>
              <a:t>2/20/2023</a:t>
            </a:fld>
            <a:endParaRPr lang="en-US"/>
          </a:p>
        </p:txBody>
      </p:sp>
      <p:sp>
        <p:nvSpPr>
          <p:cNvPr id="5" name="Footer Placeholder 4">
            <a:extLst>
              <a:ext uri="{FF2B5EF4-FFF2-40B4-BE49-F238E27FC236}">
                <a16:creationId xmlns:a16="http://schemas.microsoft.com/office/drawing/2014/main" id="{5C126A42-D7BC-424E-99E6-CFB4C69B8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AD7036-B8C6-443D-84A3-B3061B291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B7803-F381-408D-BCF3-069E133834FD}" type="slidenum">
              <a:rPr lang="en-US" smtClean="0"/>
              <a:t>‹#›</a:t>
            </a:fld>
            <a:endParaRPr lang="en-US"/>
          </a:p>
        </p:txBody>
      </p:sp>
    </p:spTree>
    <p:extLst>
      <p:ext uri="{BB962C8B-B14F-4D97-AF65-F5344CB8AC3E}">
        <p14:creationId xmlns:p14="http://schemas.microsoft.com/office/powerpoint/2010/main" val="2388167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entp.hud.gov/idapp/html/condlook.cfm" TargetMode="External"/><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hyperlink" Target="https://vip.vba.va.gov/portal/VBAH/VBAHome/condopudsearch"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7.svg"/></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hyperlink" Target="https://pxhere.com/en/photo/1371549"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382079"/>
            <a:ext cx="12192000" cy="461599"/>
            <a:chOff x="0" y="0"/>
            <a:chExt cx="10461067" cy="586762"/>
          </a:xfrm>
        </p:grpSpPr>
        <p:sp>
          <p:nvSpPr>
            <p:cNvPr id="3" name="Freeform 3"/>
            <p:cNvSpPr/>
            <p:nvPr/>
          </p:nvSpPr>
          <p:spPr>
            <a:xfrm>
              <a:off x="0" y="0"/>
              <a:ext cx="10461067" cy="586762"/>
            </a:xfrm>
            <a:custGeom>
              <a:avLst/>
              <a:gdLst/>
              <a:ahLst/>
              <a:cxnLst/>
              <a:rect l="l" t="t" r="r" b="b"/>
              <a:pathLst>
                <a:path w="10461067" h="586762">
                  <a:moveTo>
                    <a:pt x="0" y="0"/>
                  </a:moveTo>
                  <a:lnTo>
                    <a:pt x="10461067" y="0"/>
                  </a:lnTo>
                  <a:lnTo>
                    <a:pt x="10461067" y="586762"/>
                  </a:lnTo>
                  <a:lnTo>
                    <a:pt x="0" y="586762"/>
                  </a:lnTo>
                  <a:close/>
                </a:path>
              </a:pathLst>
            </a:custGeom>
            <a:solidFill>
              <a:srgbClr val="243746"/>
            </a:solidFill>
          </p:spPr>
        </p:sp>
      </p:grpSp>
      <p:sp>
        <p:nvSpPr>
          <p:cNvPr id="4" name="AutoShape 4"/>
          <p:cNvSpPr/>
          <p:nvPr/>
        </p:nvSpPr>
        <p:spPr>
          <a:xfrm>
            <a:off x="609600" y="4709160"/>
            <a:ext cx="11155680" cy="0"/>
          </a:xfrm>
          <a:prstGeom prst="line">
            <a:avLst/>
          </a:prstGeom>
          <a:ln w="9525" cap="rnd">
            <a:solidFill>
              <a:srgbClr val="926A52"/>
            </a:solidFill>
            <a:prstDash val="solid"/>
            <a:headEnd type="none" w="sm" len="sm"/>
            <a:tailEnd type="none" w="sm" len="sm"/>
          </a:ln>
        </p:spPr>
      </p:sp>
      <p:pic>
        <p:nvPicPr>
          <p:cNvPr id="5" name="Picture 5"/>
          <p:cNvPicPr>
            <a:picLocks noChangeAspect="1"/>
          </p:cNvPicPr>
          <p:nvPr/>
        </p:nvPicPr>
        <p:blipFill>
          <a:blip r:embed="rId2"/>
          <a:srcRect/>
          <a:stretch>
            <a:fillRect/>
          </a:stretch>
        </p:blipFill>
        <p:spPr>
          <a:xfrm>
            <a:off x="2808893" y="319792"/>
            <a:ext cx="6574214" cy="869868"/>
          </a:xfrm>
          <a:prstGeom prst="rect">
            <a:avLst/>
          </a:prstGeom>
        </p:spPr>
      </p:pic>
      <p:sp>
        <p:nvSpPr>
          <p:cNvPr id="13" name="TextBox 13"/>
          <p:cNvSpPr txBox="1"/>
          <p:nvPr/>
        </p:nvSpPr>
        <p:spPr>
          <a:xfrm>
            <a:off x="518160" y="2123395"/>
            <a:ext cx="11155680" cy="634854"/>
          </a:xfrm>
          <a:prstGeom prst="rect">
            <a:avLst/>
          </a:prstGeom>
        </p:spPr>
        <p:txBody>
          <a:bodyPr wrap="square" lIns="0" tIns="0" rIns="0" bIns="0" rtlCol="0" anchor="t">
            <a:spAutoFit/>
          </a:bodyPr>
          <a:lstStyle/>
          <a:p>
            <a:pPr algn="ctr">
              <a:lnSpc>
                <a:spcPts val="4726"/>
              </a:lnSpc>
            </a:pPr>
            <a:r>
              <a:rPr lang="en-US" sz="5400" spc="432" dirty="0">
                <a:solidFill>
                  <a:srgbClr val="926A52"/>
                </a:solidFill>
                <a:latin typeface="Montserrat Extra-Bold Bold"/>
              </a:rPr>
              <a:t>Condos 101</a:t>
            </a:r>
          </a:p>
        </p:txBody>
      </p:sp>
      <p:sp>
        <p:nvSpPr>
          <p:cNvPr id="14" name="TextBox 14"/>
          <p:cNvSpPr txBox="1"/>
          <p:nvPr/>
        </p:nvSpPr>
        <p:spPr>
          <a:xfrm>
            <a:off x="800870" y="4102604"/>
            <a:ext cx="10424158" cy="494046"/>
          </a:xfrm>
          <a:prstGeom prst="rect">
            <a:avLst/>
          </a:prstGeom>
        </p:spPr>
        <p:txBody>
          <a:bodyPr wrap="square" lIns="0" tIns="0" rIns="0" bIns="0" rtlCol="0" anchor="t">
            <a:spAutoFit/>
          </a:bodyPr>
          <a:lstStyle/>
          <a:p>
            <a:pPr algn="ctr">
              <a:lnSpc>
                <a:spcPts val="3770"/>
              </a:lnSpc>
            </a:pPr>
            <a:r>
              <a:rPr lang="en-US" sz="4000" i="1" dirty="0">
                <a:solidFill>
                  <a:srgbClr val="243746"/>
                </a:solidFill>
                <a:latin typeface="Holiday"/>
              </a:rPr>
              <a:t>Continuing Education Class</a:t>
            </a:r>
          </a:p>
        </p:txBody>
      </p:sp>
      <p:sp>
        <p:nvSpPr>
          <p:cNvPr id="16" name="TextBox 16"/>
          <p:cNvSpPr txBox="1"/>
          <p:nvPr/>
        </p:nvSpPr>
        <p:spPr>
          <a:xfrm>
            <a:off x="2394693" y="6513160"/>
            <a:ext cx="7487383" cy="218008"/>
          </a:xfrm>
          <a:prstGeom prst="rect">
            <a:avLst/>
          </a:prstGeom>
        </p:spPr>
        <p:txBody>
          <a:bodyPr lIns="0" tIns="0" rIns="0" bIns="0" rtlCol="0" anchor="t">
            <a:spAutoFit/>
          </a:bodyPr>
          <a:lstStyle/>
          <a:p>
            <a:pPr algn="ctr">
              <a:lnSpc>
                <a:spcPts val="1675"/>
              </a:lnSpc>
            </a:pPr>
            <a:r>
              <a:rPr lang="en-US" sz="1440" spc="226" dirty="0">
                <a:solidFill>
                  <a:srgbClr val="FFFFFF"/>
                </a:solidFill>
                <a:latin typeface="Montserrat Semi-Bold"/>
              </a:rPr>
              <a:t>www.campbellandbrannon.com/condos101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Under Contract</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4" name="Picture 3" descr="Filling out forms on a table">
            <a:extLst>
              <a:ext uri="{FF2B5EF4-FFF2-40B4-BE49-F238E27FC236}">
                <a16:creationId xmlns:a16="http://schemas.microsoft.com/office/drawing/2014/main" id="{34F9B966-064A-DCE8-1518-CE7501E33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4798" y="1619075"/>
            <a:ext cx="5862403" cy="3913039"/>
          </a:xfrm>
          <a:prstGeom prst="rect">
            <a:avLst/>
          </a:prstGeom>
        </p:spPr>
      </p:pic>
    </p:spTree>
    <p:extLst>
      <p:ext uri="{BB962C8B-B14F-4D97-AF65-F5344CB8AC3E}">
        <p14:creationId xmlns:p14="http://schemas.microsoft.com/office/powerpoint/2010/main" val="2125854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149292" y="-629"/>
            <a:ext cx="9957732"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Under Contract - Brochures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149292" y="1052216"/>
            <a:ext cx="980673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5050172" y="1493240"/>
            <a:ext cx="5905850" cy="2308324"/>
          </a:xfrm>
          <a:prstGeom prst="rect">
            <a:avLst/>
          </a:prstGeom>
          <a:noFill/>
        </p:spPr>
        <p:txBody>
          <a:bodyPr wrap="square" rtlCol="0">
            <a:spAutoFit/>
          </a:bodyPr>
          <a:lstStyle/>
          <a:p>
            <a:r>
              <a:rPr lang="en-US" sz="2400" dirty="0"/>
              <a:t>GAR provides a consumer brochure (CB19) – “What to Consider When Buying a Home in a Condominium.”  </a:t>
            </a:r>
          </a:p>
          <a:p>
            <a:endParaRPr lang="en-US" sz="2400" dirty="0"/>
          </a:p>
          <a:p>
            <a:r>
              <a:rPr lang="en-US" sz="2400" dirty="0"/>
              <a:t>Explains condo ownership, assessments, initiation fees, the role of the association, etc. </a:t>
            </a:r>
          </a:p>
        </p:txBody>
      </p:sp>
      <p:pic>
        <p:nvPicPr>
          <p:cNvPr id="9" name="Picture 8" descr="A picture containing text, newspaper, screenshot, document&#10;&#10;Description automatically generated">
            <a:extLst>
              <a:ext uri="{FF2B5EF4-FFF2-40B4-BE49-F238E27FC236}">
                <a16:creationId xmlns:a16="http://schemas.microsoft.com/office/drawing/2014/main" id="{756723F4-7B4C-BBCE-58AD-BFED7F81D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51" y="1165904"/>
            <a:ext cx="4242443" cy="5533066"/>
          </a:xfrm>
          <a:prstGeom prst="rect">
            <a:avLst/>
          </a:prstGeom>
        </p:spPr>
      </p:pic>
    </p:spTree>
    <p:extLst>
      <p:ext uri="{BB962C8B-B14F-4D97-AF65-F5344CB8AC3E}">
        <p14:creationId xmlns:p14="http://schemas.microsoft.com/office/powerpoint/2010/main" val="745419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6613683" cy="4908489"/>
          </a:xfrm>
        </p:spPr>
        <p:txBody>
          <a:bodyPr>
            <a:normAutofit lnSpcReduction="10000"/>
          </a:bodyPr>
          <a:lstStyle/>
          <a:p>
            <a:pPr marL="0" indent="0" algn="just">
              <a:buNone/>
            </a:pPr>
            <a:r>
              <a:rPr lang="en-US" sz="2000" dirty="0"/>
              <a:t>New Construction: buyers have some statutory protections.  The earlier you go under contract the more you can customize your unit – but beware this will often increase your earnest money or construction deposit!  </a:t>
            </a:r>
          </a:p>
          <a:p>
            <a:pPr marL="0" indent="0" algn="just">
              <a:buNone/>
            </a:pPr>
            <a:endParaRPr lang="en-US" sz="2000" dirty="0"/>
          </a:p>
          <a:p>
            <a:pPr marL="0" indent="0" algn="just">
              <a:buNone/>
            </a:pPr>
            <a:r>
              <a:rPr lang="en-US" sz="2000" dirty="0"/>
              <a:t>Conversion: an existing building that was previously used for another purpose is converted to condo units.  This is most common in older historic apartment buildings or warehouse space converted to condos. The developer provides the purchaser with a report on the condition of the existing systems in the building. </a:t>
            </a:r>
          </a:p>
          <a:p>
            <a:pPr marL="0" indent="0" algn="just">
              <a:buNone/>
            </a:pPr>
            <a:endParaRPr lang="en-US" sz="2000" dirty="0"/>
          </a:p>
          <a:p>
            <a:pPr marL="0" indent="0" algn="just">
              <a:buNone/>
            </a:pPr>
            <a:r>
              <a:rPr lang="en-US" sz="2000" dirty="0"/>
              <a:t>Resale: The sale of an existing condo unit.  There are no additional protections – remember Georgia is a Buyer beware state! </a:t>
            </a:r>
          </a:p>
          <a:p>
            <a:pPr marL="0" indent="0" algn="just">
              <a:buNone/>
            </a:pPr>
            <a:r>
              <a:rPr lang="en-US" sz="1800" dirty="0"/>
              <a:t>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Under Contract</a:t>
            </a:r>
          </a:p>
        </p:txBody>
      </p:sp>
      <p:sp>
        <p:nvSpPr>
          <p:cNvPr id="10" name="Text Placeholder 2">
            <a:extLst>
              <a:ext uri="{FF2B5EF4-FFF2-40B4-BE49-F238E27FC236}">
                <a16:creationId xmlns:a16="http://schemas.microsoft.com/office/drawing/2014/main" id="{FACF99AB-A0D5-4A9C-8C48-C60C6BD8583B}"/>
              </a:ext>
            </a:extLst>
          </p:cNvPr>
          <p:cNvSpPr txBox="1">
            <a:spLocks/>
          </p:cNvSpPr>
          <p:nvPr/>
        </p:nvSpPr>
        <p:spPr>
          <a:xfrm>
            <a:off x="7179079" y="1182849"/>
            <a:ext cx="3432993" cy="5092114"/>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A condo can be a resale, converted property, or new construction! </a:t>
            </a:r>
          </a:p>
          <a:p>
            <a:endParaRPr lang="en-US" sz="2400" dirty="0">
              <a:solidFill>
                <a:schemeClr val="bg1"/>
              </a:solidFill>
            </a:endParaRPr>
          </a:p>
          <a:p>
            <a:r>
              <a:rPr lang="en-US" sz="2400" dirty="0">
                <a:solidFill>
                  <a:schemeClr val="bg1"/>
                </a:solidFill>
              </a:rPr>
              <a:t>Sometimes the contract rights of the parties will vary depending on the sale type.  </a:t>
            </a:r>
          </a:p>
          <a:p>
            <a:endParaRPr lang="en-US" dirty="0">
              <a:solidFill>
                <a:schemeClr val="bg1"/>
              </a:solidFill>
            </a:endParaRPr>
          </a:p>
        </p:txBody>
      </p:sp>
    </p:spTree>
    <p:extLst>
      <p:ext uri="{BB962C8B-B14F-4D97-AF65-F5344CB8AC3E}">
        <p14:creationId xmlns:p14="http://schemas.microsoft.com/office/powerpoint/2010/main" val="255935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70" y="1489165"/>
            <a:ext cx="6301126" cy="4908489"/>
          </a:xfrm>
        </p:spPr>
        <p:txBody>
          <a:bodyPr>
            <a:normAutofit/>
          </a:bodyPr>
          <a:lstStyle/>
          <a:p>
            <a:pPr marL="0" indent="0" algn="just">
              <a:buNone/>
            </a:pPr>
            <a:r>
              <a:rPr lang="en-US" sz="1800" dirty="0"/>
              <a:t>The first purchaser of a condo unit has 7 days to rescind the contract without penalty. </a:t>
            </a:r>
          </a:p>
          <a:p>
            <a:pPr marL="0" indent="0" algn="just">
              <a:buNone/>
            </a:pPr>
            <a:endParaRPr lang="en-US" sz="1800" dirty="0"/>
          </a:p>
          <a:p>
            <a:pPr marL="0" indent="0" algn="just">
              <a:buNone/>
            </a:pPr>
            <a:r>
              <a:rPr lang="en-US" sz="1800" dirty="0"/>
              <a:t>The 7 days begin to run from the time the buyer receives the condo disclosure package. </a:t>
            </a:r>
          </a:p>
          <a:p>
            <a:pPr marL="0" indent="0" algn="just">
              <a:buNone/>
            </a:pPr>
            <a:endParaRPr lang="en-US" sz="1800" dirty="0"/>
          </a:p>
          <a:p>
            <a:pPr marL="0" indent="0" algn="just">
              <a:buNone/>
            </a:pPr>
            <a:r>
              <a:rPr lang="en-US" sz="1800" dirty="0"/>
              <a:t>A new condo may go under contract before the developer breaks ground and/or be contingent upon a certain amount of pre-sales.</a:t>
            </a:r>
          </a:p>
          <a:p>
            <a:pPr marL="0" indent="0" algn="just">
              <a:buNone/>
            </a:pPr>
            <a:endParaRPr lang="en-US" sz="1800" dirty="0"/>
          </a:p>
          <a:p>
            <a:pPr marL="0" indent="0" algn="just">
              <a:buNone/>
            </a:pPr>
            <a:r>
              <a:rPr lang="en-US" sz="1800" dirty="0"/>
              <a:t>This right does not apply to a resale or purchasing a new condo for investment purposes. </a:t>
            </a:r>
          </a:p>
          <a:p>
            <a:pPr marL="0" indent="0" algn="just">
              <a:buNone/>
            </a:pPr>
            <a:endParaRPr lang="en-US" sz="1800" dirty="0"/>
          </a:p>
          <a:p>
            <a:pPr marL="0" indent="0" algn="just">
              <a:buNone/>
            </a:pPr>
            <a:r>
              <a:rPr lang="en-US" sz="1800" dirty="0"/>
              <a:t>Initial monthly assessments may be low in new construction – until the condo is in full operation it is hard to ascertain the true running cost.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696286" y="1052216"/>
            <a:ext cx="1072113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Under Contract – New Condos</a:t>
            </a:r>
          </a:p>
        </p:txBody>
      </p:sp>
      <p:pic>
        <p:nvPicPr>
          <p:cNvPr id="3" name="Picture 2" descr="Construction worker cutting through metal">
            <a:extLst>
              <a:ext uri="{FF2B5EF4-FFF2-40B4-BE49-F238E27FC236}">
                <a16:creationId xmlns:a16="http://schemas.microsoft.com/office/drawing/2014/main" id="{BE0F3605-F433-AD06-9E45-DFD728B85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409" y="2184568"/>
            <a:ext cx="5320421" cy="2857648"/>
          </a:xfrm>
          <a:prstGeom prst="rect">
            <a:avLst/>
          </a:prstGeom>
        </p:spPr>
      </p:pic>
    </p:spTree>
    <p:extLst>
      <p:ext uri="{BB962C8B-B14F-4D97-AF65-F5344CB8AC3E}">
        <p14:creationId xmlns:p14="http://schemas.microsoft.com/office/powerpoint/2010/main" val="187280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01337" y="1324934"/>
            <a:ext cx="6301126" cy="4908489"/>
          </a:xfrm>
        </p:spPr>
        <p:txBody>
          <a:bodyPr>
            <a:noAutofit/>
          </a:bodyPr>
          <a:lstStyle/>
          <a:p>
            <a:pPr marL="0" indent="0" algn="just">
              <a:buNone/>
            </a:pPr>
            <a:r>
              <a:rPr lang="en-US" sz="2000" dirty="0"/>
              <a:t>A condo created from an existing building. </a:t>
            </a:r>
          </a:p>
          <a:p>
            <a:pPr marL="0" indent="0" algn="just">
              <a:buNone/>
            </a:pPr>
            <a:endParaRPr lang="en-US" sz="2000" dirty="0"/>
          </a:p>
          <a:p>
            <a:pPr marL="0" indent="0" algn="just">
              <a:buNone/>
            </a:pPr>
            <a:r>
              <a:rPr lang="en-US" sz="2000" dirty="0"/>
              <a:t>Most common conversions are historic apartment buildings, schools, warehouses, or factories. </a:t>
            </a:r>
          </a:p>
          <a:p>
            <a:pPr marL="0" indent="0" algn="just">
              <a:buNone/>
            </a:pPr>
            <a:endParaRPr lang="en-US" sz="2000" dirty="0"/>
          </a:p>
          <a:p>
            <a:pPr marL="0" indent="0" algn="just">
              <a:buNone/>
            </a:pPr>
            <a:r>
              <a:rPr lang="en-US" sz="2000" dirty="0"/>
              <a:t>Existing tenants must be given 120 day notice of the conversion and be offered the opportunity to purchase their unit at a set price and term – during this time they have a right of first refusal to match any offer presented by any other buyer. </a:t>
            </a:r>
          </a:p>
          <a:p>
            <a:pPr marL="0" indent="0" algn="just">
              <a:buNone/>
            </a:pPr>
            <a:endParaRPr lang="en-US" sz="2000" dirty="0"/>
          </a:p>
          <a:p>
            <a:pPr marL="0" indent="0" algn="just">
              <a:buNone/>
            </a:pPr>
            <a:r>
              <a:rPr lang="en-US" sz="2000" dirty="0"/>
              <a:t>Buyers must be given the condo disclosure package, but the disclosure must also contain information about the condition and life expectancy of existing systems in the building.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696286" y="1052216"/>
            <a:ext cx="1072113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Under Contract – Conversion</a:t>
            </a:r>
          </a:p>
        </p:txBody>
      </p:sp>
      <p:pic>
        <p:nvPicPr>
          <p:cNvPr id="4" name="Picture 3" descr="Brick and concrete walls in empty large warehouse">
            <a:extLst>
              <a:ext uri="{FF2B5EF4-FFF2-40B4-BE49-F238E27FC236}">
                <a16:creationId xmlns:a16="http://schemas.microsoft.com/office/drawing/2014/main" id="{D473A298-DB22-53A6-805E-1067F8043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248" y="2216830"/>
            <a:ext cx="4604169" cy="2589941"/>
          </a:xfrm>
          <a:prstGeom prst="rect">
            <a:avLst/>
          </a:prstGeom>
        </p:spPr>
      </p:pic>
    </p:spTree>
    <p:extLst>
      <p:ext uri="{BB962C8B-B14F-4D97-AF65-F5344CB8AC3E}">
        <p14:creationId xmlns:p14="http://schemas.microsoft.com/office/powerpoint/2010/main" val="133949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0"/>
            <a:ext cx="12192000" cy="1325563"/>
          </a:xfrm>
        </p:spPr>
        <p:txBody>
          <a:bodyPr>
            <a:norm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Under Contract – Resale Exhibit (F204)</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052216"/>
            <a:ext cx="116606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243281" y="1174907"/>
            <a:ext cx="5134062" cy="5632311"/>
          </a:xfrm>
          <a:prstGeom prst="rect">
            <a:avLst/>
          </a:prstGeom>
          <a:noFill/>
        </p:spPr>
        <p:txBody>
          <a:bodyPr wrap="square" rtlCol="0">
            <a:spAutoFit/>
          </a:bodyPr>
          <a:lstStyle/>
          <a:p>
            <a:r>
              <a:rPr lang="en-US" dirty="0"/>
              <a:t>Resale exhibit covers info specific to condos that isn’t included in F201 including: </a:t>
            </a:r>
          </a:p>
          <a:p>
            <a:endParaRPr lang="en-US" dirty="0"/>
          </a:p>
          <a:p>
            <a:pPr marL="457200" indent="-457200">
              <a:buAutoNum type="arabicPeriod"/>
            </a:pPr>
            <a:r>
              <a:rPr lang="en-US" dirty="0"/>
              <a:t>Fill in the blank legal description that includes a reference to the Declaration of Condominium;</a:t>
            </a:r>
          </a:p>
          <a:p>
            <a:pPr marL="457200" indent="-457200">
              <a:buAutoNum type="arabicPeriod"/>
            </a:pPr>
            <a:endParaRPr lang="en-US" dirty="0"/>
          </a:p>
          <a:p>
            <a:pPr marL="457200" indent="-457200">
              <a:buAutoNum type="arabicPeriod"/>
            </a:pPr>
            <a:r>
              <a:rPr lang="en-US" dirty="0"/>
              <a:t>Responsibility for assessments; and </a:t>
            </a:r>
          </a:p>
          <a:p>
            <a:pPr marL="457200" indent="-457200">
              <a:buAutoNum type="arabicPeriod"/>
            </a:pPr>
            <a:endParaRPr lang="en-US" dirty="0"/>
          </a:p>
          <a:p>
            <a:pPr marL="457200" indent="-457200">
              <a:buAutoNum type="arabicPeriod"/>
            </a:pPr>
            <a:r>
              <a:rPr lang="en-US" dirty="0"/>
              <a:t>That because the seller cannot repair defects in the common elements the condo’s common elements are sold “as-is”.  </a:t>
            </a:r>
          </a:p>
          <a:p>
            <a:pPr marL="914400" lvl="1" indent="-457200">
              <a:buFont typeface="+mj-lt"/>
              <a:buAutoNum type="alphaLcPeriod"/>
            </a:pPr>
            <a:r>
              <a:rPr lang="en-US" dirty="0"/>
              <a:t>This also protects sellers if the association makes a change to the common elements after going binding – the buyer does not have an out just because the common elements are not the same as of the binding agreement date.</a:t>
            </a:r>
          </a:p>
          <a:p>
            <a:pPr marL="914400" lvl="1" indent="-457200">
              <a:buFont typeface="+mj-lt"/>
              <a:buAutoNum type="alphaLcPeriod"/>
            </a:pPr>
            <a:r>
              <a:rPr lang="en-US" dirty="0"/>
              <a:t>If the unit is being sold with the right to request repairs the common elements are not subject to that right. </a:t>
            </a:r>
          </a:p>
        </p:txBody>
      </p:sp>
      <p:pic>
        <p:nvPicPr>
          <p:cNvPr id="9" name="Picture 8" descr="Text&#10;&#10;Description automatically generated">
            <a:extLst>
              <a:ext uri="{FF2B5EF4-FFF2-40B4-BE49-F238E27FC236}">
                <a16:creationId xmlns:a16="http://schemas.microsoft.com/office/drawing/2014/main" id="{DBD2E97C-DF75-BB40-A262-12704EF49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343" y="1530541"/>
            <a:ext cx="6628016" cy="4152552"/>
          </a:xfrm>
          <a:prstGeom prst="rect">
            <a:avLst/>
          </a:prstGeom>
        </p:spPr>
      </p:pic>
    </p:spTree>
    <p:extLst>
      <p:ext uri="{BB962C8B-B14F-4D97-AF65-F5344CB8AC3E}">
        <p14:creationId xmlns:p14="http://schemas.microsoft.com/office/powerpoint/2010/main" val="3727654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0"/>
            <a:ext cx="12192000" cy="1325563"/>
          </a:xfrm>
        </p:spPr>
        <p:txBody>
          <a:bodyPr>
            <a:norm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Under Contract – Condo Disclosure Exhibit (F304)</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052216"/>
            <a:ext cx="116606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6761526" y="1493240"/>
            <a:ext cx="4194495" cy="3170099"/>
          </a:xfrm>
          <a:prstGeom prst="rect">
            <a:avLst/>
          </a:prstGeom>
          <a:noFill/>
        </p:spPr>
        <p:txBody>
          <a:bodyPr wrap="square" rtlCol="0">
            <a:spAutoFit/>
          </a:bodyPr>
          <a:lstStyle/>
          <a:p>
            <a:r>
              <a:rPr lang="en-US" sz="2000" dirty="0"/>
              <a:t>Only covers the unit and not the common elements – but if you have info about the common elements it is always better to disclose! </a:t>
            </a:r>
          </a:p>
          <a:p>
            <a:endParaRPr lang="en-US" sz="2000" dirty="0"/>
          </a:p>
          <a:p>
            <a:r>
              <a:rPr lang="en-US" sz="2000" dirty="0"/>
              <a:t>Questions differ from the other disclosures to include concerns specific to a condo (parking, storage, etc.).  For example, the building may significantly predate the condo itself.  </a:t>
            </a:r>
          </a:p>
        </p:txBody>
      </p:sp>
      <p:pic>
        <p:nvPicPr>
          <p:cNvPr id="6" name="Picture 5" descr="Text, letter&#10;&#10;Description automatically generated">
            <a:extLst>
              <a:ext uri="{FF2B5EF4-FFF2-40B4-BE49-F238E27FC236}">
                <a16:creationId xmlns:a16="http://schemas.microsoft.com/office/drawing/2014/main" id="{7987B434-D038-9730-CB93-D17473842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59" y="1070513"/>
            <a:ext cx="5843092" cy="5448650"/>
          </a:xfrm>
          <a:prstGeom prst="rect">
            <a:avLst/>
          </a:prstGeom>
        </p:spPr>
      </p:pic>
    </p:spTree>
    <p:extLst>
      <p:ext uri="{BB962C8B-B14F-4D97-AF65-F5344CB8AC3E}">
        <p14:creationId xmlns:p14="http://schemas.microsoft.com/office/powerpoint/2010/main" val="3470739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0"/>
            <a:ext cx="12192000" cy="1325563"/>
          </a:xfrm>
        </p:spPr>
        <p:txBody>
          <a:bodyPr>
            <a:norm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Under Contract – Community Association Disclosure (F322)</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052216"/>
            <a:ext cx="116606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with low confidence">
            <a:extLst>
              <a:ext uri="{FF2B5EF4-FFF2-40B4-BE49-F238E27FC236}">
                <a16:creationId xmlns:a16="http://schemas.microsoft.com/office/drawing/2014/main" id="{9F4363B0-DD50-F500-60F4-139DAC527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884" y="1271507"/>
            <a:ext cx="4073351" cy="5287465"/>
          </a:xfrm>
          <a:prstGeom prst="rect">
            <a:avLst/>
          </a:prstGeom>
        </p:spPr>
      </p:pic>
    </p:spTree>
    <p:extLst>
      <p:ext uri="{BB962C8B-B14F-4D97-AF65-F5344CB8AC3E}">
        <p14:creationId xmlns:p14="http://schemas.microsoft.com/office/powerpoint/2010/main" val="3453895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0"/>
            <a:ext cx="12192000" cy="1325563"/>
          </a:xfrm>
        </p:spPr>
        <p:txBody>
          <a:bodyPr>
            <a:norm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Under Contract – Community Association Disclosure (F322)</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052216"/>
            <a:ext cx="116606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243280" y="1325563"/>
            <a:ext cx="11660697" cy="4893647"/>
          </a:xfrm>
          <a:prstGeom prst="rect">
            <a:avLst/>
          </a:prstGeom>
          <a:noFill/>
        </p:spPr>
        <p:txBody>
          <a:bodyPr wrap="square" rtlCol="0">
            <a:spAutoFit/>
          </a:bodyPr>
          <a:lstStyle/>
          <a:p>
            <a:r>
              <a:rPr lang="en-US" sz="2000" dirty="0"/>
              <a:t>Even if assessments are paid monthly the CAD asks you to disclose the total </a:t>
            </a:r>
            <a:r>
              <a:rPr lang="en-US" sz="2000" u="sng" dirty="0"/>
              <a:t>annual</a:t>
            </a:r>
            <a:r>
              <a:rPr lang="en-US" sz="2000" dirty="0"/>
              <a:t> cost and how that payment is split. </a:t>
            </a:r>
          </a:p>
          <a:p>
            <a:endParaRPr lang="en-US" sz="2400" dirty="0"/>
          </a:p>
          <a:p>
            <a:endParaRPr lang="en-US" sz="2400" dirty="0"/>
          </a:p>
          <a:p>
            <a:endParaRPr lang="en-US" sz="2400" dirty="0"/>
          </a:p>
          <a:p>
            <a:endParaRPr lang="en-US" sz="2400" dirty="0"/>
          </a:p>
          <a:p>
            <a:r>
              <a:rPr lang="en-US" sz="2000" dirty="0"/>
              <a:t>Be aware, dues change over time! </a:t>
            </a:r>
          </a:p>
          <a:p>
            <a:endParaRPr lang="en-US" sz="2000" dirty="0"/>
          </a:p>
          <a:p>
            <a:endParaRPr lang="en-US" sz="2400" dirty="0"/>
          </a:p>
          <a:p>
            <a:endParaRPr lang="en-US" sz="2400" dirty="0"/>
          </a:p>
          <a:p>
            <a:endParaRPr lang="en-US" sz="2400" dirty="0"/>
          </a:p>
          <a:p>
            <a:endParaRPr lang="en-US" sz="2400" dirty="0"/>
          </a:p>
          <a:p>
            <a:r>
              <a:rPr lang="en-US" sz="2000" dirty="0"/>
              <a:t>The seller isn’t responsible for higher assessments.  However, if you know they’ve increased, update your CAD.  This is especially relevant at the beginning of the year. </a:t>
            </a:r>
          </a:p>
        </p:txBody>
      </p:sp>
      <p:pic>
        <p:nvPicPr>
          <p:cNvPr id="6" name="Picture 5">
            <a:extLst>
              <a:ext uri="{FF2B5EF4-FFF2-40B4-BE49-F238E27FC236}">
                <a16:creationId xmlns:a16="http://schemas.microsoft.com/office/drawing/2014/main" id="{82019577-B0AC-F22D-416B-69E93B1F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256" y="2166848"/>
            <a:ext cx="10129488" cy="968556"/>
          </a:xfrm>
          <a:prstGeom prst="rect">
            <a:avLst/>
          </a:prstGeom>
        </p:spPr>
      </p:pic>
      <p:pic>
        <p:nvPicPr>
          <p:cNvPr id="9" name="Picture 8">
            <a:extLst>
              <a:ext uri="{FF2B5EF4-FFF2-40B4-BE49-F238E27FC236}">
                <a16:creationId xmlns:a16="http://schemas.microsoft.com/office/drawing/2014/main" id="{A531478D-DD98-7329-076D-D6D4E628E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256" y="4020764"/>
            <a:ext cx="10017045" cy="855651"/>
          </a:xfrm>
          <a:prstGeom prst="rect">
            <a:avLst/>
          </a:prstGeom>
        </p:spPr>
      </p:pic>
    </p:spTree>
    <p:extLst>
      <p:ext uri="{BB962C8B-B14F-4D97-AF65-F5344CB8AC3E}">
        <p14:creationId xmlns:p14="http://schemas.microsoft.com/office/powerpoint/2010/main" val="1453891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FE8B8A5A-0887-3961-A568-A67246CB7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81" y="1912072"/>
            <a:ext cx="7600777" cy="1516928"/>
          </a:xfrm>
          <a:prstGeom prst="rect">
            <a:avLst/>
          </a:prstGeom>
        </p:spPr>
      </p:pic>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0"/>
            <a:ext cx="12192000" cy="1325563"/>
          </a:xfrm>
        </p:spPr>
        <p:txBody>
          <a:bodyPr>
            <a:norm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Under Contract – Community Association Disclosure (F322)</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052216"/>
            <a:ext cx="116606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4" name="Content Placeholder 7">
            <a:extLst>
              <a:ext uri="{FF2B5EF4-FFF2-40B4-BE49-F238E27FC236}">
                <a16:creationId xmlns:a16="http://schemas.microsoft.com/office/drawing/2014/main" id="{B3045844-00E8-B4B9-B2BC-773EED810E8C}"/>
              </a:ext>
            </a:extLst>
          </p:cNvPr>
          <p:cNvSpPr txBox="1">
            <a:spLocks/>
          </p:cNvSpPr>
          <p:nvPr/>
        </p:nvSpPr>
        <p:spPr>
          <a:xfrm>
            <a:off x="234892" y="867735"/>
            <a:ext cx="11669086" cy="49919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dirty="0">
              <a:cs typeface="Arial" panose="020B0604020202020204" pitchFamily="34" charset="0"/>
            </a:endParaRPr>
          </a:p>
          <a:p>
            <a:pPr marL="0" indent="0" algn="ctr">
              <a:lnSpc>
                <a:spcPct val="100000"/>
              </a:lnSpc>
              <a:spcBef>
                <a:spcPts val="0"/>
              </a:spcBef>
              <a:buFont typeface="Arial" panose="020B0604020202020204" pitchFamily="34" charset="0"/>
              <a:buNone/>
            </a:pPr>
            <a:r>
              <a:rPr lang="en-US" dirty="0">
                <a:cs typeface="Arial" panose="020B0604020202020204" pitchFamily="34" charset="0"/>
              </a:rPr>
              <a:t>Special Assessments</a:t>
            </a:r>
          </a:p>
          <a:p>
            <a:pPr marL="0" indent="0">
              <a:buFont typeface="Arial" panose="020B0604020202020204" pitchFamily="34" charset="0"/>
              <a:buNone/>
            </a:pPr>
            <a:endParaRPr lang="en-US" dirty="0">
              <a:cs typeface="Arial" panose="020B0604020202020204" pitchFamily="34" charset="0"/>
            </a:endParaRPr>
          </a:p>
          <a:p>
            <a:pPr marL="0" indent="0">
              <a:buFont typeface="Arial" panose="020B0604020202020204" pitchFamily="34" charset="0"/>
              <a:buNone/>
            </a:pPr>
            <a:endParaRPr lang="en-US" dirty="0">
              <a:cs typeface="Arial" panose="020B0604020202020204" pitchFamily="34" charset="0"/>
            </a:endParaRPr>
          </a:p>
        </p:txBody>
      </p:sp>
      <p:sp>
        <p:nvSpPr>
          <p:cNvPr id="8" name="TextBox 7">
            <a:extLst>
              <a:ext uri="{FF2B5EF4-FFF2-40B4-BE49-F238E27FC236}">
                <a16:creationId xmlns:a16="http://schemas.microsoft.com/office/drawing/2014/main" id="{C0376B18-0141-A716-7C70-40AE7D728D81}"/>
              </a:ext>
            </a:extLst>
          </p:cNvPr>
          <p:cNvSpPr txBox="1"/>
          <p:nvPr/>
        </p:nvSpPr>
        <p:spPr>
          <a:xfrm>
            <a:off x="7844058" y="1912072"/>
            <a:ext cx="4208126" cy="4708981"/>
          </a:xfrm>
          <a:prstGeom prst="rect">
            <a:avLst/>
          </a:prstGeom>
          <a:noFill/>
        </p:spPr>
        <p:txBody>
          <a:bodyPr wrap="square">
            <a:spAutoFit/>
          </a:bodyPr>
          <a:lstStyle/>
          <a:p>
            <a:r>
              <a:rPr lang="en-US" sz="2000" dirty="0">
                <a:cs typeface="Arial" panose="020B0604020202020204" pitchFamily="34" charset="0"/>
              </a:rPr>
              <a:t>Don’t forget to disclose pending special assessments! </a:t>
            </a:r>
          </a:p>
          <a:p>
            <a:endParaRPr lang="en-US" sz="2000" dirty="0">
              <a:cs typeface="Arial" panose="020B0604020202020204" pitchFamily="34" charset="0"/>
            </a:endParaRPr>
          </a:p>
          <a:p>
            <a:r>
              <a:rPr lang="en-US" sz="2000" dirty="0">
                <a:cs typeface="Arial" panose="020B0604020202020204" pitchFamily="34" charset="0"/>
              </a:rPr>
              <a:t>Even if the special assessment is due in installments and it is properly disclosed, an HOA may accelerate the payments when the property is sold.  In that case the total balance of the special assessment is the responsibility of the Seller.   </a:t>
            </a:r>
          </a:p>
          <a:p>
            <a:endParaRPr lang="en-US" sz="2000" dirty="0">
              <a:cs typeface="Arial" panose="020B0604020202020204" pitchFamily="34" charset="0"/>
            </a:endParaRPr>
          </a:p>
          <a:p>
            <a:r>
              <a:rPr lang="en-US" sz="2000" dirty="0">
                <a:cs typeface="Arial" panose="020B0604020202020204" pitchFamily="34" charset="0"/>
              </a:rPr>
              <a:t>What about rumored special assessments that don’t yet meet the definition of “under consideration”?</a:t>
            </a:r>
          </a:p>
          <a:p>
            <a:endParaRPr lang="en-US" sz="2000" dirty="0">
              <a:cs typeface="Arial" panose="020B0604020202020204" pitchFamily="34" charset="0"/>
            </a:endParaRPr>
          </a:p>
        </p:txBody>
      </p:sp>
      <p:pic>
        <p:nvPicPr>
          <p:cNvPr id="10" name="Picture 9" descr="Text&#10;&#10;Description automatically generated">
            <a:extLst>
              <a:ext uri="{FF2B5EF4-FFF2-40B4-BE49-F238E27FC236}">
                <a16:creationId xmlns:a16="http://schemas.microsoft.com/office/drawing/2014/main" id="{45C56B33-8D47-1538-54D3-CFF0E2923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281" y="3607316"/>
            <a:ext cx="7600777" cy="2911847"/>
          </a:xfrm>
          <a:prstGeom prst="rect">
            <a:avLst/>
          </a:prstGeom>
        </p:spPr>
      </p:pic>
    </p:spTree>
    <p:extLst>
      <p:ext uri="{BB962C8B-B14F-4D97-AF65-F5344CB8AC3E}">
        <p14:creationId xmlns:p14="http://schemas.microsoft.com/office/powerpoint/2010/main" val="3095777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2152650" y="1"/>
            <a:ext cx="7886700" cy="1325563"/>
          </a:xfrm>
        </p:spPr>
        <p:txBody>
          <a:bodyPr>
            <a:normAutofit/>
          </a:bodyPr>
          <a:lstStyle/>
          <a:p>
            <a:pPr algn="l"/>
            <a:r>
              <a:rPr lang="en-US" sz="4800" b="1" spc="150" dirty="0">
                <a:solidFill>
                  <a:srgbClr val="663300"/>
                </a:solidFill>
                <a:latin typeface="Arial Black" panose="020B0A04020102020204" pitchFamily="34" charset="0"/>
                <a:cs typeface="Helvetica" panose="020B0604020202020204" pitchFamily="34" charset="0"/>
              </a:rPr>
              <a:t>AGENDA</a:t>
            </a:r>
          </a:p>
        </p:txBody>
      </p:sp>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152650" y="1325563"/>
            <a:ext cx="7886700" cy="4351338"/>
          </a:xfrm>
        </p:spPr>
        <p:txBody>
          <a:bodyPr/>
          <a:lstStyle/>
          <a:p>
            <a:pPr marL="0" indent="0">
              <a:lnSpc>
                <a:spcPct val="100000"/>
              </a:lnSpc>
              <a:spcBef>
                <a:spcPts val="0"/>
              </a:spcBef>
              <a:buNone/>
            </a:pPr>
            <a:r>
              <a:rPr lang="en-US" sz="2400" dirty="0">
                <a:cs typeface="Arial" panose="020B0604020202020204" pitchFamily="34" charset="0"/>
              </a:rPr>
              <a:t>Section 1 – Intro</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Section 2 – Under Contract</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Section 3 – Mortgage Considerations</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Section 4 – Condo Living </a:t>
            </a:r>
            <a:endParaRPr lang="en-US"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475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0"/>
            <a:ext cx="12192000" cy="1325563"/>
          </a:xfrm>
        </p:spPr>
        <p:txBody>
          <a:bodyPr>
            <a:norm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Under Contract – Community Association Disclosure (F322)</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052216"/>
            <a:ext cx="116606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998290" y="1493240"/>
            <a:ext cx="9957732" cy="4154984"/>
          </a:xfrm>
          <a:prstGeom prst="rect">
            <a:avLst/>
          </a:prstGeom>
          <a:noFill/>
        </p:spPr>
        <p:txBody>
          <a:bodyPr wrap="square" rtlCol="0">
            <a:spAutoFit/>
          </a:bodyPr>
          <a:lstStyle/>
          <a:p>
            <a:r>
              <a:rPr lang="en-US" sz="2400" dirty="0"/>
              <a:t>"Under Consideration" is defined as notice of a meeting at which a special assessment will be voted on has been sent to the members. Assessment could be discussed in meetings but not yet "under consideration." </a:t>
            </a:r>
          </a:p>
          <a:p>
            <a:endParaRPr lang="en-US" sz="2400" dirty="0"/>
          </a:p>
          <a:p>
            <a:pPr marL="285750" indent="-285750">
              <a:buFont typeface="Arial"/>
              <a:buChar char="•"/>
            </a:pPr>
            <a:r>
              <a:rPr lang="en-US" sz="2400" dirty="0">
                <a:cs typeface="Segoe UI"/>
              </a:rPr>
              <a:t>This is why it is so important to ask for copies of meeting minutes – they will reveal important community information and possible special assessments which are not yet “under consideration.” </a:t>
            </a:r>
          </a:p>
          <a:p>
            <a:endParaRPr lang="en-US" sz="2400" dirty="0">
              <a:cs typeface="Segoe UI"/>
            </a:endParaRPr>
          </a:p>
          <a:p>
            <a:pPr marL="285750" indent="-285750">
              <a:buFont typeface="Arial"/>
              <a:buChar char="•"/>
            </a:pPr>
            <a:r>
              <a:rPr lang="en-US" sz="2400" dirty="0">
                <a:cs typeface="Segoe UI"/>
              </a:rPr>
              <a:t>Before listing, seller should ask the association if they will allow the buyer to assume future special assessment installments or if seller will be required to pay them in full at closing. </a:t>
            </a:r>
            <a:r>
              <a:rPr lang="en-US" sz="2400" dirty="0"/>
              <a:t> </a:t>
            </a:r>
          </a:p>
        </p:txBody>
      </p:sp>
    </p:spTree>
    <p:extLst>
      <p:ext uri="{BB962C8B-B14F-4D97-AF65-F5344CB8AC3E}">
        <p14:creationId xmlns:p14="http://schemas.microsoft.com/office/powerpoint/2010/main" val="3674918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0"/>
            <a:ext cx="12192000" cy="1325563"/>
          </a:xfrm>
        </p:spPr>
        <p:txBody>
          <a:bodyPr>
            <a:norm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Under Contract – Community Association Disclosure (F322)</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052216"/>
            <a:ext cx="116606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243280" y="1223617"/>
            <a:ext cx="11660697" cy="2123658"/>
          </a:xfrm>
          <a:prstGeom prst="rect">
            <a:avLst/>
          </a:prstGeom>
          <a:noFill/>
        </p:spPr>
        <p:txBody>
          <a:bodyPr wrap="square" rtlCol="0">
            <a:spAutoFit/>
          </a:bodyPr>
          <a:lstStyle/>
          <a:p>
            <a:r>
              <a:rPr lang="en-US" sz="2000" dirty="0"/>
              <a:t>Closing Letter: Seller must pay all fees required to obtain the letter in advance of closing.</a:t>
            </a:r>
          </a:p>
          <a:p>
            <a:endParaRPr lang="en-US" sz="2000" dirty="0"/>
          </a:p>
          <a:p>
            <a:endParaRPr lang="en-US" sz="2400" dirty="0"/>
          </a:p>
          <a:p>
            <a:endParaRPr lang="en-US" sz="2400" dirty="0"/>
          </a:p>
          <a:p>
            <a:endParaRPr lang="en-US" sz="2400" dirty="0"/>
          </a:p>
          <a:p>
            <a:r>
              <a:rPr lang="en-US" sz="2000" dirty="0"/>
              <a:t>Transfer and Initiation Fees</a:t>
            </a:r>
          </a:p>
        </p:txBody>
      </p:sp>
      <p:pic>
        <p:nvPicPr>
          <p:cNvPr id="6" name="Picture 5">
            <a:extLst>
              <a:ext uri="{FF2B5EF4-FFF2-40B4-BE49-F238E27FC236}">
                <a16:creationId xmlns:a16="http://schemas.microsoft.com/office/drawing/2014/main" id="{124F9D25-8EC0-7049-1D66-34345CE66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177" y="1775591"/>
            <a:ext cx="9718995" cy="1000485"/>
          </a:xfrm>
          <a:prstGeom prst="rect">
            <a:avLst/>
          </a:prstGeom>
        </p:spPr>
      </p:pic>
      <p:pic>
        <p:nvPicPr>
          <p:cNvPr id="9" name="Picture 8" descr="Text, letter&#10;&#10;Description automatically generated">
            <a:extLst>
              <a:ext uri="{FF2B5EF4-FFF2-40B4-BE49-F238E27FC236}">
                <a16:creationId xmlns:a16="http://schemas.microsoft.com/office/drawing/2014/main" id="{B5DB6D91-F8EF-F979-7711-20C6C890B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177" y="4401973"/>
            <a:ext cx="9909931" cy="1946113"/>
          </a:xfrm>
          <a:prstGeom prst="rect">
            <a:avLst/>
          </a:prstGeom>
        </p:spPr>
      </p:pic>
      <p:pic>
        <p:nvPicPr>
          <p:cNvPr id="11" name="Picture 10">
            <a:extLst>
              <a:ext uri="{FF2B5EF4-FFF2-40B4-BE49-F238E27FC236}">
                <a16:creationId xmlns:a16="http://schemas.microsoft.com/office/drawing/2014/main" id="{6B50DC71-7879-69C2-58DB-F99CAE061C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178" y="3601255"/>
            <a:ext cx="9909932" cy="689731"/>
          </a:xfrm>
          <a:prstGeom prst="rect">
            <a:avLst/>
          </a:prstGeom>
        </p:spPr>
      </p:pic>
    </p:spTree>
    <p:extLst>
      <p:ext uri="{BB962C8B-B14F-4D97-AF65-F5344CB8AC3E}">
        <p14:creationId xmlns:p14="http://schemas.microsoft.com/office/powerpoint/2010/main" val="361257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0"/>
            <a:ext cx="12192000" cy="1325563"/>
          </a:xfrm>
        </p:spPr>
        <p:txBody>
          <a:bodyPr>
            <a:norm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Under Contract – Community Association Disclosure (F322)</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052216"/>
            <a:ext cx="116606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096CF93-9197-0FB8-5478-EA0DC1DC7FCC}"/>
              </a:ext>
            </a:extLst>
          </p:cNvPr>
          <p:cNvSpPr txBox="1"/>
          <p:nvPr/>
        </p:nvSpPr>
        <p:spPr>
          <a:xfrm>
            <a:off x="328569" y="1230662"/>
            <a:ext cx="11534862" cy="5262979"/>
          </a:xfrm>
          <a:prstGeom prst="rect">
            <a:avLst/>
          </a:prstGeom>
          <a:noFill/>
        </p:spPr>
        <p:txBody>
          <a:bodyPr wrap="square">
            <a:spAutoFit/>
          </a:bodyPr>
          <a:lstStyle/>
          <a:p>
            <a:pPr marL="0" indent="0" algn="ctr">
              <a:buNone/>
            </a:pPr>
            <a:r>
              <a:rPr lang="en-US" sz="2400" dirty="0">
                <a:cs typeface="Arial" panose="020B0604020202020204" pitchFamily="34" charset="0"/>
              </a:rPr>
              <a:t>Tips when completing the CAD:</a:t>
            </a:r>
          </a:p>
          <a:p>
            <a:pPr marL="0" indent="0">
              <a:buNone/>
            </a:pPr>
            <a:endParaRPr lang="en-US" sz="2400" dirty="0">
              <a:cs typeface="Arial" panose="020B0604020202020204" pitchFamily="34" charset="0"/>
            </a:endParaRPr>
          </a:p>
          <a:p>
            <a:pPr marL="514350" indent="-514350" algn="just">
              <a:buAutoNum type="arabicPeriod"/>
            </a:pPr>
            <a:r>
              <a:rPr lang="en-US" sz="2400" dirty="0">
                <a:cs typeface="Arial" panose="020B0604020202020204" pitchFamily="34" charset="0"/>
              </a:rPr>
              <a:t>Have your sellers call their management company before listing to get a copy of ALL fees paid at closing – if they don’t ask for all fees management companies will often quote them the cost of only the letter.</a:t>
            </a:r>
          </a:p>
          <a:p>
            <a:pPr marL="514350" indent="-514350" algn="just">
              <a:buAutoNum type="arabicPeriod"/>
            </a:pPr>
            <a:endParaRPr lang="en-US" sz="2400" dirty="0">
              <a:cs typeface="Arial" panose="020B0604020202020204" pitchFamily="34" charset="0"/>
            </a:endParaRPr>
          </a:p>
          <a:p>
            <a:pPr marL="514350" indent="-514350" algn="just">
              <a:buAutoNum type="arabicPeriod"/>
            </a:pPr>
            <a:r>
              <a:rPr lang="en-US" sz="2400" dirty="0">
                <a:cs typeface="Arial" panose="020B0604020202020204" pitchFamily="34" charset="0"/>
              </a:rPr>
              <a:t>Do NOT complete the CAD for your seller! </a:t>
            </a:r>
          </a:p>
          <a:p>
            <a:pPr marL="514350" indent="-514350" algn="just">
              <a:buAutoNum type="arabicPeriod"/>
            </a:pPr>
            <a:endParaRPr lang="en-US" sz="2400" dirty="0">
              <a:cs typeface="Arial" panose="020B0604020202020204" pitchFamily="34" charset="0"/>
            </a:endParaRPr>
          </a:p>
          <a:p>
            <a:pPr marL="514350" indent="-514350" algn="just">
              <a:buAutoNum type="arabicPeriod"/>
            </a:pPr>
            <a:r>
              <a:rPr lang="en-US" sz="2400" dirty="0">
                <a:cs typeface="Arial" panose="020B0604020202020204" pitchFamily="34" charset="0"/>
              </a:rPr>
              <a:t>NEVER leave the Transfer, Initiation, and Administrative Fees section blank.  It must be filled in with a </a:t>
            </a:r>
            <a:r>
              <a:rPr lang="en-US" sz="2400" u="sng" dirty="0">
                <a:cs typeface="Arial" panose="020B0604020202020204" pitchFamily="34" charset="0"/>
              </a:rPr>
              <a:t>number</a:t>
            </a:r>
            <a:r>
              <a:rPr lang="en-US" sz="2400" dirty="0">
                <a:cs typeface="Arial" panose="020B0604020202020204" pitchFamily="34" charset="0"/>
              </a:rPr>
              <a:t> – it can’t say “all” or “100%”.  It is never a bad idea to pad the amount disclosed</a:t>
            </a:r>
          </a:p>
          <a:p>
            <a:pPr marL="457200" lvl="1" indent="0" algn="just">
              <a:buNone/>
            </a:pPr>
            <a:endParaRPr lang="en-US" sz="2400" dirty="0">
              <a:cs typeface="Arial" panose="020B0604020202020204" pitchFamily="34" charset="0"/>
            </a:endParaRPr>
          </a:p>
          <a:p>
            <a:pPr marL="514350" indent="-514350" algn="just">
              <a:buAutoNum type="arabicPeriod"/>
            </a:pPr>
            <a:r>
              <a:rPr lang="en-US" sz="2400" dirty="0">
                <a:cs typeface="Arial" panose="020B0604020202020204" pitchFamily="34" charset="0"/>
              </a:rPr>
              <a:t>If you ever had any violations on the property, even if they have been fixed, make sure they were closed out with the management company!  </a:t>
            </a:r>
          </a:p>
        </p:txBody>
      </p:sp>
    </p:spTree>
    <p:extLst>
      <p:ext uri="{BB962C8B-B14F-4D97-AF65-F5344CB8AC3E}">
        <p14:creationId xmlns:p14="http://schemas.microsoft.com/office/powerpoint/2010/main" val="2018628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0"/>
            <a:ext cx="12192000" cy="1325563"/>
          </a:xfrm>
        </p:spPr>
        <p:txBody>
          <a:bodyPr>
            <a:norm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Under Contract – Community Association Disclosure (F322)</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3281" y="1052216"/>
            <a:ext cx="116606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6" name="Picture 5" descr="Table&#10;&#10;Description automatically generated">
            <a:extLst>
              <a:ext uri="{FF2B5EF4-FFF2-40B4-BE49-F238E27FC236}">
                <a16:creationId xmlns:a16="http://schemas.microsoft.com/office/drawing/2014/main" id="{3AAB5FDB-50B6-050D-58AE-6D5BCCB76153}"/>
              </a:ext>
            </a:extLst>
          </p:cNvPr>
          <p:cNvPicPr>
            <a:picLocks noChangeAspect="1"/>
          </p:cNvPicPr>
          <p:nvPr/>
        </p:nvPicPr>
        <p:blipFill rotWithShape="1">
          <a:blip r:embed="rId3"/>
          <a:srcRect t="7407" r="105" b="4553"/>
          <a:stretch/>
        </p:blipFill>
        <p:spPr>
          <a:xfrm>
            <a:off x="3228535" y="1433601"/>
            <a:ext cx="5902713" cy="4856015"/>
          </a:xfrm>
          <a:prstGeom prst="rect">
            <a:avLst/>
          </a:prstGeom>
        </p:spPr>
      </p:pic>
    </p:spTree>
    <p:extLst>
      <p:ext uri="{BB962C8B-B14F-4D97-AF65-F5344CB8AC3E}">
        <p14:creationId xmlns:p14="http://schemas.microsoft.com/office/powerpoint/2010/main" val="3381912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0"/>
            <a:ext cx="12192000" cy="1325563"/>
          </a:xfrm>
        </p:spPr>
        <p:txBody>
          <a:bodyPr>
            <a:norm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Questions to Consider in Due Diligence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42613" y="1052216"/>
            <a:ext cx="1180331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096CF93-9197-0FB8-5478-EA0DC1DC7FCC}"/>
              </a:ext>
            </a:extLst>
          </p:cNvPr>
          <p:cNvSpPr txBox="1"/>
          <p:nvPr/>
        </p:nvSpPr>
        <p:spPr>
          <a:xfrm>
            <a:off x="411061" y="1196310"/>
            <a:ext cx="11534862" cy="3416320"/>
          </a:xfrm>
          <a:prstGeom prst="rect">
            <a:avLst/>
          </a:prstGeom>
          <a:noFill/>
        </p:spPr>
        <p:txBody>
          <a:bodyPr wrap="square">
            <a:spAutoFit/>
          </a:bodyPr>
          <a:lstStyle/>
          <a:p>
            <a:pPr marL="0" indent="0">
              <a:buNone/>
            </a:pPr>
            <a:r>
              <a:rPr lang="en-US" dirty="0">
                <a:cs typeface="Arial" panose="020B0604020202020204" pitchFamily="34" charset="0"/>
              </a:rPr>
              <a:t>What services and amenities are provided through the association? </a:t>
            </a:r>
          </a:p>
          <a:p>
            <a:pPr marL="0" indent="0">
              <a:buNone/>
            </a:pPr>
            <a:endParaRPr lang="en-US" dirty="0">
              <a:cs typeface="Arial" panose="020B0604020202020204" pitchFamily="34" charset="0"/>
            </a:endParaRPr>
          </a:p>
          <a:p>
            <a:pPr marL="0" indent="0">
              <a:buNone/>
            </a:pPr>
            <a:r>
              <a:rPr lang="en-US" dirty="0">
                <a:cs typeface="Arial" panose="020B0604020202020204" pitchFamily="34" charset="0"/>
              </a:rPr>
              <a:t>Are high assessments an indication of poor money management or the high level of service and amenities provided? </a:t>
            </a:r>
          </a:p>
          <a:p>
            <a:pPr marL="0" indent="0">
              <a:buNone/>
            </a:pPr>
            <a:endParaRPr lang="en-US" dirty="0">
              <a:cs typeface="Arial" panose="020B0604020202020204" pitchFamily="34" charset="0"/>
            </a:endParaRPr>
          </a:p>
          <a:p>
            <a:pPr marL="0" indent="0">
              <a:buNone/>
            </a:pPr>
            <a:r>
              <a:rPr lang="en-US" dirty="0">
                <a:cs typeface="Arial" panose="020B0604020202020204" pitchFamily="34" charset="0"/>
              </a:rPr>
              <a:t>Does an inspector need special instructions or permission to access any systems during the inspection? </a:t>
            </a:r>
          </a:p>
          <a:p>
            <a:pPr marL="0" indent="0">
              <a:buNone/>
            </a:pPr>
            <a:endParaRPr lang="en-US" dirty="0">
              <a:cs typeface="Arial" panose="020B0604020202020204" pitchFamily="34" charset="0"/>
            </a:endParaRPr>
          </a:p>
          <a:p>
            <a:pPr marL="0" indent="0">
              <a:buNone/>
            </a:pPr>
            <a:r>
              <a:rPr lang="en-US" dirty="0">
                <a:cs typeface="Arial" panose="020B0604020202020204" pitchFamily="34" charset="0"/>
              </a:rPr>
              <a:t>Although a common element may need repair and not be in the seller’s power to repair, will the association confirm in writing their responsibility for maintaining that common element? </a:t>
            </a:r>
          </a:p>
          <a:p>
            <a:pPr marL="0" indent="0">
              <a:buNone/>
            </a:pPr>
            <a:endParaRPr lang="en-US" dirty="0">
              <a:cs typeface="Arial" panose="020B0604020202020204" pitchFamily="34" charset="0"/>
            </a:endParaRPr>
          </a:p>
          <a:p>
            <a:pPr marL="0" indent="0">
              <a:buNone/>
            </a:pPr>
            <a:r>
              <a:rPr lang="en-US" dirty="0">
                <a:cs typeface="Arial" panose="020B0604020202020204" pitchFamily="34" charset="0"/>
              </a:rPr>
              <a:t>Ask for copies of all rule and regulations – not just the covenants! </a:t>
            </a:r>
          </a:p>
          <a:p>
            <a:pPr marL="0" indent="0">
              <a:buNone/>
            </a:pPr>
            <a:endParaRPr lang="en-US" dirty="0">
              <a:cs typeface="Arial" panose="020B0604020202020204" pitchFamily="34" charset="0"/>
            </a:endParaRPr>
          </a:p>
          <a:p>
            <a:pPr marL="0" indent="0">
              <a:buNone/>
            </a:pPr>
            <a:r>
              <a:rPr lang="en-US" dirty="0">
                <a:cs typeface="Arial" panose="020B0604020202020204" pitchFamily="34" charset="0"/>
              </a:rPr>
              <a:t>Review the master insurance policy.</a:t>
            </a:r>
          </a:p>
        </p:txBody>
      </p:sp>
      <p:pic>
        <p:nvPicPr>
          <p:cNvPr id="10" name="Picture 9" descr="A picture containing toy&#10;&#10;Description automatically generated">
            <a:extLst>
              <a:ext uri="{FF2B5EF4-FFF2-40B4-BE49-F238E27FC236}">
                <a16:creationId xmlns:a16="http://schemas.microsoft.com/office/drawing/2014/main" id="{8911E88C-9BCD-7C52-D487-606F7860A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0887" y="4743471"/>
            <a:ext cx="5610225" cy="1619250"/>
          </a:xfrm>
          <a:prstGeom prst="rect">
            <a:avLst/>
          </a:prstGeom>
        </p:spPr>
      </p:pic>
    </p:spTree>
    <p:extLst>
      <p:ext uri="{BB962C8B-B14F-4D97-AF65-F5344CB8AC3E}">
        <p14:creationId xmlns:p14="http://schemas.microsoft.com/office/powerpoint/2010/main" val="1600257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0"/>
            <a:ext cx="12192000" cy="1325563"/>
          </a:xfrm>
        </p:spPr>
        <p:txBody>
          <a:bodyPr>
            <a:norm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Questions to Consider in Due Diligence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42613" y="1052216"/>
            <a:ext cx="1180331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096CF93-9197-0FB8-5478-EA0DC1DC7FCC}"/>
              </a:ext>
            </a:extLst>
          </p:cNvPr>
          <p:cNvSpPr txBox="1"/>
          <p:nvPr/>
        </p:nvSpPr>
        <p:spPr>
          <a:xfrm>
            <a:off x="411061" y="1196310"/>
            <a:ext cx="11534862" cy="4401205"/>
          </a:xfrm>
          <a:prstGeom prst="rect">
            <a:avLst/>
          </a:prstGeom>
          <a:noFill/>
        </p:spPr>
        <p:txBody>
          <a:bodyPr wrap="square">
            <a:spAutoFit/>
          </a:bodyPr>
          <a:lstStyle/>
          <a:p>
            <a:pPr marL="0" indent="0">
              <a:buNone/>
            </a:pPr>
            <a:r>
              <a:rPr lang="en-US" sz="2000" dirty="0">
                <a:cs typeface="Arial" panose="020B0604020202020204" pitchFamily="34" charset="0"/>
              </a:rPr>
              <a:t>The association is not a party to the contract so any stipulations requesting documents should put the obligation on the seller. </a:t>
            </a:r>
          </a:p>
          <a:p>
            <a:pPr marL="0" indent="0">
              <a:buNone/>
            </a:pPr>
            <a:endParaRPr lang="en-US" sz="2000" dirty="0">
              <a:cs typeface="Arial" panose="020B0604020202020204" pitchFamily="34" charset="0"/>
            </a:endParaRPr>
          </a:p>
          <a:p>
            <a:pPr marL="0" indent="0">
              <a:buNone/>
            </a:pPr>
            <a:endParaRPr lang="en-US" sz="2000" dirty="0">
              <a:cs typeface="Arial" panose="020B0604020202020204" pitchFamily="34" charset="0"/>
            </a:endParaRPr>
          </a:p>
          <a:p>
            <a:pPr marL="0" indent="0">
              <a:buNone/>
            </a:pPr>
            <a:r>
              <a:rPr lang="en-US" sz="2000" dirty="0">
                <a:cs typeface="Arial" panose="020B0604020202020204" pitchFamily="34" charset="0"/>
              </a:rPr>
              <a:t>Consider requesting: </a:t>
            </a:r>
          </a:p>
          <a:p>
            <a:pPr marL="342900" indent="-342900">
              <a:buFont typeface="Arial" panose="020B0604020202020204" pitchFamily="34" charset="0"/>
              <a:buChar char="•"/>
            </a:pPr>
            <a:r>
              <a:rPr lang="en-US" sz="2000" dirty="0">
                <a:cs typeface="Arial" panose="020B0604020202020204" pitchFamily="34" charset="0"/>
              </a:rPr>
              <a:t>Declaration </a:t>
            </a:r>
          </a:p>
          <a:p>
            <a:pPr marL="342900" indent="-342900">
              <a:buFont typeface="Arial" panose="020B0604020202020204" pitchFamily="34" charset="0"/>
              <a:buChar char="•"/>
            </a:pPr>
            <a:r>
              <a:rPr lang="en-US" sz="2000" dirty="0">
                <a:cs typeface="Arial" panose="020B0604020202020204" pitchFamily="34" charset="0"/>
              </a:rPr>
              <a:t>By-laws </a:t>
            </a:r>
          </a:p>
          <a:p>
            <a:pPr marL="342900" indent="-342900">
              <a:buFont typeface="Arial" panose="020B0604020202020204" pitchFamily="34" charset="0"/>
              <a:buChar char="•"/>
            </a:pPr>
            <a:r>
              <a:rPr lang="en-US" sz="2000" dirty="0">
                <a:cs typeface="Arial" panose="020B0604020202020204" pitchFamily="34" charset="0"/>
              </a:rPr>
              <a:t>Rules &amp; Regulations</a:t>
            </a:r>
          </a:p>
          <a:p>
            <a:pPr marL="342900" indent="-342900">
              <a:buFont typeface="Arial" panose="020B0604020202020204" pitchFamily="34" charset="0"/>
              <a:buChar char="•"/>
            </a:pPr>
            <a:r>
              <a:rPr lang="en-US" sz="2000" dirty="0">
                <a:cs typeface="Arial" panose="020B0604020202020204" pitchFamily="34" charset="0"/>
              </a:rPr>
              <a:t>Article of Incorporation </a:t>
            </a:r>
          </a:p>
          <a:p>
            <a:pPr marL="800100" lvl="1" indent="-342900">
              <a:buFont typeface="Arial" panose="020B0604020202020204" pitchFamily="34" charset="0"/>
              <a:buChar char="•"/>
            </a:pPr>
            <a:r>
              <a:rPr lang="en-US" sz="2000" dirty="0">
                <a:cs typeface="Arial" panose="020B0604020202020204" pitchFamily="34" charset="0"/>
              </a:rPr>
              <a:t>You can also look this up with the </a:t>
            </a:r>
          </a:p>
          <a:p>
            <a:pPr lvl="1"/>
            <a:r>
              <a:rPr lang="en-US" sz="2000" dirty="0">
                <a:cs typeface="Arial" panose="020B0604020202020204" pitchFamily="34" charset="0"/>
              </a:rPr>
              <a:t>	Georgia Secretary of State </a:t>
            </a:r>
          </a:p>
          <a:p>
            <a:pPr marL="342900" indent="-342900">
              <a:buFont typeface="Arial" panose="020B0604020202020204" pitchFamily="34" charset="0"/>
              <a:buChar char="•"/>
            </a:pPr>
            <a:r>
              <a:rPr lang="en-US" sz="2000" dirty="0">
                <a:cs typeface="Arial" panose="020B0604020202020204" pitchFamily="34" charset="0"/>
              </a:rPr>
              <a:t>Operating budget </a:t>
            </a:r>
          </a:p>
          <a:p>
            <a:pPr marL="342900" indent="-342900">
              <a:buFont typeface="Arial" panose="020B0604020202020204" pitchFamily="34" charset="0"/>
              <a:buChar char="•"/>
            </a:pPr>
            <a:r>
              <a:rPr lang="en-US" sz="2000" dirty="0">
                <a:cs typeface="Arial" panose="020B0604020202020204" pitchFamily="34" charset="0"/>
              </a:rPr>
              <a:t>Reserve study </a:t>
            </a:r>
          </a:p>
          <a:p>
            <a:pPr marL="342900" indent="-342900">
              <a:buFont typeface="Arial" panose="020B0604020202020204" pitchFamily="34" charset="0"/>
              <a:buChar char="•"/>
            </a:pPr>
            <a:r>
              <a:rPr lang="en-US" sz="2000" dirty="0">
                <a:cs typeface="Arial" panose="020B0604020202020204" pitchFamily="34" charset="0"/>
              </a:rPr>
              <a:t>Board meeting and annual meeting minutes </a:t>
            </a:r>
          </a:p>
        </p:txBody>
      </p:sp>
      <p:pic>
        <p:nvPicPr>
          <p:cNvPr id="6" name="Picture 5" descr="Different sizes of piggybanks in pastel colors">
            <a:extLst>
              <a:ext uri="{FF2B5EF4-FFF2-40B4-BE49-F238E27FC236}">
                <a16:creationId xmlns:a16="http://schemas.microsoft.com/office/drawing/2014/main" id="{FD7AAF12-7961-5F7D-C158-34EED5B6F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9686" y="2357641"/>
            <a:ext cx="4721253" cy="3147502"/>
          </a:xfrm>
          <a:prstGeom prst="rect">
            <a:avLst/>
          </a:prstGeom>
        </p:spPr>
      </p:pic>
    </p:spTree>
    <p:extLst>
      <p:ext uri="{BB962C8B-B14F-4D97-AF65-F5344CB8AC3E}">
        <p14:creationId xmlns:p14="http://schemas.microsoft.com/office/powerpoint/2010/main" val="903127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0"/>
            <a:ext cx="12192000" cy="1325563"/>
          </a:xfrm>
        </p:spPr>
        <p:txBody>
          <a:bodyPr>
            <a:norm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Reading Board Meeting Minutes and Financials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328569" y="1052216"/>
            <a:ext cx="11534862"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096CF93-9197-0FB8-5478-EA0DC1DC7FCC}"/>
              </a:ext>
            </a:extLst>
          </p:cNvPr>
          <p:cNvSpPr txBox="1"/>
          <p:nvPr/>
        </p:nvSpPr>
        <p:spPr>
          <a:xfrm>
            <a:off x="328569" y="1504008"/>
            <a:ext cx="4981662" cy="4524315"/>
          </a:xfrm>
          <a:prstGeom prst="rect">
            <a:avLst/>
          </a:prstGeom>
          <a:noFill/>
        </p:spPr>
        <p:txBody>
          <a:bodyPr wrap="square">
            <a:spAutoFit/>
          </a:bodyPr>
          <a:lstStyle/>
          <a:p>
            <a:pPr marL="0" indent="0">
              <a:buNone/>
            </a:pPr>
            <a:r>
              <a:rPr lang="en-US" sz="2400" dirty="0">
                <a:cs typeface="Arial" panose="020B0604020202020204" pitchFamily="34" charset="0"/>
              </a:rPr>
              <a:t>Ask for copies of meeting minutes – this will give you a behind the scenes look of the concerns and thoughts of other unit owners.</a:t>
            </a:r>
          </a:p>
          <a:p>
            <a:pPr marL="0" indent="0">
              <a:buNone/>
            </a:pPr>
            <a:endParaRPr lang="en-US" sz="2400" dirty="0">
              <a:cs typeface="Arial" panose="020B0604020202020204" pitchFamily="34" charset="0"/>
            </a:endParaRPr>
          </a:p>
          <a:p>
            <a:pPr marL="0" indent="0">
              <a:buNone/>
            </a:pPr>
            <a:r>
              <a:rPr lang="en-US" sz="2400" dirty="0">
                <a:cs typeface="Arial" panose="020B0604020202020204" pitchFamily="34" charset="0"/>
              </a:rPr>
              <a:t>	i.e. there might be talk of a possible future assessment which hasn’t yet reached the level of “under consideration” or maybe a committee was recently created to develop new parking rules</a:t>
            </a:r>
          </a:p>
          <a:p>
            <a:pPr marL="0" indent="0">
              <a:buNone/>
            </a:pPr>
            <a:endParaRPr lang="en-US" sz="2400" dirty="0">
              <a:cs typeface="Arial" panose="020B0604020202020204" pitchFamily="34" charset="0"/>
            </a:endParaRPr>
          </a:p>
        </p:txBody>
      </p:sp>
      <p:pic>
        <p:nvPicPr>
          <p:cNvPr id="9" name="Picture 8" descr="Hands held up high during a conference">
            <a:extLst>
              <a:ext uri="{FF2B5EF4-FFF2-40B4-BE49-F238E27FC236}">
                <a16:creationId xmlns:a16="http://schemas.microsoft.com/office/drawing/2014/main" id="{B30C1EE5-B6F2-83B8-1C4C-C1A856A07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9288" y="1504008"/>
            <a:ext cx="6004771" cy="4003180"/>
          </a:xfrm>
          <a:prstGeom prst="rect">
            <a:avLst/>
          </a:prstGeom>
        </p:spPr>
      </p:pic>
    </p:spTree>
    <p:extLst>
      <p:ext uri="{BB962C8B-B14F-4D97-AF65-F5344CB8AC3E}">
        <p14:creationId xmlns:p14="http://schemas.microsoft.com/office/powerpoint/2010/main" val="1444361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0"/>
            <a:ext cx="12192000" cy="1325563"/>
          </a:xfrm>
        </p:spPr>
        <p:txBody>
          <a:bodyPr>
            <a:norm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Reading Board Meeting Minutes and Financials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328569" y="1052216"/>
            <a:ext cx="11534862"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096CF93-9197-0FB8-5478-EA0DC1DC7FCC}"/>
              </a:ext>
            </a:extLst>
          </p:cNvPr>
          <p:cNvSpPr txBox="1"/>
          <p:nvPr/>
        </p:nvSpPr>
        <p:spPr>
          <a:xfrm>
            <a:off x="328569" y="1314655"/>
            <a:ext cx="11534862" cy="3785652"/>
          </a:xfrm>
          <a:prstGeom prst="rect">
            <a:avLst/>
          </a:prstGeom>
          <a:noFill/>
        </p:spPr>
        <p:txBody>
          <a:bodyPr wrap="square">
            <a:spAutoFit/>
          </a:bodyPr>
          <a:lstStyle/>
          <a:p>
            <a:pPr marL="0" indent="0">
              <a:buNone/>
            </a:pPr>
            <a:r>
              <a:rPr lang="en-US" sz="2400" dirty="0">
                <a:cs typeface="Arial" panose="020B0604020202020204" pitchFamily="34" charset="0"/>
              </a:rPr>
              <a:t>Review the last few annual budgets.  Did any line items significantly increase or decrease?  If so, why? How stable has the budget been over the last few years? </a:t>
            </a:r>
          </a:p>
          <a:p>
            <a:pPr marL="0" indent="0">
              <a:buNone/>
            </a:pPr>
            <a:endParaRPr lang="en-US" sz="2400" dirty="0">
              <a:cs typeface="Arial" panose="020B0604020202020204" pitchFamily="34" charset="0"/>
            </a:endParaRPr>
          </a:p>
          <a:p>
            <a:pPr marL="0" indent="0">
              <a:buNone/>
            </a:pPr>
            <a:endParaRPr lang="en-US" sz="2400" dirty="0">
              <a:cs typeface="Arial" panose="020B0604020202020204" pitchFamily="34" charset="0"/>
            </a:endParaRPr>
          </a:p>
          <a:p>
            <a:pPr marL="0" indent="0">
              <a:buNone/>
            </a:pPr>
            <a:r>
              <a:rPr lang="en-US" sz="2400" dirty="0">
                <a:cs typeface="Arial" panose="020B0604020202020204" pitchFamily="34" charset="0"/>
              </a:rPr>
              <a:t>					What are the reserves?  What anticipated 							expenditures are covered by the reserves?  Think of 					the reserves as the community’s safety net- is the net 					big enough for the community?</a:t>
            </a:r>
          </a:p>
          <a:p>
            <a:pPr marL="0" indent="0">
              <a:buNone/>
            </a:pPr>
            <a:r>
              <a:rPr lang="en-US" sz="2400" dirty="0">
                <a:cs typeface="Arial" panose="020B0604020202020204" pitchFamily="34" charset="0"/>
              </a:rPr>
              <a:t>	</a:t>
            </a:r>
          </a:p>
          <a:p>
            <a:pPr marL="0" indent="0">
              <a:buNone/>
            </a:pPr>
            <a:r>
              <a:rPr lang="en-US" sz="2400" dirty="0">
                <a:cs typeface="Arial" panose="020B0604020202020204" pitchFamily="34" charset="0"/>
              </a:rPr>
              <a:t>					When was the last capital reserve study?   </a:t>
            </a:r>
          </a:p>
        </p:txBody>
      </p:sp>
      <p:pic>
        <p:nvPicPr>
          <p:cNvPr id="12" name="Picture 11" descr="A collage of a person's face&#10;&#10;Description automatically generated with low confidence">
            <a:extLst>
              <a:ext uri="{FF2B5EF4-FFF2-40B4-BE49-F238E27FC236}">
                <a16:creationId xmlns:a16="http://schemas.microsoft.com/office/drawing/2014/main" id="{B8D66010-8B5B-0B1A-F2D9-ECD33DA7A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67" y="2448806"/>
            <a:ext cx="4556270" cy="3796892"/>
          </a:xfrm>
          <a:prstGeom prst="rect">
            <a:avLst/>
          </a:prstGeom>
        </p:spPr>
      </p:pic>
    </p:spTree>
    <p:extLst>
      <p:ext uri="{BB962C8B-B14F-4D97-AF65-F5344CB8AC3E}">
        <p14:creationId xmlns:p14="http://schemas.microsoft.com/office/powerpoint/2010/main" val="317033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Mortgage Considerations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484851" y="1052216"/>
            <a:ext cx="926144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031846" y="1468073"/>
            <a:ext cx="9957732" cy="461665"/>
          </a:xfrm>
          <a:prstGeom prst="rect">
            <a:avLst/>
          </a:prstGeom>
          <a:noFill/>
        </p:spPr>
        <p:txBody>
          <a:bodyPr wrap="square" rtlCol="0">
            <a:spAutoFit/>
          </a:bodyPr>
          <a:lstStyle/>
          <a:p>
            <a:r>
              <a:rPr lang="en-US" sz="2400" dirty="0"/>
              <a:t> </a:t>
            </a:r>
          </a:p>
        </p:txBody>
      </p:sp>
      <p:pic>
        <p:nvPicPr>
          <p:cNvPr id="6" name="Picture 5" descr="Closeup of a hand holding a key with a house dongle">
            <a:extLst>
              <a:ext uri="{FF2B5EF4-FFF2-40B4-BE49-F238E27FC236}">
                <a16:creationId xmlns:a16="http://schemas.microsoft.com/office/drawing/2014/main" id="{864F6C8E-E2C8-CB4B-C147-32C9E717A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626" y="1468073"/>
            <a:ext cx="7070172" cy="4713448"/>
          </a:xfrm>
          <a:prstGeom prst="rect">
            <a:avLst/>
          </a:prstGeom>
        </p:spPr>
      </p:pic>
    </p:spTree>
    <p:extLst>
      <p:ext uri="{BB962C8B-B14F-4D97-AF65-F5344CB8AC3E}">
        <p14:creationId xmlns:p14="http://schemas.microsoft.com/office/powerpoint/2010/main" val="572122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Mortgage Considerations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484851" y="1052216"/>
            <a:ext cx="926144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031846" y="1468073"/>
            <a:ext cx="9957732" cy="3785652"/>
          </a:xfrm>
          <a:prstGeom prst="rect">
            <a:avLst/>
          </a:prstGeom>
          <a:noFill/>
        </p:spPr>
        <p:txBody>
          <a:bodyPr wrap="square" rtlCol="0">
            <a:spAutoFit/>
          </a:bodyPr>
          <a:lstStyle/>
          <a:p>
            <a:r>
              <a:rPr lang="en-US" sz="2400" dirty="0"/>
              <a:t>With condos there is typically extra scrutiny from lenders because decisions of the association can impact your property value.  You are buying part of the community! </a:t>
            </a:r>
          </a:p>
          <a:p>
            <a:endParaRPr lang="en-US" sz="2400" dirty="0"/>
          </a:p>
          <a:p>
            <a:r>
              <a:rPr lang="en-US" sz="2400" dirty="0"/>
              <a:t>Future association decisions can also impact your ability to afford the property.  </a:t>
            </a:r>
          </a:p>
          <a:p>
            <a:endParaRPr lang="en-US" sz="2400" dirty="0"/>
          </a:p>
          <a:p>
            <a:r>
              <a:rPr lang="en-US" sz="2400" dirty="0"/>
              <a:t>Rates on condos will almost always be higher than on a single-family residence.</a:t>
            </a:r>
          </a:p>
          <a:p>
            <a:endParaRPr lang="en-US" sz="2400" dirty="0"/>
          </a:p>
          <a:p>
            <a:r>
              <a:rPr lang="en-US" sz="2400" dirty="0"/>
              <a:t>The down payment will impact the rate and the level of scrutiny by underwriters – Talk to your lender!  </a:t>
            </a:r>
          </a:p>
        </p:txBody>
      </p:sp>
    </p:spTree>
    <p:extLst>
      <p:ext uri="{BB962C8B-B14F-4D97-AF65-F5344CB8AC3E}">
        <p14:creationId xmlns:p14="http://schemas.microsoft.com/office/powerpoint/2010/main" val="53059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736600" y="-629"/>
            <a:ext cx="106553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Which of these is a Condo?</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092200" y="1052216"/>
            <a:ext cx="97917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1026" name="Picture 2" descr="Yorkshire Townhomes">
            <a:extLst>
              <a:ext uri="{FF2B5EF4-FFF2-40B4-BE49-F238E27FC236}">
                <a16:creationId xmlns:a16="http://schemas.microsoft.com/office/drawing/2014/main" id="{124FB162-7B4D-5EE8-C270-ECD4253FC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819" y="1236719"/>
            <a:ext cx="2678963" cy="22796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outdoor, building, tree, house&#10;&#10;Description automatically generated">
            <a:extLst>
              <a:ext uri="{FF2B5EF4-FFF2-40B4-BE49-F238E27FC236}">
                <a16:creationId xmlns:a16="http://schemas.microsoft.com/office/drawing/2014/main" id="{192044D7-ED37-671F-A2B3-1595873BC98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783828" y="4029250"/>
            <a:ext cx="2424025" cy="2279919"/>
          </a:xfrm>
          <a:prstGeom prst="rect">
            <a:avLst/>
          </a:prstGeom>
        </p:spPr>
      </p:pic>
      <p:pic>
        <p:nvPicPr>
          <p:cNvPr id="1028" name="Picture 4" descr="Habersham Oaks Condos for rent or for lease and for sale Condominiums in  Atlanta GA at Habersham Oaks Buckhead">
            <a:extLst>
              <a:ext uri="{FF2B5EF4-FFF2-40B4-BE49-F238E27FC236}">
                <a16:creationId xmlns:a16="http://schemas.microsoft.com/office/drawing/2014/main" id="{93168754-EF76-12D8-23D7-37A0D4029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6401" y="1220466"/>
            <a:ext cx="2694935" cy="22799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Ovation Buckhead Plaza Condos for Sale and Condos for Rent in Atlanta">
            <a:extLst>
              <a:ext uri="{FF2B5EF4-FFF2-40B4-BE49-F238E27FC236}">
                <a16:creationId xmlns:a16="http://schemas.microsoft.com/office/drawing/2014/main" id="{1D187B2A-3DBA-0BC3-A3E7-24B74E0499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600" y="4029472"/>
            <a:ext cx="3051495" cy="22799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p 20 Lake Oconee, US condo and apartment rentals | Vrbo">
            <a:extLst>
              <a:ext uri="{FF2B5EF4-FFF2-40B4-BE49-F238E27FC236}">
                <a16:creationId xmlns:a16="http://schemas.microsoft.com/office/drawing/2014/main" id="{A306B3C1-707D-4FFA-6BF0-08A6127EDA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600" y="1236719"/>
            <a:ext cx="3051495" cy="2279919"/>
          </a:xfrm>
          <a:prstGeom prst="rect">
            <a:avLst/>
          </a:prstGeom>
          <a:noFill/>
          <a:extLst>
            <a:ext uri="{909E8E84-426E-40DD-AFC4-6F175D3DCCD1}">
              <a14:hiddenFill xmlns:a14="http://schemas.microsoft.com/office/drawing/2010/main">
                <a:solidFill>
                  <a:srgbClr val="FFFFFF"/>
                </a:solidFill>
              </a14:hiddenFill>
            </a:ext>
          </a:extLst>
        </p:spPr>
      </p:pic>
      <p:pic>
        <p:nvPicPr>
          <p:cNvPr id="3" name="x_Picture 1" descr="Image result for detached condo">
            <a:extLst>
              <a:ext uri="{FF2B5EF4-FFF2-40B4-BE49-F238E27FC236}">
                <a16:creationId xmlns:a16="http://schemas.microsoft.com/office/drawing/2014/main" id="{B3B4C8D1-01DD-BBB7-A6D8-1417D2F0F1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9237" y="1236720"/>
            <a:ext cx="2678963" cy="227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Nashville, IN Mobile &amp; Manufactured Homes for Sale | realtor.com®">
            <a:extLst>
              <a:ext uri="{FF2B5EF4-FFF2-40B4-BE49-F238E27FC236}">
                <a16:creationId xmlns:a16="http://schemas.microsoft.com/office/drawing/2014/main" id="{95D63037-6444-2EA1-2ACD-5BE8C86899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7853" y="4029028"/>
            <a:ext cx="2921025" cy="22799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yan Homes Stacked Townhomes at Greenbelt Station (Head On… | Flickr">
            <a:extLst>
              <a:ext uri="{FF2B5EF4-FFF2-40B4-BE49-F238E27FC236}">
                <a16:creationId xmlns:a16="http://schemas.microsoft.com/office/drawing/2014/main" id="{6AAEC9E3-E234-E15D-EFBC-E186360110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28878" y="4029471"/>
            <a:ext cx="2702458" cy="2279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499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Mortgage Considerations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484851" y="1052216"/>
            <a:ext cx="926144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031846" y="1468073"/>
            <a:ext cx="9957732" cy="4893647"/>
          </a:xfrm>
          <a:prstGeom prst="rect">
            <a:avLst/>
          </a:prstGeom>
          <a:noFill/>
        </p:spPr>
        <p:txBody>
          <a:bodyPr wrap="square" rtlCol="0">
            <a:spAutoFit/>
          </a:bodyPr>
          <a:lstStyle/>
          <a:p>
            <a:r>
              <a:rPr lang="en-US" sz="2400" dirty="0"/>
              <a:t>Condos must be warrantable to qualify for a conventional loan. Underwriters evaluate matters such as: </a:t>
            </a:r>
          </a:p>
          <a:p>
            <a:endParaRPr lang="en-US" sz="2400" dirty="0"/>
          </a:p>
          <a:p>
            <a:pPr marL="457200" indent="-457200">
              <a:buFont typeface="+mj-lt"/>
              <a:buAutoNum type="arabicPeriod"/>
            </a:pPr>
            <a:r>
              <a:rPr lang="en-US" sz="2400" dirty="0"/>
              <a:t>The rate of delinquency; </a:t>
            </a:r>
          </a:p>
          <a:p>
            <a:pPr marL="457200" indent="-457200">
              <a:buFont typeface="+mj-lt"/>
              <a:buAutoNum type="arabicPeriod"/>
            </a:pPr>
            <a:r>
              <a:rPr lang="en-US" sz="2400" dirty="0"/>
              <a:t>Percentage of investor owners;</a:t>
            </a:r>
          </a:p>
          <a:p>
            <a:pPr marL="457200" indent="-457200">
              <a:buFont typeface="+mj-lt"/>
              <a:buAutoNum type="arabicPeriod"/>
            </a:pPr>
            <a:r>
              <a:rPr lang="en-US" sz="2400" dirty="0"/>
              <a:t>In a non-established condo they will often review governing docs; </a:t>
            </a:r>
          </a:p>
          <a:p>
            <a:pPr marL="457200" indent="-457200">
              <a:buFont typeface="+mj-lt"/>
              <a:buAutoNum type="arabicPeriod"/>
            </a:pPr>
            <a:r>
              <a:rPr lang="en-US" sz="2400" dirty="0"/>
              <a:t>Budget; </a:t>
            </a:r>
          </a:p>
          <a:p>
            <a:pPr marL="457200" indent="-457200">
              <a:buFont typeface="+mj-lt"/>
              <a:buAutoNum type="arabicPeriod"/>
            </a:pPr>
            <a:r>
              <a:rPr lang="en-US" sz="2400" dirty="0"/>
              <a:t>Reserves; </a:t>
            </a:r>
          </a:p>
          <a:p>
            <a:pPr marL="457200" indent="-457200">
              <a:buFont typeface="+mj-lt"/>
              <a:buAutoNum type="arabicPeriod"/>
            </a:pPr>
            <a:r>
              <a:rPr lang="en-US" sz="2400" dirty="0"/>
              <a:t>Pending lawsuits;  and </a:t>
            </a:r>
          </a:p>
          <a:p>
            <a:pPr marL="457200" indent="-457200">
              <a:buFont typeface="+mj-lt"/>
              <a:buAutoNum type="arabicPeriod"/>
            </a:pPr>
            <a:r>
              <a:rPr lang="en-US" sz="2400" dirty="0"/>
              <a:t>The master insurance policy.</a:t>
            </a:r>
          </a:p>
          <a:p>
            <a:pPr marL="457200" indent="-457200">
              <a:buFont typeface="+mj-lt"/>
              <a:buAutoNum type="arabicPeriod"/>
            </a:pPr>
            <a:endParaRPr lang="en-US" sz="2400" dirty="0"/>
          </a:p>
          <a:p>
            <a:r>
              <a:rPr lang="en-US" sz="2400" dirty="0"/>
              <a:t>FHA and VA loans also require condo approval but may consider additional factors.  </a:t>
            </a:r>
          </a:p>
        </p:txBody>
      </p:sp>
    </p:spTree>
    <p:extLst>
      <p:ext uri="{BB962C8B-B14F-4D97-AF65-F5344CB8AC3E}">
        <p14:creationId xmlns:p14="http://schemas.microsoft.com/office/powerpoint/2010/main" val="666803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Mortgage Considerations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484851" y="1052216"/>
            <a:ext cx="926144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084525" y="1324934"/>
            <a:ext cx="5031049" cy="4893647"/>
          </a:xfrm>
          <a:prstGeom prst="rect">
            <a:avLst/>
          </a:prstGeom>
          <a:noFill/>
        </p:spPr>
        <p:txBody>
          <a:bodyPr wrap="square" rtlCol="0">
            <a:spAutoFit/>
          </a:bodyPr>
          <a:lstStyle/>
          <a:p>
            <a:r>
              <a:rPr lang="en-US" sz="3200" dirty="0"/>
              <a:t>Reasons why a condo might not be FHA or VA approved: </a:t>
            </a:r>
          </a:p>
          <a:p>
            <a:endParaRPr lang="en-US" sz="3200" dirty="0"/>
          </a:p>
          <a:p>
            <a:pPr marL="457200" indent="-457200">
              <a:buFont typeface="+mj-lt"/>
              <a:buAutoNum type="arabicPeriod"/>
            </a:pPr>
            <a:r>
              <a:rPr lang="en-US" sz="3200" dirty="0"/>
              <a:t>Inadequate reserves; </a:t>
            </a:r>
          </a:p>
          <a:p>
            <a:pPr marL="457200" indent="-457200">
              <a:buFont typeface="+mj-lt"/>
              <a:buAutoNum type="arabicPeriod"/>
            </a:pPr>
            <a:r>
              <a:rPr lang="en-US" sz="3200" dirty="0"/>
              <a:t>Insurance; </a:t>
            </a:r>
          </a:p>
          <a:p>
            <a:pPr marL="457200" indent="-457200">
              <a:buFont typeface="+mj-lt"/>
              <a:buAutoNum type="arabicPeriod"/>
            </a:pPr>
            <a:r>
              <a:rPr lang="en-US" sz="3200" dirty="0"/>
              <a:t>Rates of delinquency; </a:t>
            </a:r>
          </a:p>
          <a:p>
            <a:pPr marL="457200" indent="-457200">
              <a:buFont typeface="+mj-lt"/>
              <a:buAutoNum type="arabicPeriod"/>
            </a:pPr>
            <a:r>
              <a:rPr lang="en-US" sz="3200" dirty="0"/>
              <a:t>Litigation; or </a:t>
            </a:r>
          </a:p>
          <a:p>
            <a:pPr marL="457200" indent="-457200">
              <a:buFont typeface="+mj-lt"/>
              <a:buAutoNum type="arabicPeriod"/>
            </a:pPr>
            <a:r>
              <a:rPr lang="en-US" sz="3200" dirty="0"/>
              <a:t>Too much commercial space </a:t>
            </a:r>
          </a:p>
          <a:p>
            <a:endParaRPr lang="en-US" sz="2400" dirty="0"/>
          </a:p>
        </p:txBody>
      </p:sp>
      <p:pic>
        <p:nvPicPr>
          <p:cNvPr id="2050" name="Picture 2" descr="Getting CMS Approval Faster - Synergy Settlement Services">
            <a:extLst>
              <a:ext uri="{FF2B5EF4-FFF2-40B4-BE49-F238E27FC236}">
                <a16:creationId xmlns:a16="http://schemas.microsoft.com/office/drawing/2014/main" id="{6C32721F-E9F5-945B-8DC4-CC5574C88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723" y="2187430"/>
            <a:ext cx="4286251" cy="2776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243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Mortgage Considerations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956345" y="1115736"/>
            <a:ext cx="100584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057013" y="1256184"/>
            <a:ext cx="9957732" cy="4093428"/>
          </a:xfrm>
          <a:prstGeom prst="rect">
            <a:avLst/>
          </a:prstGeom>
          <a:noFill/>
        </p:spPr>
        <p:txBody>
          <a:bodyPr wrap="square" rtlCol="0">
            <a:spAutoFit/>
          </a:bodyPr>
          <a:lstStyle/>
          <a:p>
            <a:r>
              <a:rPr lang="en-US" sz="2000" dirty="0"/>
              <a:t>Conventional – higher interest rate may be reduced with a down payment of at least 25% </a:t>
            </a:r>
          </a:p>
          <a:p>
            <a:endParaRPr lang="en-US" sz="2000" dirty="0"/>
          </a:p>
          <a:p>
            <a:r>
              <a:rPr lang="en-US" sz="2000" dirty="0"/>
              <a:t>FHA – Check for FHA condo approval at </a:t>
            </a:r>
            <a:r>
              <a:rPr lang="en-US" sz="2000" dirty="0">
                <a:hlinkClick r:id="rId3">
                  <a:extLst>
                    <a:ext uri="{A12FA001-AC4F-418D-AE19-62706E023703}">
                      <ahyp:hlinkClr xmlns:ahyp="http://schemas.microsoft.com/office/drawing/2018/hyperlinkcolor" val="tx"/>
                    </a:ext>
                  </a:extLst>
                </a:hlinkClick>
              </a:rPr>
              <a:t>https://entp.hud.gov/idapp/html/condlook.cfm</a:t>
            </a:r>
            <a:r>
              <a:rPr lang="en-US" sz="2000" dirty="0"/>
              <a:t> </a:t>
            </a:r>
          </a:p>
          <a:p>
            <a:endParaRPr lang="en-US" sz="2000" dirty="0"/>
          </a:p>
          <a:p>
            <a:pPr marL="800100" lvl="1" indent="-342900">
              <a:buFont typeface="Arial" panose="020B0604020202020204" pitchFamily="34" charset="0"/>
              <a:buChar char="•"/>
            </a:pPr>
            <a:r>
              <a:rPr lang="en-US" sz="2000" dirty="0"/>
              <a:t>If the condo isn’t FHA approved, spot approval may be available for individual units but check with your loan officer to see if that is something they offer.</a:t>
            </a:r>
          </a:p>
          <a:p>
            <a:pPr marL="800100" lvl="1" indent="-342900">
              <a:buFont typeface="Arial" panose="020B0604020202020204" pitchFamily="34" charset="0"/>
              <a:buChar char="•"/>
            </a:pPr>
            <a:r>
              <a:rPr lang="en-US" sz="2000" dirty="0"/>
              <a:t>Spot approval can take up to 6 weeks or more and requires a significant amount of documentation. </a:t>
            </a:r>
          </a:p>
          <a:p>
            <a:endParaRPr lang="en-US" sz="2000" dirty="0"/>
          </a:p>
          <a:p>
            <a:r>
              <a:rPr lang="en-US" sz="2000" dirty="0"/>
              <a:t>VA – Check for VA condo approval at </a:t>
            </a:r>
            <a:r>
              <a:rPr lang="en-US" sz="2000" dirty="0">
                <a:hlinkClick r:id="rId4">
                  <a:extLst>
                    <a:ext uri="{A12FA001-AC4F-418D-AE19-62706E023703}">
                      <ahyp:hlinkClr xmlns:ahyp="http://schemas.microsoft.com/office/drawing/2018/hyperlinkcolor" val="tx"/>
                    </a:ext>
                  </a:extLst>
                </a:hlinkClick>
              </a:rPr>
              <a:t>https://vip.vba.va.gov/portal/VBAH/VBAHome/condopudsearch</a:t>
            </a:r>
            <a:endParaRPr lang="en-US" sz="2000" dirty="0"/>
          </a:p>
          <a:p>
            <a:endParaRPr lang="en-US" sz="2000" dirty="0"/>
          </a:p>
          <a:p>
            <a:pPr marL="800100" lvl="1" indent="-342900">
              <a:buFont typeface="Arial" panose="020B0604020202020204" pitchFamily="34" charset="0"/>
              <a:buChar char="•"/>
            </a:pPr>
            <a:r>
              <a:rPr lang="en-US" sz="2000" dirty="0"/>
              <a:t>VA loans </a:t>
            </a:r>
            <a:r>
              <a:rPr lang="en-US" sz="2000" u="sng" dirty="0"/>
              <a:t>do not </a:t>
            </a:r>
            <a:r>
              <a:rPr lang="en-US" sz="2000" dirty="0"/>
              <a:t>allow spot approval for individual units.</a:t>
            </a:r>
          </a:p>
        </p:txBody>
      </p:sp>
    </p:spTree>
    <p:extLst>
      <p:ext uri="{BB962C8B-B14F-4D97-AF65-F5344CB8AC3E}">
        <p14:creationId xmlns:p14="http://schemas.microsoft.com/office/powerpoint/2010/main" val="1587010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Mortgage Considerations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484851" y="1052216"/>
            <a:ext cx="926144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0" y="1324934"/>
            <a:ext cx="12192000" cy="4893647"/>
          </a:xfrm>
          <a:prstGeom prst="rect">
            <a:avLst/>
          </a:prstGeom>
          <a:noFill/>
        </p:spPr>
        <p:txBody>
          <a:bodyPr wrap="square" rtlCol="0">
            <a:spAutoFit/>
          </a:bodyPr>
          <a:lstStyle/>
          <a:p>
            <a:pPr algn="ctr"/>
            <a:r>
              <a:rPr lang="en-US" sz="2400" dirty="0"/>
              <a:t>Condo Questionnaire</a:t>
            </a:r>
          </a:p>
          <a:p>
            <a:pPr algn="ctr"/>
            <a:endParaRPr lang="en-US" sz="2400" dirty="0"/>
          </a:p>
          <a:p>
            <a:r>
              <a:rPr lang="en-US" sz="2400" dirty="0"/>
              <a:t>In the wake of the condo collapse in Florida, Fannie and Freddie added questions to the condo questionnaire about condo reserves and deferred maintenance. </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Although it is natural that all buildings have some level of deferred maintenance, underwriters are scrutinizing condo records in much greater detail to try to identify at-risk buildings.  </a:t>
            </a:r>
          </a:p>
        </p:txBody>
      </p:sp>
      <p:pic>
        <p:nvPicPr>
          <p:cNvPr id="4" name="Picture 3" descr="A building under construction&#10;&#10;Description automatically generated with low confidence">
            <a:extLst>
              <a:ext uri="{FF2B5EF4-FFF2-40B4-BE49-F238E27FC236}">
                <a16:creationId xmlns:a16="http://schemas.microsoft.com/office/drawing/2014/main" id="{78FE2BD5-3312-B1DD-BB5D-F6953075A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4134" y="2927758"/>
            <a:ext cx="3443321" cy="2232117"/>
          </a:xfrm>
          <a:prstGeom prst="rect">
            <a:avLst/>
          </a:prstGeom>
        </p:spPr>
      </p:pic>
    </p:spTree>
    <p:extLst>
      <p:ext uri="{BB962C8B-B14F-4D97-AF65-F5344CB8AC3E}">
        <p14:creationId xmlns:p14="http://schemas.microsoft.com/office/powerpoint/2010/main" val="2129795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Mortgage Considerations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484851" y="1052216"/>
            <a:ext cx="926144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258349" y="1193026"/>
            <a:ext cx="9957732" cy="5724644"/>
          </a:xfrm>
          <a:prstGeom prst="rect">
            <a:avLst/>
          </a:prstGeom>
          <a:noFill/>
        </p:spPr>
        <p:txBody>
          <a:bodyPr wrap="square" rtlCol="0">
            <a:spAutoFit/>
          </a:bodyPr>
          <a:lstStyle/>
          <a:p>
            <a:pPr algn="ctr"/>
            <a:r>
              <a:rPr lang="en-US" dirty="0"/>
              <a:t>Condo Questionnaire</a:t>
            </a:r>
          </a:p>
          <a:p>
            <a:r>
              <a:rPr lang="en-US" dirty="0"/>
              <a:t>Lenders may not review the condo questionnaire until after the financing contingency expires.  It could cause significant delays in closing or prevent closing altogether.  </a:t>
            </a:r>
          </a:p>
          <a:p>
            <a:endParaRPr lang="en-US" dirty="0"/>
          </a:p>
          <a:p>
            <a:r>
              <a:rPr lang="en-US" dirty="0"/>
              <a:t>What can parties do? </a:t>
            </a:r>
          </a:p>
          <a:p>
            <a:r>
              <a:rPr lang="en-US" u="sng" dirty="0"/>
              <a:t>Sellers: </a:t>
            </a:r>
            <a:r>
              <a:rPr lang="en-US" dirty="0"/>
              <a:t>Sellers and listing agents should request condo bylaws, covenants, financial statements, and recent board meeting minutes prior to listing.</a:t>
            </a:r>
          </a:p>
          <a:p>
            <a:endParaRPr lang="en-US" dirty="0"/>
          </a:p>
          <a:p>
            <a:pPr marL="0" marR="0" algn="just">
              <a:spcBef>
                <a:spcPts val="0"/>
              </a:spcBef>
              <a:spcAft>
                <a:spcPts val="0"/>
              </a:spcAft>
            </a:pPr>
            <a:r>
              <a:rPr lang="en-US" u="sng" dirty="0">
                <a:effectLst/>
                <a:ea typeface="Times New Roman" panose="02020603050405020304" pitchFamily="18" charset="0"/>
              </a:rPr>
              <a:t>Buyers:</a:t>
            </a:r>
            <a:endParaRPr lang="en-US" dirty="0">
              <a:effectLst/>
              <a:ea typeface="Calibri" panose="020F0502020204030204" pitchFamily="34" charset="0"/>
            </a:endParaRPr>
          </a:p>
          <a:p>
            <a:pPr marL="0" marR="0" algn="just">
              <a:spcBef>
                <a:spcPts val="0"/>
              </a:spcBef>
              <a:spcAft>
                <a:spcPts val="0"/>
              </a:spcAft>
            </a:pPr>
            <a:r>
              <a:rPr lang="en-US" dirty="0">
                <a:effectLst/>
                <a:ea typeface="Times New Roman" panose="02020603050405020304" pitchFamily="18" charset="0"/>
              </a:rPr>
              <a:t>Buyers in the market for condos can ask their loan officer in advance whether their underwriter(s) have standard language or documentation they request from condo associations.</a:t>
            </a:r>
            <a:endParaRPr lang="en-US" dirty="0">
              <a:effectLst/>
              <a:ea typeface="Calibri" panose="020F0502020204030204" pitchFamily="34" charset="0"/>
            </a:endParaRPr>
          </a:p>
          <a:p>
            <a:pPr marL="0" marR="0" algn="just">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lgn="just">
              <a:spcBef>
                <a:spcPts val="0"/>
              </a:spcBef>
              <a:spcAft>
                <a:spcPts val="0"/>
              </a:spcAft>
            </a:pPr>
            <a:r>
              <a:rPr lang="en-US" dirty="0">
                <a:effectLst/>
                <a:ea typeface="Times New Roman" panose="02020603050405020304" pitchFamily="18" charset="0"/>
              </a:rPr>
              <a:t>Buyers should also request copies of the condo association by-laws, covenants, financial statements, notices of special assessments, and most recent meeting minutes.  </a:t>
            </a:r>
          </a:p>
          <a:p>
            <a:pPr marL="0" marR="0" algn="just">
              <a:spcBef>
                <a:spcPts val="0"/>
              </a:spcBef>
              <a:spcAft>
                <a:spcPts val="0"/>
              </a:spcAft>
            </a:pPr>
            <a:endParaRPr lang="en-US" dirty="0">
              <a:ea typeface="Times New Roman" panose="02020603050405020304" pitchFamily="18" charset="0"/>
            </a:endParaRPr>
          </a:p>
          <a:p>
            <a:pPr marL="0" marR="0" algn="just">
              <a:spcBef>
                <a:spcPts val="0"/>
              </a:spcBef>
              <a:spcAft>
                <a:spcPts val="0"/>
              </a:spcAft>
            </a:pPr>
            <a:r>
              <a:rPr lang="en-US" dirty="0">
                <a:effectLst/>
                <a:ea typeface="Times New Roman" panose="02020603050405020304" pitchFamily="18" charset="0"/>
              </a:rPr>
              <a:t>Even in a cash transaction, buyers should request this information as part of their due diligence.   </a:t>
            </a:r>
          </a:p>
          <a:p>
            <a:pPr marL="0" marR="0" algn="just">
              <a:spcBef>
                <a:spcPts val="0"/>
              </a:spcBef>
              <a:spcAft>
                <a:spcPts val="0"/>
              </a:spcAft>
            </a:pPr>
            <a:endParaRPr lang="en-US" dirty="0">
              <a:ea typeface="Times New Roman" panose="02020603050405020304" pitchFamily="18" charset="0"/>
            </a:endParaRPr>
          </a:p>
          <a:p>
            <a:pPr marL="0" marR="0" algn="just">
              <a:spcBef>
                <a:spcPts val="0"/>
              </a:spcBef>
              <a:spcAft>
                <a:spcPts val="0"/>
              </a:spcAft>
            </a:pPr>
            <a:r>
              <a:rPr lang="en-US" dirty="0">
                <a:effectLst/>
                <a:ea typeface="Times New Roman" panose="02020603050405020304" pitchFamily="18" charset="0"/>
              </a:rPr>
              <a:t>Have other units closed recently?  Who was their lender?  Did they have any problems with the condo questionnaire? </a:t>
            </a:r>
          </a:p>
          <a:p>
            <a:r>
              <a:rPr lang="en-US" sz="2400" dirty="0"/>
              <a:t> </a:t>
            </a:r>
            <a:endParaRPr lang="en-US" sz="2400" u="sng" dirty="0"/>
          </a:p>
        </p:txBody>
      </p:sp>
    </p:spTree>
    <p:extLst>
      <p:ext uri="{BB962C8B-B14F-4D97-AF65-F5344CB8AC3E}">
        <p14:creationId xmlns:p14="http://schemas.microsoft.com/office/powerpoint/2010/main" val="1875336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Mortgage Considerations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484851" y="1052216"/>
            <a:ext cx="926144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031845" y="1100693"/>
            <a:ext cx="9957732" cy="5632311"/>
          </a:xfrm>
          <a:prstGeom prst="rect">
            <a:avLst/>
          </a:prstGeom>
          <a:noFill/>
        </p:spPr>
        <p:txBody>
          <a:bodyPr wrap="square" rtlCol="0">
            <a:spAutoFit/>
          </a:bodyPr>
          <a:lstStyle/>
          <a:p>
            <a:pPr algn="ctr"/>
            <a:r>
              <a:rPr lang="en-US" sz="2400" dirty="0"/>
              <a:t>Condo Questionnaire</a:t>
            </a:r>
          </a:p>
          <a:p>
            <a:r>
              <a:rPr lang="en-US" sz="2400" dirty="0"/>
              <a:t>The condo questionnaire may trigger follow up questions or requests from the lender. </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If the association does not provide the requested information, it can create a delay. </a:t>
            </a:r>
          </a:p>
          <a:p>
            <a:r>
              <a:rPr lang="en-US" sz="2400" dirty="0"/>
              <a:t>As the buyer, use a stipulation to protect yourself in case the lender can’t approve the condo. </a:t>
            </a:r>
          </a:p>
        </p:txBody>
      </p:sp>
      <p:pic>
        <p:nvPicPr>
          <p:cNvPr id="4" name="Picture 3" descr="Graphical user interface, text, application, website&#10;&#10;Description automatically generated">
            <a:extLst>
              <a:ext uri="{FF2B5EF4-FFF2-40B4-BE49-F238E27FC236}">
                <a16:creationId xmlns:a16="http://schemas.microsoft.com/office/drawing/2014/main" id="{BAD8100C-82DF-8B2C-9863-687F6DABE703}"/>
              </a:ext>
            </a:extLst>
          </p:cNvPr>
          <p:cNvPicPr>
            <a:picLocks noChangeAspect="1"/>
          </p:cNvPicPr>
          <p:nvPr/>
        </p:nvPicPr>
        <p:blipFill>
          <a:blip r:embed="rId3"/>
          <a:stretch>
            <a:fillRect/>
          </a:stretch>
        </p:blipFill>
        <p:spPr>
          <a:xfrm>
            <a:off x="3066524" y="2153539"/>
            <a:ext cx="5888373" cy="2819282"/>
          </a:xfrm>
          <a:prstGeom prst="rect">
            <a:avLst/>
          </a:prstGeom>
        </p:spPr>
      </p:pic>
    </p:spTree>
    <p:extLst>
      <p:ext uri="{BB962C8B-B14F-4D97-AF65-F5344CB8AC3E}">
        <p14:creationId xmlns:p14="http://schemas.microsoft.com/office/powerpoint/2010/main" val="960500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Mortgage Considerations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484851" y="1052216"/>
            <a:ext cx="926144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343948" y="1157681"/>
            <a:ext cx="11551641" cy="5139869"/>
          </a:xfrm>
          <a:prstGeom prst="rect">
            <a:avLst/>
          </a:prstGeom>
          <a:noFill/>
        </p:spPr>
        <p:txBody>
          <a:bodyPr wrap="square" rtlCol="0">
            <a:spAutoFit/>
          </a:bodyPr>
          <a:lstStyle/>
          <a:p>
            <a:pPr algn="ctr"/>
            <a:r>
              <a:rPr lang="en-US" dirty="0"/>
              <a:t>Condo Questionnaire Special Stipulations </a:t>
            </a:r>
          </a:p>
          <a:p>
            <a:endParaRPr lang="en-US" sz="1600" dirty="0"/>
          </a:p>
          <a:p>
            <a:r>
              <a:rPr lang="en-US" sz="1400" dirty="0">
                <a:effectLst/>
                <a:ea typeface="Times New Roman" panose="02020603050405020304" pitchFamily="18" charset="0"/>
              </a:rPr>
              <a:t>“All parties acknowledge that lender, as part of the condominium approval, requires appropriate documentation including but not limited to the condo association bylaws and covenants and any amendments thereto, notices of special assessments, financial statements including the most recent budget, and meeting minutes from the most recent [</a:t>
            </a:r>
            <a:r>
              <a:rPr lang="en-US" sz="1400" u="sng" dirty="0">
                <a:effectLst/>
                <a:ea typeface="Times New Roman" panose="02020603050405020304" pitchFamily="18" charset="0"/>
              </a:rPr>
              <a:t>insert number</a:t>
            </a:r>
            <a:r>
              <a:rPr lang="en-US" sz="1400" dirty="0">
                <a:effectLst/>
                <a:ea typeface="Times New Roman" panose="02020603050405020304" pitchFamily="18" charset="0"/>
              </a:rPr>
              <a:t>] board meetings. As time is of the essence, Seller shall provide Buyer with any and all such aforementioned documentation and information within ___ days of binding agreement date. Should Seller fail to provide ALL of the above referenced documentation within ___ days of binding agreement date, Buyer shall have the right to terminate this Agreement with no penalty and a refund of all Earnest Money.”</a:t>
            </a:r>
          </a:p>
          <a:p>
            <a:endParaRPr lang="en-US" sz="1400" dirty="0">
              <a:ea typeface="Calibri" panose="020F0502020204030204" pitchFamily="34" charset="0"/>
            </a:endParaRPr>
          </a:p>
          <a:p>
            <a:r>
              <a:rPr lang="en-US" sz="1400" dirty="0">
                <a:effectLst/>
                <a:ea typeface="Times New Roman" panose="02020603050405020304" pitchFamily="18" charset="0"/>
              </a:rPr>
              <a:t>“All parties agree that should the lender not obtain lending approval of condominium (as to the condominium project as a whole and unrelated to Buyer’s loan qualification) by [INSERT CONTINGENCY DATE], Buyer may terminate with no penalty and Buyer shall be entitled to earnest money.”</a:t>
            </a:r>
          </a:p>
          <a:p>
            <a:endParaRPr lang="en-US" sz="1400" dirty="0">
              <a:ea typeface="Calibri" panose="020F0502020204030204" pitchFamily="34" charset="0"/>
            </a:endParaRPr>
          </a:p>
          <a:p>
            <a:r>
              <a:rPr lang="en-US" sz="1400" dirty="0">
                <a:effectLst/>
                <a:ea typeface="Times New Roman" panose="02020603050405020304" pitchFamily="18" charset="0"/>
              </a:rPr>
              <a:t>“This Agreement shall be contingent upon the condominium in which the unit is located being eligible for financing and approved by Buyer’s lender.  If Buyer obtains written notice from Buyer’s lender indicating that (1) it is declining Buyer’s loan application because the condominium in which the unit is located is ineligible for financing or (2) Buyer’s lender is unable to determine whether the condominium in which the unit is located is eligible for financing because the association or management company for the condominium has not provided sufficient information (documents) for the lender to make such a determination, then Buyer may terminate this Agreement by providing written notice to Seller, along with the notice from Buyer’s lender, within ____ days from receipt of documents. If Buyer timely provides such notice, then the Earnest Money shall be returned to Buyer.  If Buyer does not timely provide such notice, then the contingency contained in this paragraph shall be waived and of no further force or effect. This contingency is applicable irrespective of whether there is any loan, financing, or all cash, contingency exhibit attached hereto and shall survive the expiration, wavier, or satisfaction of the same.” </a:t>
            </a:r>
            <a:endParaRPr lang="en-US" sz="1400" dirty="0">
              <a:effectLst/>
              <a:ea typeface="Calibri" panose="020F0502020204030204" pitchFamily="34" charset="0"/>
            </a:endParaRPr>
          </a:p>
          <a:p>
            <a:endParaRPr lang="en-US" sz="1800" dirty="0">
              <a:effectLst/>
              <a:ea typeface="Calibri" panose="020F0502020204030204" pitchFamily="34" charset="0"/>
            </a:endParaRPr>
          </a:p>
          <a:p>
            <a:r>
              <a:rPr lang="en-US" sz="2400" dirty="0"/>
              <a:t> </a:t>
            </a:r>
            <a:endParaRPr lang="en-US" sz="2400" u="sng" dirty="0"/>
          </a:p>
        </p:txBody>
      </p:sp>
    </p:spTree>
    <p:extLst>
      <p:ext uri="{BB962C8B-B14F-4D97-AF65-F5344CB8AC3E}">
        <p14:creationId xmlns:p14="http://schemas.microsoft.com/office/powerpoint/2010/main" val="1370182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Mortgage Considerations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484851" y="1052216"/>
            <a:ext cx="926144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015068" y="1862356"/>
            <a:ext cx="5914238" cy="3785652"/>
          </a:xfrm>
          <a:prstGeom prst="rect">
            <a:avLst/>
          </a:prstGeom>
          <a:noFill/>
        </p:spPr>
        <p:txBody>
          <a:bodyPr wrap="square" rtlCol="0">
            <a:spAutoFit/>
          </a:bodyPr>
          <a:lstStyle/>
          <a:p>
            <a:r>
              <a:rPr lang="en-US" sz="2400" dirty="0"/>
              <a:t>Before listing or showing a property, review the condo’s status! </a:t>
            </a:r>
          </a:p>
          <a:p>
            <a:endParaRPr lang="en-US" sz="2400" dirty="0"/>
          </a:p>
          <a:p>
            <a:r>
              <a:rPr lang="en-US" sz="2400" dirty="0"/>
              <a:t>Seller – what is the FHA and VA approval status of your condo? </a:t>
            </a:r>
          </a:p>
          <a:p>
            <a:endParaRPr lang="en-US" sz="2400" dirty="0"/>
          </a:p>
          <a:p>
            <a:r>
              <a:rPr lang="en-US" sz="2400" dirty="0"/>
              <a:t>Buyer- are you set on a particular loan product?  If you are set on an FHA or VA loan, check the properties status before viewing or making an offer. </a:t>
            </a:r>
          </a:p>
        </p:txBody>
      </p:sp>
      <p:pic>
        <p:nvPicPr>
          <p:cNvPr id="6" name="Picture 5" descr="Open kitchen and living room interior design">
            <a:extLst>
              <a:ext uri="{FF2B5EF4-FFF2-40B4-BE49-F238E27FC236}">
                <a16:creationId xmlns:a16="http://schemas.microsoft.com/office/drawing/2014/main" id="{AC265125-F169-3107-D9F8-70A823FF9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030" y="2105062"/>
            <a:ext cx="4553473" cy="3035649"/>
          </a:xfrm>
          <a:prstGeom prst="rect">
            <a:avLst/>
          </a:prstGeom>
        </p:spPr>
      </p:pic>
    </p:spTree>
    <p:extLst>
      <p:ext uri="{BB962C8B-B14F-4D97-AF65-F5344CB8AC3E}">
        <p14:creationId xmlns:p14="http://schemas.microsoft.com/office/powerpoint/2010/main" val="2368143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Mortgage Considerations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484851" y="1052216"/>
            <a:ext cx="926144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484851" y="1362453"/>
            <a:ext cx="9261446" cy="461665"/>
          </a:xfrm>
          <a:prstGeom prst="rect">
            <a:avLst/>
          </a:prstGeom>
          <a:noFill/>
        </p:spPr>
        <p:txBody>
          <a:bodyPr wrap="square" rtlCol="0">
            <a:spAutoFit/>
          </a:bodyPr>
          <a:lstStyle/>
          <a:p>
            <a:pPr algn="ctr"/>
            <a:r>
              <a:rPr lang="en-US" sz="2400" dirty="0"/>
              <a:t>GAR provides two mortgage stipulations specific to condos</a:t>
            </a:r>
          </a:p>
        </p:txBody>
      </p:sp>
      <p:pic>
        <p:nvPicPr>
          <p:cNvPr id="8" name="Picture 7" descr="A close-up of a document&#10;&#10;Description automatically generated with medium confidence">
            <a:extLst>
              <a:ext uri="{FF2B5EF4-FFF2-40B4-BE49-F238E27FC236}">
                <a16:creationId xmlns:a16="http://schemas.microsoft.com/office/drawing/2014/main" id="{C4B11154-953E-1186-9715-4C6174066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851" y="2105062"/>
            <a:ext cx="9541079" cy="3699737"/>
          </a:xfrm>
          <a:prstGeom prst="rect">
            <a:avLst/>
          </a:prstGeom>
        </p:spPr>
      </p:pic>
    </p:spTree>
    <p:extLst>
      <p:ext uri="{BB962C8B-B14F-4D97-AF65-F5344CB8AC3E}">
        <p14:creationId xmlns:p14="http://schemas.microsoft.com/office/powerpoint/2010/main" val="63109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Litigation</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039277" y="1324934"/>
            <a:ext cx="9957732" cy="5016758"/>
          </a:xfrm>
          <a:prstGeom prst="rect">
            <a:avLst/>
          </a:prstGeom>
          <a:noFill/>
        </p:spPr>
        <p:txBody>
          <a:bodyPr wrap="square" rtlCol="0">
            <a:spAutoFit/>
          </a:bodyPr>
          <a:lstStyle/>
          <a:p>
            <a:r>
              <a:rPr lang="en-US" sz="2000" dirty="0"/>
              <a:t>Consider the fact pattern and how results could impact each unit owner. </a:t>
            </a:r>
          </a:p>
          <a:p>
            <a:endParaRPr lang="en-US" sz="2000" dirty="0"/>
          </a:p>
          <a:p>
            <a:r>
              <a:rPr lang="en-US" sz="2000" dirty="0"/>
              <a:t>Does this only impact a few units? </a:t>
            </a:r>
          </a:p>
          <a:p>
            <a:endParaRPr lang="en-US" sz="2000" dirty="0"/>
          </a:p>
          <a:p>
            <a:r>
              <a:rPr lang="en-US" sz="2000" dirty="0"/>
              <a:t>Does it involve health, safety, structural integrity, or ability to use your unit? </a:t>
            </a:r>
          </a:p>
          <a:p>
            <a:endParaRPr lang="en-US" sz="2000" dirty="0"/>
          </a:p>
          <a:p>
            <a:r>
              <a:rPr lang="en-US" sz="2000" dirty="0"/>
              <a:t>Known damages?  Has the insurance carrier agreed to cover? </a:t>
            </a:r>
          </a:p>
          <a:p>
            <a:endParaRPr lang="en-US" sz="2000" dirty="0"/>
          </a:p>
          <a:p>
            <a:r>
              <a:rPr lang="en-US" sz="2000" dirty="0"/>
              <a:t>Is the association the plaintiff or defendant? </a:t>
            </a:r>
          </a:p>
          <a:p>
            <a:endParaRPr lang="en-US" sz="2000" dirty="0"/>
          </a:p>
          <a:p>
            <a:r>
              <a:rPr lang="en-US" sz="2000" dirty="0"/>
              <a:t>Is the association seeking to recover for a defect?  Was the defect remedied and they are seeking reimbursement or is still defective? </a:t>
            </a:r>
          </a:p>
          <a:p>
            <a:endParaRPr lang="en-US" sz="2000" dirty="0"/>
          </a:p>
          <a:p>
            <a:r>
              <a:rPr lang="en-US" sz="2000" dirty="0"/>
              <a:t>Is this a dispute between unit owners? </a:t>
            </a:r>
          </a:p>
          <a:p>
            <a:endParaRPr lang="en-US" sz="2000" dirty="0"/>
          </a:p>
          <a:p>
            <a:r>
              <a:rPr lang="en-US" sz="2000" dirty="0"/>
              <a:t>Is the litigation to enforce past due assessments? </a:t>
            </a:r>
          </a:p>
        </p:txBody>
      </p:sp>
    </p:spTree>
    <p:extLst>
      <p:ext uri="{BB962C8B-B14F-4D97-AF65-F5344CB8AC3E}">
        <p14:creationId xmlns:p14="http://schemas.microsoft.com/office/powerpoint/2010/main" val="3855351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736600" y="-629"/>
            <a:ext cx="106553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Which of these is a Condo?</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092200" y="1052216"/>
            <a:ext cx="97917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D062735-925A-3FA2-A08C-CF9FAD6F7B8D}"/>
              </a:ext>
            </a:extLst>
          </p:cNvPr>
          <p:cNvSpPr txBox="1"/>
          <p:nvPr/>
        </p:nvSpPr>
        <p:spPr>
          <a:xfrm>
            <a:off x="1092200" y="1443841"/>
            <a:ext cx="9791700" cy="4955203"/>
          </a:xfrm>
          <a:prstGeom prst="rect">
            <a:avLst/>
          </a:prstGeom>
          <a:noFill/>
        </p:spPr>
        <p:txBody>
          <a:bodyPr wrap="square" rtlCol="0">
            <a:spAutoFit/>
          </a:bodyPr>
          <a:lstStyle/>
          <a:p>
            <a:r>
              <a:rPr lang="en-US" sz="2000" dirty="0"/>
              <a:t>A condo is not a style of property but a style of ownership. </a:t>
            </a:r>
          </a:p>
          <a:p>
            <a:endParaRPr lang="en-US" sz="2000" dirty="0"/>
          </a:p>
          <a:p>
            <a:r>
              <a:rPr lang="en-US" sz="2000" dirty="0"/>
              <a:t>In a condo you have exclusive ownership of your unit and an undivided percentage of the condo’s common elements. </a:t>
            </a:r>
          </a:p>
          <a:p>
            <a:endParaRPr lang="en-US" sz="2000" dirty="0"/>
          </a:p>
          <a:p>
            <a:r>
              <a:rPr lang="en-US" sz="2000" dirty="0"/>
              <a:t>The common elements are further divided into common elements and limited common elements. </a:t>
            </a:r>
          </a:p>
          <a:p>
            <a:endParaRPr lang="en-US" sz="2000" dirty="0"/>
          </a:p>
          <a:p>
            <a:r>
              <a:rPr lang="en-US" sz="2000" dirty="0"/>
              <a:t>Even if a property is called a townhouse, it still may be a condo.  The legal description is your key to find out! </a:t>
            </a:r>
          </a:p>
          <a:p>
            <a:endParaRPr lang="en-US" sz="2000" dirty="0"/>
          </a:p>
          <a:p>
            <a:r>
              <a:rPr lang="en-US" sz="2000" dirty="0"/>
              <a:t>The legal description for a property will always reference a Declaration of Condominium.</a:t>
            </a:r>
          </a:p>
          <a:p>
            <a:endParaRPr lang="en-US" sz="2000" dirty="0"/>
          </a:p>
          <a:p>
            <a:r>
              <a:rPr lang="en-US" sz="2000" dirty="0"/>
              <a:t>If in doubt, ask a CB attorney! </a:t>
            </a:r>
          </a:p>
          <a:p>
            <a:endParaRPr lang="en-US" dirty="0"/>
          </a:p>
          <a:p>
            <a:endParaRPr lang="en-US" dirty="0"/>
          </a:p>
        </p:txBody>
      </p:sp>
    </p:spTree>
    <p:extLst>
      <p:ext uri="{BB962C8B-B14F-4D97-AF65-F5344CB8AC3E}">
        <p14:creationId xmlns:p14="http://schemas.microsoft.com/office/powerpoint/2010/main" val="177983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Condo Living</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6" name="Picture 5" descr="Swimming pool and lounge chairs in resort">
            <a:extLst>
              <a:ext uri="{FF2B5EF4-FFF2-40B4-BE49-F238E27FC236}">
                <a16:creationId xmlns:a16="http://schemas.microsoft.com/office/drawing/2014/main" id="{CF4EB2F0-C93B-3D0C-D5EA-5A3B88B2C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367" y="1434284"/>
            <a:ext cx="6323551" cy="4215701"/>
          </a:xfrm>
          <a:prstGeom prst="rect">
            <a:avLst/>
          </a:prstGeom>
        </p:spPr>
      </p:pic>
    </p:spTree>
    <p:extLst>
      <p:ext uri="{BB962C8B-B14F-4D97-AF65-F5344CB8AC3E}">
        <p14:creationId xmlns:p14="http://schemas.microsoft.com/office/powerpoint/2010/main" val="930961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0"/>
            <a:ext cx="121920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Fee Simple Ownership</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669409" y="1052216"/>
            <a:ext cx="881306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4197059" y="1325563"/>
            <a:ext cx="7019022" cy="4154984"/>
          </a:xfrm>
          <a:prstGeom prst="rect">
            <a:avLst/>
          </a:prstGeom>
          <a:noFill/>
        </p:spPr>
        <p:txBody>
          <a:bodyPr wrap="square" rtlCol="0">
            <a:spAutoFit/>
          </a:bodyPr>
          <a:lstStyle/>
          <a:p>
            <a:pPr marL="0" indent="0" algn="ctr">
              <a:buNone/>
            </a:pPr>
            <a:r>
              <a:rPr lang="en-US" sz="3200" dirty="0">
                <a:cs typeface="Arial" panose="020B0604020202020204" pitchFamily="34" charset="0"/>
              </a:rPr>
              <a:t>Pop Quiz! </a:t>
            </a:r>
          </a:p>
          <a:p>
            <a:pPr marL="0" indent="0" algn="ctr">
              <a:buNone/>
            </a:pPr>
            <a:endParaRPr lang="en-US" sz="3200" dirty="0">
              <a:cs typeface="Arial" panose="020B0604020202020204" pitchFamily="34" charset="0"/>
            </a:endParaRPr>
          </a:p>
          <a:p>
            <a:pPr marL="0" indent="0">
              <a:buNone/>
            </a:pPr>
            <a:r>
              <a:rPr lang="en-US" sz="2000" dirty="0">
                <a:cs typeface="Arial" panose="020B0604020202020204" pitchFamily="34" charset="0"/>
              </a:rPr>
              <a:t>Can a condo title be “fee simple”? </a:t>
            </a:r>
          </a:p>
          <a:p>
            <a:pPr marL="0" indent="0">
              <a:buNone/>
            </a:pPr>
            <a:endParaRPr lang="en-US" sz="2000" dirty="0">
              <a:cs typeface="Arial" panose="020B0604020202020204" pitchFamily="34" charset="0"/>
            </a:endParaRPr>
          </a:p>
          <a:p>
            <a:pPr marL="0" indent="0">
              <a:buNone/>
            </a:pPr>
            <a:endParaRPr lang="en-US" sz="2000" dirty="0">
              <a:cs typeface="Arial" panose="020B0604020202020204" pitchFamily="34" charset="0"/>
            </a:endParaRPr>
          </a:p>
          <a:p>
            <a:pPr marL="0" indent="0">
              <a:buNone/>
            </a:pPr>
            <a:r>
              <a:rPr lang="en-US" sz="2000" dirty="0">
                <a:cs typeface="Arial" panose="020B0604020202020204" pitchFamily="34" charset="0"/>
              </a:rPr>
              <a:t>Yes!  Although “fee simple” is often used colloquially to refer to townhouses or homes the term is not mutually exclusive. </a:t>
            </a:r>
          </a:p>
          <a:p>
            <a:pPr marL="0" indent="0">
              <a:buNone/>
            </a:pPr>
            <a:endParaRPr lang="en-US" sz="2000" dirty="0">
              <a:cs typeface="Arial" panose="020B0604020202020204" pitchFamily="34" charset="0"/>
            </a:endParaRPr>
          </a:p>
          <a:p>
            <a:pPr marL="0" indent="0">
              <a:buNone/>
            </a:pPr>
            <a:endParaRPr lang="en-US" sz="2000" dirty="0">
              <a:cs typeface="Arial" panose="020B0604020202020204" pitchFamily="34" charset="0"/>
            </a:endParaRPr>
          </a:p>
          <a:p>
            <a:pPr marL="0" indent="0">
              <a:buNone/>
            </a:pPr>
            <a:r>
              <a:rPr lang="en-US" sz="2000" dirty="0">
                <a:cs typeface="Arial" panose="020B0604020202020204" pitchFamily="34" charset="0"/>
              </a:rPr>
              <a:t>A fee simple title is a legal term used when you have total ownership of the property.  In a condo you have fee simple ownership of your unit, the neighbors don’t have a right to it. </a:t>
            </a:r>
          </a:p>
        </p:txBody>
      </p:sp>
      <p:pic>
        <p:nvPicPr>
          <p:cNvPr id="4" name="Picture 3" descr="A picture containing text, sign&#10;&#10;Description automatically generated">
            <a:extLst>
              <a:ext uri="{FF2B5EF4-FFF2-40B4-BE49-F238E27FC236}">
                <a16:creationId xmlns:a16="http://schemas.microsoft.com/office/drawing/2014/main" id="{B48524E0-B08F-83C9-9390-0938CC187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81" y="1817899"/>
            <a:ext cx="3529219" cy="3540983"/>
          </a:xfrm>
          <a:prstGeom prst="rect">
            <a:avLst/>
          </a:prstGeom>
        </p:spPr>
      </p:pic>
    </p:spTree>
    <p:extLst>
      <p:ext uri="{BB962C8B-B14F-4D97-AF65-F5344CB8AC3E}">
        <p14:creationId xmlns:p14="http://schemas.microsoft.com/office/powerpoint/2010/main" val="4270026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Insurance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405543" y="1974354"/>
            <a:ext cx="3305262" cy="3539430"/>
          </a:xfrm>
          <a:prstGeom prst="rect">
            <a:avLst/>
          </a:prstGeom>
          <a:noFill/>
        </p:spPr>
        <p:txBody>
          <a:bodyPr wrap="square" rtlCol="0">
            <a:spAutoFit/>
          </a:bodyPr>
          <a:lstStyle/>
          <a:p>
            <a:r>
              <a:rPr lang="en-US" sz="2000" dirty="0"/>
              <a:t>Often cheaper than single family homes because the association policy protects the common elements. </a:t>
            </a:r>
          </a:p>
          <a:p>
            <a:endParaRPr lang="en-US" sz="2000" dirty="0"/>
          </a:p>
          <a:p>
            <a:r>
              <a:rPr lang="en-US" sz="2000" dirty="0"/>
              <a:t>Georgia law requires that the condo have insurance for specific risks.  Lenders are likely to ask for a copy of the condo’s policy. </a:t>
            </a:r>
          </a:p>
          <a:p>
            <a:endParaRPr lang="en-US" sz="2400" dirty="0"/>
          </a:p>
        </p:txBody>
      </p:sp>
      <p:pic>
        <p:nvPicPr>
          <p:cNvPr id="6" name="Picture 5" descr="House of paper with a heart against sunlight">
            <a:extLst>
              <a:ext uri="{FF2B5EF4-FFF2-40B4-BE49-F238E27FC236}">
                <a16:creationId xmlns:a16="http://schemas.microsoft.com/office/drawing/2014/main" id="{75632EFB-57AF-6647-C16B-4FA2FF3D0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693" y="2206598"/>
            <a:ext cx="4243081" cy="2828720"/>
          </a:xfrm>
          <a:prstGeom prst="rect">
            <a:avLst/>
          </a:prstGeom>
        </p:spPr>
      </p:pic>
      <p:sp>
        <p:nvSpPr>
          <p:cNvPr id="8" name="TextBox 7">
            <a:extLst>
              <a:ext uri="{FF2B5EF4-FFF2-40B4-BE49-F238E27FC236}">
                <a16:creationId xmlns:a16="http://schemas.microsoft.com/office/drawing/2014/main" id="{BFBE5D07-5794-457D-A214-FCAFCDCCFB86}"/>
              </a:ext>
            </a:extLst>
          </p:cNvPr>
          <p:cNvSpPr txBox="1"/>
          <p:nvPr/>
        </p:nvSpPr>
        <p:spPr>
          <a:xfrm>
            <a:off x="8185383" y="1728132"/>
            <a:ext cx="3707933" cy="3785652"/>
          </a:xfrm>
          <a:prstGeom prst="rect">
            <a:avLst/>
          </a:prstGeom>
          <a:noFill/>
        </p:spPr>
        <p:txBody>
          <a:bodyPr wrap="square" rtlCol="0">
            <a:spAutoFit/>
          </a:bodyPr>
          <a:lstStyle/>
          <a:p>
            <a:r>
              <a:rPr lang="en-US" sz="2000" b="1" dirty="0"/>
              <a:t>Unit owners still need their own policy! </a:t>
            </a:r>
            <a:r>
              <a:rPr lang="en-US" sz="2000" dirty="0"/>
              <a:t>Most will get an HO-6 policy. </a:t>
            </a:r>
          </a:p>
          <a:p>
            <a:endParaRPr lang="en-US" sz="2000" dirty="0"/>
          </a:p>
          <a:p>
            <a:r>
              <a:rPr lang="en-US" sz="2000" dirty="0"/>
              <a:t>An HO-6 policy includes coverage for personal property, unit improvements, and personal injury claims. </a:t>
            </a:r>
          </a:p>
          <a:p>
            <a:endParaRPr lang="en-US" sz="2000" dirty="0"/>
          </a:p>
          <a:p>
            <a:r>
              <a:rPr lang="en-US" sz="2000" dirty="0"/>
              <a:t>Your insurance needs should be evaluated on a case-by-case basis with your insurance agent. </a:t>
            </a:r>
          </a:p>
        </p:txBody>
      </p:sp>
    </p:spTree>
    <p:extLst>
      <p:ext uri="{BB962C8B-B14F-4D97-AF65-F5344CB8AC3E}">
        <p14:creationId xmlns:p14="http://schemas.microsoft.com/office/powerpoint/2010/main" val="2800142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Insurance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996936" y="1272174"/>
            <a:ext cx="8042414" cy="2677656"/>
          </a:xfrm>
          <a:prstGeom prst="rect">
            <a:avLst/>
          </a:prstGeom>
          <a:noFill/>
        </p:spPr>
        <p:txBody>
          <a:bodyPr wrap="square" rtlCol="0">
            <a:spAutoFit/>
          </a:bodyPr>
          <a:lstStyle/>
          <a:p>
            <a:r>
              <a:rPr lang="en-US" sz="2400" dirty="0"/>
              <a:t>Georgia law requires that the master policy cover: </a:t>
            </a:r>
          </a:p>
          <a:p>
            <a:pPr marL="457200" indent="-457200">
              <a:buAutoNum type="arabicPeriod"/>
            </a:pPr>
            <a:r>
              <a:rPr lang="en-US" sz="2400" dirty="0"/>
              <a:t>Fire and extended coverage for the full insurable replacement cost; </a:t>
            </a:r>
          </a:p>
          <a:p>
            <a:pPr marL="457200" indent="-457200">
              <a:buAutoNum type="arabicPeriod"/>
            </a:pPr>
            <a:r>
              <a:rPr lang="en-US" sz="2400" dirty="0"/>
              <a:t>All common elements, limited common elements, foundation, roofs, and exterior walls; but </a:t>
            </a:r>
          </a:p>
          <a:p>
            <a:pPr marL="457200" indent="-457200">
              <a:buAutoNum type="arabicPeriod"/>
            </a:pPr>
            <a:r>
              <a:rPr lang="en-US" sz="2400" dirty="0"/>
              <a:t>Does NOT have to cover water damage or water perils. </a:t>
            </a:r>
          </a:p>
          <a:p>
            <a:endParaRPr lang="en-US" sz="2400" dirty="0"/>
          </a:p>
        </p:txBody>
      </p:sp>
      <p:pic>
        <p:nvPicPr>
          <p:cNvPr id="15" name="Picture 14" descr="Fire engine in front of the station">
            <a:extLst>
              <a:ext uri="{FF2B5EF4-FFF2-40B4-BE49-F238E27FC236}">
                <a16:creationId xmlns:a16="http://schemas.microsoft.com/office/drawing/2014/main" id="{05E071D9-E487-9841-83EB-9F765904E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593" y="3754259"/>
            <a:ext cx="4163099" cy="2786919"/>
          </a:xfrm>
          <a:prstGeom prst="rect">
            <a:avLst/>
          </a:prstGeom>
        </p:spPr>
      </p:pic>
    </p:spTree>
    <p:extLst>
      <p:ext uri="{BB962C8B-B14F-4D97-AF65-F5344CB8AC3E}">
        <p14:creationId xmlns:p14="http://schemas.microsoft.com/office/powerpoint/2010/main" val="2087101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Insurance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460041" y="1871871"/>
            <a:ext cx="5855159" cy="3046988"/>
          </a:xfrm>
          <a:prstGeom prst="rect">
            <a:avLst/>
          </a:prstGeom>
          <a:noFill/>
        </p:spPr>
        <p:txBody>
          <a:bodyPr wrap="square" rtlCol="0">
            <a:spAutoFit/>
          </a:bodyPr>
          <a:lstStyle/>
          <a:p>
            <a:r>
              <a:rPr lang="en-US" sz="2400" dirty="0"/>
              <a:t>Condo insurance can be complicated!  </a:t>
            </a:r>
          </a:p>
          <a:p>
            <a:endParaRPr lang="en-US" sz="2400" dirty="0"/>
          </a:p>
          <a:p>
            <a:r>
              <a:rPr lang="en-US" sz="2400" dirty="0"/>
              <a:t>Have your buyer speak with their insurance agent. </a:t>
            </a:r>
          </a:p>
          <a:p>
            <a:endParaRPr lang="en-US" sz="2400" dirty="0"/>
          </a:p>
          <a:p>
            <a:r>
              <a:rPr lang="en-US" sz="2400" dirty="0"/>
              <a:t>Never give insurance advice – advise them to speak with the experts! </a:t>
            </a:r>
          </a:p>
          <a:p>
            <a:endParaRPr lang="en-US" sz="2400" dirty="0"/>
          </a:p>
        </p:txBody>
      </p:sp>
      <p:pic>
        <p:nvPicPr>
          <p:cNvPr id="11" name="Graphic 10" descr="Warning with solid fill">
            <a:extLst>
              <a:ext uri="{FF2B5EF4-FFF2-40B4-BE49-F238E27FC236}">
                <a16:creationId xmlns:a16="http://schemas.microsoft.com/office/drawing/2014/main" id="{60311CFF-E7CD-1ACA-B2D8-E07AA3D84C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45549" y="1753299"/>
            <a:ext cx="2536920" cy="2536920"/>
          </a:xfrm>
          <a:prstGeom prst="rect">
            <a:avLst/>
          </a:prstGeom>
        </p:spPr>
      </p:pic>
    </p:spTree>
    <p:extLst>
      <p:ext uri="{BB962C8B-B14F-4D97-AF65-F5344CB8AC3E}">
        <p14:creationId xmlns:p14="http://schemas.microsoft.com/office/powerpoint/2010/main" val="2092562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Property Taxes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031846" y="1468073"/>
            <a:ext cx="9957732" cy="1938992"/>
          </a:xfrm>
          <a:prstGeom prst="rect">
            <a:avLst/>
          </a:prstGeom>
          <a:noFill/>
        </p:spPr>
        <p:txBody>
          <a:bodyPr wrap="square" rtlCol="0">
            <a:spAutoFit/>
          </a:bodyPr>
          <a:lstStyle/>
          <a:p>
            <a:r>
              <a:rPr lang="en-US" sz="2400" dirty="0"/>
              <a:t>The condo association itself does not hold title to any real property so there is no property tax bill for the association. </a:t>
            </a:r>
          </a:p>
          <a:p>
            <a:endParaRPr lang="en-US" sz="2400" dirty="0"/>
          </a:p>
          <a:p>
            <a:r>
              <a:rPr lang="en-US" sz="2400" dirty="0"/>
              <a:t>Since each unit owner has an interest in the common elements, taxes for the common elements are assessed to the unit owners. </a:t>
            </a:r>
          </a:p>
        </p:txBody>
      </p:sp>
      <p:pic>
        <p:nvPicPr>
          <p:cNvPr id="6" name="Picture 5" descr="A map of a city&#10;&#10;Description automatically generated with medium confidence">
            <a:extLst>
              <a:ext uri="{FF2B5EF4-FFF2-40B4-BE49-F238E27FC236}">
                <a16:creationId xmlns:a16="http://schemas.microsoft.com/office/drawing/2014/main" id="{888A86F8-F5FC-0ABE-E3BF-86E7AF9FC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90" y="3644930"/>
            <a:ext cx="5353050" cy="2752725"/>
          </a:xfrm>
          <a:prstGeom prst="rect">
            <a:avLst/>
          </a:prstGeom>
        </p:spPr>
      </p:pic>
      <p:sp>
        <p:nvSpPr>
          <p:cNvPr id="8" name="TextBox 7">
            <a:extLst>
              <a:ext uri="{FF2B5EF4-FFF2-40B4-BE49-F238E27FC236}">
                <a16:creationId xmlns:a16="http://schemas.microsoft.com/office/drawing/2014/main" id="{7516B22C-75AD-D238-5317-00171D896FB6}"/>
              </a:ext>
            </a:extLst>
          </p:cNvPr>
          <p:cNvSpPr txBox="1"/>
          <p:nvPr/>
        </p:nvSpPr>
        <p:spPr>
          <a:xfrm>
            <a:off x="6904138" y="3967993"/>
            <a:ext cx="4664279" cy="830997"/>
          </a:xfrm>
          <a:prstGeom prst="rect">
            <a:avLst/>
          </a:prstGeom>
          <a:noFill/>
        </p:spPr>
        <p:txBody>
          <a:bodyPr wrap="square" rtlCol="0">
            <a:spAutoFit/>
          </a:bodyPr>
          <a:lstStyle/>
          <a:p>
            <a:r>
              <a:rPr lang="en-US" sz="1600" dirty="0"/>
              <a:t>Tax map for one unit shows the entire condo because the unit owner owns the common elements with the neighbors as tenants in common. </a:t>
            </a:r>
          </a:p>
        </p:txBody>
      </p:sp>
      <p:cxnSp>
        <p:nvCxnSpPr>
          <p:cNvPr id="10" name="Straight Arrow Connector 9">
            <a:extLst>
              <a:ext uri="{FF2B5EF4-FFF2-40B4-BE49-F238E27FC236}">
                <a16:creationId xmlns:a16="http://schemas.microsoft.com/office/drawing/2014/main" id="{E10649A6-040F-06E8-CF32-E8BE2E62CD91}"/>
              </a:ext>
            </a:extLst>
          </p:cNvPr>
          <p:cNvCxnSpPr/>
          <p:nvPr/>
        </p:nvCxnSpPr>
        <p:spPr>
          <a:xfrm flipH="1">
            <a:off x="6644081" y="5021292"/>
            <a:ext cx="2223082" cy="691611"/>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29351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Property Taxes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720495" y="1905506"/>
            <a:ext cx="6250756" cy="3046988"/>
          </a:xfrm>
          <a:prstGeom prst="rect">
            <a:avLst/>
          </a:prstGeom>
          <a:noFill/>
        </p:spPr>
        <p:txBody>
          <a:bodyPr wrap="square" rtlCol="0">
            <a:spAutoFit/>
          </a:bodyPr>
          <a:lstStyle/>
          <a:p>
            <a:endParaRPr lang="en-US" sz="2400" dirty="0"/>
          </a:p>
          <a:p>
            <a:r>
              <a:rPr lang="en-US" sz="2400" dirty="0"/>
              <a:t>Your property taxes include your unit and a pro rata share of the common elements.  </a:t>
            </a:r>
          </a:p>
          <a:p>
            <a:endParaRPr lang="en-US" sz="2400" dirty="0"/>
          </a:p>
          <a:p>
            <a:r>
              <a:rPr lang="en-US" sz="2400" dirty="0"/>
              <a:t>Taxes for your unit and your share of the common elements are not separated but billed together as they both contribute to the fair market value of your property. </a:t>
            </a:r>
          </a:p>
        </p:txBody>
      </p:sp>
      <p:pic>
        <p:nvPicPr>
          <p:cNvPr id="1026" name="Picture 2" descr="There's A Meme About How The Government Tax System Works | Bored Panda">
            <a:extLst>
              <a:ext uri="{FF2B5EF4-FFF2-40B4-BE49-F238E27FC236}">
                <a16:creationId xmlns:a16="http://schemas.microsoft.com/office/drawing/2014/main" id="{6534C9B8-6A5B-2A2C-BF0A-4BAFA1BA8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0033" y="1843476"/>
            <a:ext cx="3940553" cy="349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41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Assessments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702853" y="1324934"/>
            <a:ext cx="5687736" cy="4401205"/>
          </a:xfrm>
          <a:prstGeom prst="rect">
            <a:avLst/>
          </a:prstGeom>
          <a:noFill/>
        </p:spPr>
        <p:txBody>
          <a:bodyPr wrap="square" rtlCol="0">
            <a:spAutoFit/>
          </a:bodyPr>
          <a:lstStyle/>
          <a:p>
            <a:r>
              <a:rPr lang="en-US" sz="2000" dirty="0"/>
              <a:t>Remember that assessments will go up over time. </a:t>
            </a:r>
          </a:p>
          <a:p>
            <a:endParaRPr lang="en-US" sz="2000" dirty="0"/>
          </a:p>
          <a:p>
            <a:r>
              <a:rPr lang="en-US" sz="2000" dirty="0"/>
              <a:t>There may be additional fees paid to the association besides the assessment.  Additional fees may include monthly utilities, gate remotes, pool access keys, etc.   </a:t>
            </a:r>
          </a:p>
          <a:p>
            <a:endParaRPr lang="en-US" sz="2000" dirty="0"/>
          </a:p>
          <a:p>
            <a:r>
              <a:rPr lang="en-US" sz="2000" dirty="0"/>
              <a:t>Evaluate assessments in light of what they provide: water, sewer, trash, pest control, termite protection, landscaping, concierge. </a:t>
            </a:r>
          </a:p>
          <a:p>
            <a:endParaRPr lang="en-US" sz="2000" dirty="0"/>
          </a:p>
          <a:p>
            <a:r>
              <a:rPr lang="en-US" sz="2000" dirty="0"/>
              <a:t>Know that special assessments are always a future possibility. </a:t>
            </a:r>
          </a:p>
          <a:p>
            <a:endParaRPr lang="en-US" sz="2000" dirty="0"/>
          </a:p>
          <a:p>
            <a:r>
              <a:rPr lang="en-US" sz="2000" dirty="0"/>
              <a:t>What can you do? Join the board! </a:t>
            </a:r>
          </a:p>
        </p:txBody>
      </p:sp>
      <p:pic>
        <p:nvPicPr>
          <p:cNvPr id="1026" name="Picture 2" descr="Hoa Memes">
            <a:extLst>
              <a:ext uri="{FF2B5EF4-FFF2-40B4-BE49-F238E27FC236}">
                <a16:creationId xmlns:a16="http://schemas.microsoft.com/office/drawing/2014/main" id="{C8A28F65-1B29-EFB3-1498-B0C722333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111" y="2105062"/>
            <a:ext cx="4514850"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710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Best Practices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444617" y="1052216"/>
            <a:ext cx="11316748"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117134" y="1256184"/>
            <a:ext cx="9957732" cy="5262979"/>
          </a:xfrm>
          <a:prstGeom prst="rect">
            <a:avLst/>
          </a:prstGeom>
          <a:noFill/>
        </p:spPr>
        <p:txBody>
          <a:bodyPr wrap="square" rtlCol="0">
            <a:spAutoFit/>
          </a:bodyPr>
          <a:lstStyle/>
          <a:p>
            <a:r>
              <a:rPr lang="en-US" sz="2400" dirty="0"/>
              <a:t>Ask if open houses or caravans are allowed.  Some associations may have restrictions on hours you can show the property or the type of signage you can use –just ask!  </a:t>
            </a:r>
          </a:p>
          <a:p>
            <a:endParaRPr lang="en-US" sz="2400" dirty="0"/>
          </a:p>
          <a:p>
            <a:r>
              <a:rPr lang="en-US" sz="2400" dirty="0"/>
              <a:t>Listing agent, include private remarks with information on how to access the unit.  Selling agent, review the information before showing – scope it out ahead of your client’s arrival so you can help direct them.  </a:t>
            </a:r>
          </a:p>
          <a:p>
            <a:endParaRPr lang="en-US" sz="2400" dirty="0"/>
          </a:p>
          <a:p>
            <a:r>
              <a:rPr lang="en-US" sz="2400" dirty="0"/>
              <a:t>Make sure you know how to view all the amenities so your client can see all the benefits that come with the condo.</a:t>
            </a:r>
          </a:p>
          <a:p>
            <a:endParaRPr lang="en-US" sz="2400" dirty="0"/>
          </a:p>
          <a:p>
            <a:r>
              <a:rPr lang="en-US" sz="2400" dirty="0"/>
              <a:t>Are there any deal breakers for your client?  Assigned parking? Pet restrictions? Leasing restrictions? Grills? Decorations? Unit must have a southern exposure? </a:t>
            </a:r>
          </a:p>
        </p:txBody>
      </p:sp>
    </p:spTree>
    <p:extLst>
      <p:ext uri="{BB962C8B-B14F-4D97-AF65-F5344CB8AC3E}">
        <p14:creationId xmlns:p14="http://schemas.microsoft.com/office/powerpoint/2010/main" val="2622623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996937" y="1274661"/>
            <a:ext cx="8042414" cy="5251973"/>
          </a:xfrm>
        </p:spPr>
        <p:txBody>
          <a:bodyPr>
            <a:normAutofit/>
          </a:bodyPr>
          <a:lstStyle/>
          <a:p>
            <a:pPr marL="0" marR="0" lvl="0" indent="0" algn="ctr">
              <a:spcBef>
                <a:spcPts val="0"/>
              </a:spcBef>
              <a:spcAft>
                <a:spcPts val="0"/>
              </a:spcAft>
              <a:buNone/>
            </a:pPr>
            <a:endParaRPr lang="en-US" sz="3600" dirty="0">
              <a:cs typeface="Arial" panose="020B0604020202020204" pitchFamily="34" charset="0"/>
            </a:endParaRPr>
          </a:p>
          <a:p>
            <a:pPr marL="0" marR="0" lvl="0" indent="0" algn="ctr">
              <a:spcBef>
                <a:spcPts val="0"/>
              </a:spcBef>
              <a:spcAft>
                <a:spcPts val="0"/>
              </a:spcAft>
              <a:buNone/>
            </a:pPr>
            <a:endParaRPr lang="en-US" sz="3600" dirty="0">
              <a:cs typeface="Arial" panose="020B0604020202020204" pitchFamily="34" charset="0"/>
            </a:endParaRPr>
          </a:p>
          <a:p>
            <a:pPr marL="0" marR="0" lvl="0" indent="0" algn="ctr">
              <a:spcBef>
                <a:spcPts val="0"/>
              </a:spcBef>
              <a:spcAft>
                <a:spcPts val="0"/>
              </a:spcAft>
              <a:buNone/>
            </a:pPr>
            <a:r>
              <a:rPr lang="en-US" sz="3600" dirty="0">
                <a:cs typeface="Arial" panose="020B0604020202020204" pitchFamily="34" charset="0"/>
              </a:rPr>
              <a:t>Questions? </a:t>
            </a:r>
          </a:p>
          <a:p>
            <a:pPr marL="0" marR="0" lvl="0" indent="0" algn="ctr">
              <a:spcBef>
                <a:spcPts val="0"/>
              </a:spcBef>
              <a:spcAft>
                <a:spcPts val="0"/>
              </a:spcAft>
              <a:buNone/>
            </a:pPr>
            <a:endParaRPr lang="en-US" sz="3600" dirty="0">
              <a:cs typeface="Arial" panose="020B0604020202020204" pitchFamily="34" charset="0"/>
            </a:endParaRPr>
          </a:p>
          <a:p>
            <a:pPr marL="0" marR="0" lvl="0" indent="0" algn="ctr">
              <a:spcBef>
                <a:spcPts val="0"/>
              </a:spcBef>
              <a:spcAft>
                <a:spcPts val="0"/>
              </a:spcAft>
              <a:buNone/>
            </a:pPr>
            <a:r>
              <a:rPr lang="en-US" sz="3600" dirty="0" err="1">
                <a:cs typeface="Arial" panose="020B0604020202020204" pitchFamily="34" charset="0"/>
              </a:rPr>
              <a:t>attorneys@cb.law</a:t>
            </a:r>
            <a:endParaRPr lang="en-US" sz="3600" dirty="0">
              <a:cs typeface="Arial" panose="020B0604020202020204" pitchFamily="34" charset="0"/>
            </a:endParaRPr>
          </a:p>
          <a:p>
            <a:pPr marL="0" marR="0" lvl="0" indent="0" algn="ctr">
              <a:spcBef>
                <a:spcPts val="0"/>
              </a:spcBef>
              <a:spcAft>
                <a:spcPts val="0"/>
              </a:spcAft>
              <a:buNone/>
            </a:pPr>
            <a:endParaRPr lang="en-US" sz="3600"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400" b="1" spc="150" dirty="0">
                <a:solidFill>
                  <a:srgbClr val="663300"/>
                </a:solidFill>
                <a:latin typeface="Arial Black" panose="020B0A04020102020204" pitchFamily="34" charset="0"/>
                <a:cs typeface="Helvetica" panose="020B0604020202020204" pitchFamily="34" charset="0"/>
              </a:rPr>
              <a:t>	</a:t>
            </a:r>
          </a:p>
        </p:txBody>
      </p:sp>
    </p:spTree>
    <p:extLst>
      <p:ext uri="{BB962C8B-B14F-4D97-AF65-F5344CB8AC3E}">
        <p14:creationId xmlns:p14="http://schemas.microsoft.com/office/powerpoint/2010/main" val="411061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736600" y="-629"/>
            <a:ext cx="106553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What’s the difference?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092200" y="1052216"/>
            <a:ext cx="97917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D062735-925A-3FA2-A08C-CF9FAD6F7B8D}"/>
              </a:ext>
            </a:extLst>
          </p:cNvPr>
          <p:cNvSpPr txBox="1"/>
          <p:nvPr/>
        </p:nvSpPr>
        <p:spPr>
          <a:xfrm>
            <a:off x="1092200" y="1324934"/>
            <a:ext cx="9791700" cy="3970318"/>
          </a:xfrm>
          <a:prstGeom prst="rect">
            <a:avLst/>
          </a:prstGeom>
          <a:noFill/>
        </p:spPr>
        <p:txBody>
          <a:bodyPr wrap="square" rtlCol="0">
            <a:spAutoFit/>
          </a:bodyPr>
          <a:lstStyle/>
          <a:p>
            <a:pPr algn="just"/>
            <a:endParaRPr lang="en-US" dirty="0"/>
          </a:p>
          <a:p>
            <a:pPr algn="just"/>
            <a:r>
              <a:rPr lang="en-US" u="sng" dirty="0">
                <a:ea typeface="+mn-lt"/>
                <a:cs typeface="+mn-lt"/>
              </a:rPr>
              <a:t>Single Family</a:t>
            </a:r>
            <a:endParaRPr lang="en-US" dirty="0"/>
          </a:p>
          <a:p>
            <a:pPr algn="just"/>
            <a:endParaRPr lang="en-US" dirty="0"/>
          </a:p>
          <a:p>
            <a:r>
              <a:rPr lang="en-US" dirty="0">
                <a:ea typeface="+mn-lt"/>
                <a:cs typeface="+mn-lt"/>
              </a:rPr>
              <a:t>A form of ownership where the owner owns not only the structure but also the land underneath.  If the property is part of an HOA and depending on the covenants the owner may or may not be responsible for the roof, deck, patio, landscaping, etc.</a:t>
            </a:r>
            <a:endParaRPr lang="en-US" dirty="0">
              <a:cs typeface="Calibri" panose="020F0502020204030204"/>
            </a:endParaRPr>
          </a:p>
          <a:p>
            <a:pPr algn="just"/>
            <a:endParaRPr lang="en-US" dirty="0"/>
          </a:p>
          <a:p>
            <a:pPr algn="just"/>
            <a:r>
              <a:rPr lang="en-US" u="sng" dirty="0">
                <a:ea typeface="+mn-lt"/>
                <a:cs typeface="+mn-lt"/>
              </a:rPr>
              <a:t>Condominium</a:t>
            </a:r>
            <a:endParaRPr lang="en-US" dirty="0"/>
          </a:p>
          <a:p>
            <a:pPr algn="just"/>
            <a:endParaRPr lang="en-US" dirty="0"/>
          </a:p>
          <a:p>
            <a:r>
              <a:rPr lang="en-US" dirty="0">
                <a:ea typeface="+mn-lt"/>
                <a:cs typeface="+mn-lt"/>
              </a:rPr>
              <a:t>A form of ownership where the owner owns only their unit and a shared interest in common areas.  Typically, the walls, ceiling and floor are the boundaries to each unit and the owner does not own the land beneath their unit. </a:t>
            </a:r>
            <a:endParaRPr lang="en-US" dirty="0">
              <a:cs typeface="Calibri"/>
            </a:endParaRPr>
          </a:p>
          <a:p>
            <a:endParaRPr lang="en-US" dirty="0"/>
          </a:p>
          <a:p>
            <a:endParaRPr lang="en-US" dirty="0"/>
          </a:p>
        </p:txBody>
      </p:sp>
    </p:spTree>
    <p:extLst>
      <p:ext uri="{BB962C8B-B14F-4D97-AF65-F5344CB8AC3E}">
        <p14:creationId xmlns:p14="http://schemas.microsoft.com/office/powerpoint/2010/main" val="801177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736600" y="-629"/>
            <a:ext cx="10655300"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How do I know what I have?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872455" y="1052216"/>
            <a:ext cx="10259736"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D062735-925A-3FA2-A08C-CF9FAD6F7B8D}"/>
              </a:ext>
            </a:extLst>
          </p:cNvPr>
          <p:cNvSpPr txBox="1"/>
          <p:nvPr/>
        </p:nvSpPr>
        <p:spPr>
          <a:xfrm>
            <a:off x="290067" y="1674674"/>
            <a:ext cx="4701366" cy="1754326"/>
          </a:xfrm>
          <a:prstGeom prst="rect">
            <a:avLst/>
          </a:prstGeom>
          <a:noFill/>
        </p:spPr>
        <p:txBody>
          <a:bodyPr wrap="square" rtlCol="0">
            <a:spAutoFit/>
          </a:bodyPr>
          <a:lstStyle/>
          <a:p>
            <a:pPr algn="just"/>
            <a:r>
              <a:rPr lang="en-US" u="sng" dirty="0">
                <a:ea typeface="+mn-lt"/>
                <a:cs typeface="+mn-lt"/>
              </a:rPr>
              <a:t>Legal Description</a:t>
            </a:r>
            <a:endParaRPr lang="en-US" dirty="0"/>
          </a:p>
          <a:p>
            <a:r>
              <a:rPr lang="en-US" dirty="0"/>
              <a:t>The legal description references a declaration of condominium. </a:t>
            </a:r>
          </a:p>
          <a:p>
            <a:endParaRPr lang="en-US" dirty="0"/>
          </a:p>
          <a:p>
            <a:endParaRPr lang="en-US" dirty="0"/>
          </a:p>
          <a:p>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16595C48-AF24-1932-9F7E-E21BF5B10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306" y="1568340"/>
            <a:ext cx="6437627" cy="2139393"/>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CF91972B-E797-168B-F8F1-4C49C215A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067" y="3571319"/>
            <a:ext cx="4417882" cy="3069352"/>
          </a:xfrm>
          <a:prstGeom prst="rect">
            <a:avLst/>
          </a:prstGeom>
        </p:spPr>
      </p:pic>
      <p:sp>
        <p:nvSpPr>
          <p:cNvPr id="11" name="TextBox 10">
            <a:extLst>
              <a:ext uri="{FF2B5EF4-FFF2-40B4-BE49-F238E27FC236}">
                <a16:creationId xmlns:a16="http://schemas.microsoft.com/office/drawing/2014/main" id="{63FC1156-9354-A6D9-3F76-811A5F84F8F0}"/>
              </a:ext>
            </a:extLst>
          </p:cNvPr>
          <p:cNvSpPr txBox="1"/>
          <p:nvPr/>
        </p:nvSpPr>
        <p:spPr>
          <a:xfrm>
            <a:off x="4847626" y="4782829"/>
            <a:ext cx="5403850" cy="646331"/>
          </a:xfrm>
          <a:prstGeom prst="rect">
            <a:avLst/>
          </a:prstGeom>
          <a:noFill/>
        </p:spPr>
        <p:txBody>
          <a:bodyPr wrap="square" rtlCol="0">
            <a:spAutoFit/>
          </a:bodyPr>
          <a:lstStyle/>
          <a:p>
            <a:r>
              <a:rPr lang="en-US" u="sng" dirty="0"/>
              <a:t>Tax Assessor </a:t>
            </a:r>
          </a:p>
          <a:p>
            <a:r>
              <a:rPr lang="en-US" dirty="0"/>
              <a:t>Tax assessor’s records will show the property type.  </a:t>
            </a:r>
          </a:p>
        </p:txBody>
      </p:sp>
    </p:spTree>
    <p:extLst>
      <p:ext uri="{BB962C8B-B14F-4D97-AF65-F5344CB8AC3E}">
        <p14:creationId xmlns:p14="http://schemas.microsoft.com/office/powerpoint/2010/main" val="4012425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Title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369114" y="1324934"/>
            <a:ext cx="7877263" cy="4708981"/>
          </a:xfrm>
          <a:prstGeom prst="rect">
            <a:avLst/>
          </a:prstGeom>
          <a:noFill/>
        </p:spPr>
        <p:txBody>
          <a:bodyPr wrap="square" rtlCol="0">
            <a:spAutoFit/>
          </a:bodyPr>
          <a:lstStyle/>
          <a:p>
            <a:r>
              <a:rPr lang="en-US" sz="2000" dirty="0"/>
              <a:t>Common Elements: “all portions of the condominium other than the units.”* Common elements are owned by all unit owners as tenants in common. </a:t>
            </a:r>
          </a:p>
          <a:p>
            <a:r>
              <a:rPr lang="en-US" sz="2000" dirty="0"/>
              <a:t>	i.e. building exteriors, roads, general parking facilities, pool, gym, 	etc. </a:t>
            </a:r>
          </a:p>
          <a:p>
            <a:endParaRPr lang="en-US" sz="2000" dirty="0"/>
          </a:p>
          <a:p>
            <a:r>
              <a:rPr lang="en-US" sz="2000" dirty="0"/>
              <a:t>Limited Common Elements: “a portion of the common elements reserved for the exclusive use of those entitle to use one or more, but less than all, of the units.”* Limited common elements are assigned to unit owners through the Declaration of Condominium</a:t>
            </a:r>
          </a:p>
          <a:p>
            <a:r>
              <a:rPr lang="en-US" sz="2000" dirty="0"/>
              <a:t>	i.e. balconies, patios, entrance stoops, etc. </a:t>
            </a:r>
          </a:p>
          <a:p>
            <a:endParaRPr lang="en-US" sz="2000" dirty="0"/>
          </a:p>
          <a:p>
            <a:r>
              <a:rPr lang="en-US" sz="2000" dirty="0"/>
              <a:t>Unit: “a portion of the condominium intended for any type of independent ownership and use.”* Units are defined by horizontal and vertical boundaries.  </a:t>
            </a:r>
          </a:p>
        </p:txBody>
      </p:sp>
      <p:sp>
        <p:nvSpPr>
          <p:cNvPr id="4" name="TextBox 3">
            <a:extLst>
              <a:ext uri="{FF2B5EF4-FFF2-40B4-BE49-F238E27FC236}">
                <a16:creationId xmlns:a16="http://schemas.microsoft.com/office/drawing/2014/main" id="{9B9B58C2-D2AE-C13F-0C26-7808D3A0AC25}"/>
              </a:ext>
            </a:extLst>
          </p:cNvPr>
          <p:cNvSpPr txBox="1"/>
          <p:nvPr/>
        </p:nvSpPr>
        <p:spPr>
          <a:xfrm>
            <a:off x="6432645" y="6379061"/>
            <a:ext cx="2038350" cy="261610"/>
          </a:xfrm>
          <a:prstGeom prst="rect">
            <a:avLst/>
          </a:prstGeom>
          <a:noFill/>
        </p:spPr>
        <p:txBody>
          <a:bodyPr wrap="square" rtlCol="0">
            <a:spAutoFit/>
          </a:bodyPr>
          <a:lstStyle/>
          <a:p>
            <a:pPr marL="0" marR="0">
              <a:spcBef>
                <a:spcPts val="0"/>
              </a:spcBef>
              <a:spcAft>
                <a:spcPts val="0"/>
              </a:spcAft>
              <a:tabLst>
                <a:tab pos="2971800" algn="ctr"/>
                <a:tab pos="5943600" algn="r"/>
              </a:tabLst>
            </a:pPr>
            <a:r>
              <a:rPr lang="en-US" sz="1100" dirty="0">
                <a:ea typeface="Calibri" panose="020F0502020204030204" pitchFamily="34" charset="0"/>
                <a:cs typeface="Times New Roman" panose="02020603050405020304" pitchFamily="18" charset="0"/>
              </a:rPr>
              <a:t>*</a:t>
            </a:r>
            <a:r>
              <a:rPr lang="en-US" sz="1100" dirty="0">
                <a:effectLst/>
                <a:ea typeface="Calibri" panose="020F0502020204030204" pitchFamily="34" charset="0"/>
                <a:cs typeface="Times New Roman" panose="02020603050405020304" pitchFamily="18" charset="0"/>
              </a:rPr>
              <a:t>O.C.G.A. § 44-3-70</a:t>
            </a:r>
          </a:p>
        </p:txBody>
      </p:sp>
      <p:pic>
        <p:nvPicPr>
          <p:cNvPr id="6" name="Picture 5" descr="Apartment living room">
            <a:extLst>
              <a:ext uri="{FF2B5EF4-FFF2-40B4-BE49-F238E27FC236}">
                <a16:creationId xmlns:a16="http://schemas.microsoft.com/office/drawing/2014/main" id="{DD264E35-335C-AB2D-5DFE-66CAEBCC5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7555" y="4194116"/>
            <a:ext cx="2904935" cy="1936623"/>
          </a:xfrm>
          <a:prstGeom prst="rect">
            <a:avLst/>
          </a:prstGeom>
        </p:spPr>
      </p:pic>
      <p:pic>
        <p:nvPicPr>
          <p:cNvPr id="8" name="Picture 7" descr="Workout equipment lined up in gym lit by sun through window">
            <a:extLst>
              <a:ext uri="{FF2B5EF4-FFF2-40B4-BE49-F238E27FC236}">
                <a16:creationId xmlns:a16="http://schemas.microsoft.com/office/drawing/2014/main" id="{4627DDA7-28D4-470E-5925-2E41865EC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557" y="1406173"/>
            <a:ext cx="2904935" cy="1605094"/>
          </a:xfrm>
          <a:prstGeom prst="rect">
            <a:avLst/>
          </a:prstGeom>
        </p:spPr>
      </p:pic>
      <p:pic>
        <p:nvPicPr>
          <p:cNvPr id="9" name="Picture 8" descr="Low angle shot of apartment building">
            <a:extLst>
              <a:ext uri="{FF2B5EF4-FFF2-40B4-BE49-F238E27FC236}">
                <a16:creationId xmlns:a16="http://schemas.microsoft.com/office/drawing/2014/main" id="{83957027-69F8-C0FC-513C-E70731A52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7556" y="3011267"/>
            <a:ext cx="2904935" cy="1514378"/>
          </a:xfrm>
          <a:prstGeom prst="rect">
            <a:avLst/>
          </a:prstGeom>
        </p:spPr>
      </p:pic>
    </p:spTree>
    <p:extLst>
      <p:ext uri="{BB962C8B-B14F-4D97-AF65-F5344CB8AC3E}">
        <p14:creationId xmlns:p14="http://schemas.microsoft.com/office/powerpoint/2010/main" val="1474725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1999" cy="1325563"/>
          </a:xfrm>
        </p:spPr>
        <p:txBody>
          <a:bodyPr>
            <a:normAutofit fontScale="90000"/>
          </a:bodyPr>
          <a:lstStyle/>
          <a:p>
            <a:pPr algn="ctr"/>
            <a:r>
              <a:rPr lang="en-US" sz="4800" b="1" spc="150" dirty="0">
                <a:solidFill>
                  <a:srgbClr val="663300"/>
                </a:solidFill>
                <a:latin typeface="Arial Black" panose="020B0A04020102020204" pitchFamily="34" charset="0"/>
                <a:cs typeface="Helvetica" panose="020B0604020202020204" pitchFamily="34" charset="0"/>
              </a:rPr>
              <a:t>An undivided interest in what now?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369114" y="1052216"/>
            <a:ext cx="1140064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369114" y="1324934"/>
            <a:ext cx="11400640" cy="4401205"/>
          </a:xfrm>
          <a:prstGeom prst="rect">
            <a:avLst/>
          </a:prstGeom>
          <a:noFill/>
        </p:spPr>
        <p:txBody>
          <a:bodyPr wrap="square" rtlCol="0">
            <a:spAutoFit/>
          </a:bodyPr>
          <a:lstStyle/>
          <a:p>
            <a:pPr algn="just"/>
            <a:r>
              <a:rPr lang="en-US" sz="2000" dirty="0"/>
              <a:t>What does it actually mean to have undivided ownership in the common elements?</a:t>
            </a:r>
          </a:p>
          <a:p>
            <a:pPr algn="just"/>
            <a:endParaRPr lang="en-US" sz="2000" dirty="0"/>
          </a:p>
          <a:p>
            <a:pPr algn="just"/>
            <a:r>
              <a:rPr lang="en-US" sz="2000" dirty="0"/>
              <a:t>All unit owners own the common elements as tenants in common.  The percentage of their share of ownership is set out in the declaration.  This is typically determined by the square footage of the units. </a:t>
            </a:r>
          </a:p>
          <a:p>
            <a:pPr algn="just"/>
            <a:endParaRPr lang="en-US" sz="2000" dirty="0"/>
          </a:p>
          <a:p>
            <a:pPr algn="just"/>
            <a:r>
              <a:rPr lang="en-US" sz="2000" dirty="0"/>
              <a:t>Unit owners typically share association expenses at a rate proportionate to the ownership percentage.  i.e. two bedroom and three bedroom units have different monthly assessments. </a:t>
            </a:r>
          </a:p>
          <a:p>
            <a:endParaRPr lang="en-US" sz="2000" dirty="0"/>
          </a:p>
          <a:p>
            <a:endParaRPr lang="en-US" sz="2000" dirty="0"/>
          </a:p>
          <a:p>
            <a:pPr lvl="8" algn="just"/>
            <a:r>
              <a:rPr lang="en-US" sz="2000" dirty="0"/>
              <a:t>Undivided means that although you have a percentage of ownership in the common elements, your percentage of ownership cannot be subdivided. For example, you can’t say this corner of the pool is my 1% of ownership in the common elements so no one else can swim in this corner – everyone has equal access.   </a:t>
            </a:r>
          </a:p>
        </p:txBody>
      </p:sp>
      <p:pic>
        <p:nvPicPr>
          <p:cNvPr id="16" name="Picture 15" descr="A picture containing sky, outdoor, water, chair&#10;&#10;Description automatically generated">
            <a:extLst>
              <a:ext uri="{FF2B5EF4-FFF2-40B4-BE49-F238E27FC236}">
                <a16:creationId xmlns:a16="http://schemas.microsoft.com/office/drawing/2014/main" id="{EF2F3F0D-EB41-397C-E5B1-65EBF9DB6DA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9114" y="3736304"/>
            <a:ext cx="3642502" cy="2602627"/>
          </a:xfrm>
          <a:prstGeom prst="rect">
            <a:avLst/>
          </a:prstGeom>
        </p:spPr>
      </p:pic>
    </p:spTree>
    <p:extLst>
      <p:ext uri="{BB962C8B-B14F-4D97-AF65-F5344CB8AC3E}">
        <p14:creationId xmlns:p14="http://schemas.microsoft.com/office/powerpoint/2010/main" val="3000507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rmAutofit/>
          </a:bodyPr>
          <a:lstStyle/>
          <a:p>
            <a:pPr algn="ctr"/>
            <a:r>
              <a:rPr lang="en-US" sz="3600" b="1" spc="150" dirty="0">
                <a:solidFill>
                  <a:srgbClr val="663300"/>
                </a:solidFill>
                <a:latin typeface="Arial Black" panose="020B0A04020102020204" pitchFamily="34" charset="0"/>
                <a:cs typeface="Helvetica" panose="020B0604020202020204" pitchFamily="34" charset="0"/>
              </a:rPr>
              <a:t>What about parking spaces and storage units?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520700" y="1077383"/>
            <a:ext cx="109728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304800" y="1324934"/>
            <a:ext cx="11645900" cy="5139869"/>
          </a:xfrm>
          <a:prstGeom prst="rect">
            <a:avLst/>
          </a:prstGeom>
          <a:noFill/>
        </p:spPr>
        <p:txBody>
          <a:bodyPr wrap="square" rtlCol="0">
            <a:spAutoFit/>
          </a:bodyPr>
          <a:lstStyle/>
          <a:p>
            <a:r>
              <a:rPr lang="en-US" sz="2000" dirty="0"/>
              <a:t>They are limited common elements assigned through the declaration or an amendment to the declaration. </a:t>
            </a:r>
          </a:p>
          <a:p>
            <a:endParaRPr lang="en-US" sz="2000" dirty="0"/>
          </a:p>
          <a:p>
            <a:r>
              <a:rPr lang="en-US" sz="2000" dirty="0"/>
              <a:t>Upon sale the limited common elements automatically transfer to the new unit owner. </a:t>
            </a:r>
          </a:p>
          <a:p>
            <a:endParaRPr lang="en-US" sz="2000" dirty="0"/>
          </a:p>
          <a:p>
            <a:pPr marL="0" marR="0">
              <a:spcBef>
                <a:spcPts val="0"/>
              </a:spcBef>
              <a:spcAft>
                <a:spcPts val="0"/>
              </a:spcAft>
            </a:pPr>
            <a:r>
              <a:rPr lang="en-US" sz="2000" dirty="0">
                <a:effectLst/>
                <a:ea typeface="Calibri" panose="020F0502020204030204" pitchFamily="34" charset="0"/>
              </a:rPr>
              <a:t>Limited common elements are </a:t>
            </a:r>
            <a:r>
              <a:rPr lang="en-US" sz="2000" dirty="0">
                <a:ea typeface="Calibri" panose="020F0502020204030204" pitchFamily="34" charset="0"/>
              </a:rPr>
              <a:t>most often</a:t>
            </a:r>
            <a:r>
              <a:rPr lang="en-US" sz="2000" dirty="0">
                <a:effectLst/>
                <a:ea typeface="Calibri" panose="020F0502020204030204" pitchFamily="34" charset="0"/>
              </a:rPr>
              <a:t> NOT included in the legal description but incorporated by reference through the declaration. </a:t>
            </a:r>
          </a:p>
          <a:p>
            <a:pPr marL="0" marR="0">
              <a:spcBef>
                <a:spcPts val="0"/>
              </a:spcBef>
              <a:spcAft>
                <a:spcPts val="0"/>
              </a:spcAft>
            </a:pPr>
            <a:endParaRPr lang="en-US" sz="2000" dirty="0">
              <a:effectLst/>
              <a:ea typeface="Calibri" panose="020F0502020204030204" pitchFamily="34" charset="0"/>
            </a:endParaRPr>
          </a:p>
          <a:p>
            <a:pPr marL="457200" marR="0">
              <a:spcBef>
                <a:spcPts val="0"/>
              </a:spcBef>
              <a:spcAft>
                <a:spcPts val="0"/>
              </a:spcAft>
            </a:pPr>
            <a:r>
              <a:rPr lang="en-US" sz="1400" dirty="0">
                <a:effectLst/>
                <a:ea typeface="Calibri" panose="020F0502020204030204" pitchFamily="34" charset="0"/>
              </a:rPr>
              <a:t>Example: All that tract or parcel of land lying and being in Land Lot 99 of the 17th District of Fulton County, Georgia, and being more particularly described as follows: Condominium Unit No. 1805 of Ovation, a Condominium, </a:t>
            </a:r>
            <a:r>
              <a:rPr lang="en-US" sz="1400" i="1" dirty="0">
                <a:effectLst/>
                <a:ea typeface="Calibri" panose="020F0502020204030204" pitchFamily="34" charset="0"/>
              </a:rPr>
              <a:t>as more particularly described and delineated in the Declaration of Condominium for Ovation, a Condominium, recorded in Deed Book 41978, Page 476, et seq., Fulton County, Georgia records, as the same may be amended. This conveyance is made subject to the Declaration and all matters referenced therein</a:t>
            </a:r>
            <a:r>
              <a:rPr lang="en-US" sz="1400" dirty="0">
                <a:effectLst/>
                <a:ea typeface="Calibri" panose="020F0502020204030204" pitchFamily="34" charset="0"/>
              </a:rPr>
              <a:t>, and all matters shown on the plat recorded in Condominium Plat Book 17, Pages 13-16, Fulton County, Georgia records, as the same may be amended, and the floor plans recorded in Condominium Floor Plans Book 32, Pages 497-528, aforesaid records, as the same may be amended.</a:t>
            </a:r>
          </a:p>
          <a:p>
            <a:pPr marL="457200" marR="0">
              <a:spcBef>
                <a:spcPts val="0"/>
              </a:spcBef>
              <a:spcAft>
                <a:spcPts val="0"/>
              </a:spcAft>
            </a:pPr>
            <a:r>
              <a:rPr lang="en-US" sz="2000" dirty="0">
                <a:effectLst/>
                <a:ea typeface="Calibri" panose="020F0502020204030204" pitchFamily="34" charset="0"/>
              </a:rPr>
              <a:t> </a:t>
            </a:r>
          </a:p>
          <a:p>
            <a:pPr marL="0" marR="0">
              <a:spcBef>
                <a:spcPts val="0"/>
              </a:spcBef>
              <a:spcAft>
                <a:spcPts val="0"/>
              </a:spcAft>
            </a:pPr>
            <a:r>
              <a:rPr lang="en-US" sz="2000" dirty="0">
                <a:effectLst/>
                <a:ea typeface="Calibri" panose="020F0502020204030204" pitchFamily="34" charset="0"/>
              </a:rPr>
              <a:t>If unit owners want to “sell” their limited common elements to a neighbor they must go through the association.  The association will draft an amendment to the declaration to make the change official.  The unit owners are responsible for the fees associated with drafting and recording the amendment.  </a:t>
            </a:r>
          </a:p>
          <a:p>
            <a:endParaRPr lang="en-US" sz="2400" dirty="0"/>
          </a:p>
        </p:txBody>
      </p:sp>
    </p:spTree>
    <p:extLst>
      <p:ext uri="{BB962C8B-B14F-4D97-AF65-F5344CB8AC3E}">
        <p14:creationId xmlns:p14="http://schemas.microsoft.com/office/powerpoint/2010/main" val="13673858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4277</TotalTime>
  <Words>3953</Words>
  <Application>Microsoft Office PowerPoint</Application>
  <PresentationFormat>Widescreen</PresentationFormat>
  <Paragraphs>378</Paragraphs>
  <Slides>49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Arial Black</vt:lpstr>
      <vt:lpstr>Calibri</vt:lpstr>
      <vt:lpstr>Calibri Light</vt:lpstr>
      <vt:lpstr>Holiday</vt:lpstr>
      <vt:lpstr>Montserrat Extra-Bold Bold</vt:lpstr>
      <vt:lpstr>Montserrat Semi-Bold</vt:lpstr>
      <vt:lpstr>Office Theme</vt:lpstr>
      <vt:lpstr>PowerPoint Presentation</vt:lpstr>
      <vt:lpstr>AGENDA</vt:lpstr>
      <vt:lpstr>Which of these is a Condo?</vt:lpstr>
      <vt:lpstr>Which of these is a Condo?</vt:lpstr>
      <vt:lpstr>What’s the difference?</vt:lpstr>
      <vt:lpstr>How do I know what I have?</vt:lpstr>
      <vt:lpstr>Title </vt:lpstr>
      <vt:lpstr>An undivided interest in what now? </vt:lpstr>
      <vt:lpstr>What about parking spaces and storage units? </vt:lpstr>
      <vt:lpstr>Under Contract</vt:lpstr>
      <vt:lpstr>Under Contract - Brochures</vt:lpstr>
      <vt:lpstr>PowerPoint Presentation</vt:lpstr>
      <vt:lpstr>PowerPoint Presentation</vt:lpstr>
      <vt:lpstr>PowerPoint Presentation</vt:lpstr>
      <vt:lpstr>Under Contract – Resale Exhibit (F204)</vt:lpstr>
      <vt:lpstr>Under Contract – Condo Disclosure Exhibit (F304)</vt:lpstr>
      <vt:lpstr>Under Contract – Community Association Disclosure (F322)</vt:lpstr>
      <vt:lpstr>Under Contract – Community Association Disclosure (F322)</vt:lpstr>
      <vt:lpstr>Under Contract – Community Association Disclosure (F322)</vt:lpstr>
      <vt:lpstr>Under Contract – Community Association Disclosure (F322)</vt:lpstr>
      <vt:lpstr>Under Contract – Community Association Disclosure (F322)</vt:lpstr>
      <vt:lpstr>Under Contract – Community Association Disclosure (F322)</vt:lpstr>
      <vt:lpstr>Under Contract – Community Association Disclosure (F322)</vt:lpstr>
      <vt:lpstr>Questions to Consider in Due Diligence </vt:lpstr>
      <vt:lpstr>Questions to Consider in Due Diligence </vt:lpstr>
      <vt:lpstr>Reading Board Meeting Minutes and Financials </vt:lpstr>
      <vt:lpstr>Reading Board Meeting Minutes and Financials </vt:lpstr>
      <vt:lpstr>Mortgage Considerations </vt:lpstr>
      <vt:lpstr>Mortgage Considerations </vt:lpstr>
      <vt:lpstr>Mortgage Considerations </vt:lpstr>
      <vt:lpstr>Mortgage Considerations </vt:lpstr>
      <vt:lpstr>Mortgage Considerations </vt:lpstr>
      <vt:lpstr>Mortgage Considerations </vt:lpstr>
      <vt:lpstr>Mortgage Considerations </vt:lpstr>
      <vt:lpstr>Mortgage Considerations </vt:lpstr>
      <vt:lpstr>Mortgage Considerations </vt:lpstr>
      <vt:lpstr>Mortgage Considerations </vt:lpstr>
      <vt:lpstr>Mortgage Considerations </vt:lpstr>
      <vt:lpstr>Litigation</vt:lpstr>
      <vt:lpstr>Condo Living</vt:lpstr>
      <vt:lpstr>Fee Simple Ownership</vt:lpstr>
      <vt:lpstr>Insurance </vt:lpstr>
      <vt:lpstr>Insurance </vt:lpstr>
      <vt:lpstr>Insurance </vt:lpstr>
      <vt:lpstr>Property Taxes</vt:lpstr>
      <vt:lpstr>Property Taxes</vt:lpstr>
      <vt:lpstr>Assessments </vt:lpstr>
      <vt:lpstr>Best Practices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Rogers</dc:creator>
  <cp:lastModifiedBy>Lindsey Rogers</cp:lastModifiedBy>
  <cp:revision>151</cp:revision>
  <cp:lastPrinted>2022-08-01T17:53:18Z</cp:lastPrinted>
  <dcterms:created xsi:type="dcterms:W3CDTF">2022-07-27T14:27:22Z</dcterms:created>
  <dcterms:modified xsi:type="dcterms:W3CDTF">2023-02-20T15:59:49Z</dcterms:modified>
</cp:coreProperties>
</file>