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7" r:id="rId2"/>
    <p:sldId id="258" r:id="rId3"/>
    <p:sldId id="318" r:id="rId4"/>
    <p:sldId id="260" r:id="rId5"/>
    <p:sldId id="320" r:id="rId6"/>
    <p:sldId id="259" r:id="rId7"/>
    <p:sldId id="291" r:id="rId8"/>
    <p:sldId id="294" r:id="rId9"/>
    <p:sldId id="323" r:id="rId10"/>
    <p:sldId id="324" r:id="rId11"/>
    <p:sldId id="325" r:id="rId12"/>
    <p:sldId id="326" r:id="rId13"/>
    <p:sldId id="327" r:id="rId14"/>
    <p:sldId id="328" r:id="rId15"/>
    <p:sldId id="329" r:id="rId16"/>
    <p:sldId id="330" r:id="rId17"/>
    <p:sldId id="331" r:id="rId18"/>
    <p:sldId id="332" r:id="rId19"/>
    <p:sldId id="333" r:id="rId20"/>
    <p:sldId id="334" r:id="rId21"/>
    <p:sldId id="335" r:id="rId22"/>
    <p:sldId id="362" r:id="rId23"/>
    <p:sldId id="336" r:id="rId24"/>
    <p:sldId id="337" r:id="rId25"/>
    <p:sldId id="363" r:id="rId26"/>
    <p:sldId id="338" r:id="rId27"/>
    <p:sldId id="339" r:id="rId28"/>
    <p:sldId id="340" r:id="rId29"/>
    <p:sldId id="341" r:id="rId30"/>
    <p:sldId id="342" r:id="rId31"/>
    <p:sldId id="343" r:id="rId32"/>
    <p:sldId id="344" r:id="rId33"/>
    <p:sldId id="345" r:id="rId34"/>
    <p:sldId id="346" r:id="rId35"/>
    <p:sldId id="347" r:id="rId36"/>
    <p:sldId id="348" r:id="rId37"/>
    <p:sldId id="349" r:id="rId38"/>
    <p:sldId id="350" r:id="rId39"/>
    <p:sldId id="351" r:id="rId40"/>
    <p:sldId id="364" r:id="rId41"/>
    <p:sldId id="365" r:id="rId42"/>
    <p:sldId id="352" r:id="rId43"/>
    <p:sldId id="353" r:id="rId44"/>
    <p:sldId id="354" r:id="rId45"/>
    <p:sldId id="355" r:id="rId46"/>
    <p:sldId id="356" r:id="rId47"/>
    <p:sldId id="357" r:id="rId48"/>
    <p:sldId id="358" r:id="rId49"/>
    <p:sldId id="359" r:id="rId50"/>
    <p:sldId id="361" r:id="rId5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50" d="100"/>
          <a:sy n="50" d="100"/>
        </p:scale>
        <p:origin x="1458" y="54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3357CE8B-D652-424C-AA2B-EB98730FE792}" type="datetimeFigureOut">
              <a:rPr lang="en-US" smtClean="0"/>
              <a:t>2/13/2023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1B3811B1-7566-49D1-A9B7-1309A6E10066}" type="slidenum">
              <a:rPr lang="en-US" smtClean="0"/>
              <a:t>‹#›</a:t>
            </a:fld>
            <a:endParaRPr lang="en-US"/>
          </a:p>
        </p:txBody>
      </p:sp>
    </p:spTree>
    <p:extLst>
      <p:ext uri="{BB962C8B-B14F-4D97-AF65-F5344CB8AC3E}">
        <p14:creationId xmlns:p14="http://schemas.microsoft.com/office/powerpoint/2010/main" val="4250657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CBF6E-8365-4BED-8F75-BB39594838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5AB144-0BDC-42DA-B49C-501932E3F8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D08FCF-501F-4664-BED3-AEC14532AA6F}"/>
              </a:ext>
            </a:extLst>
          </p:cNvPr>
          <p:cNvSpPr>
            <a:spLocks noGrp="1"/>
          </p:cNvSpPr>
          <p:nvPr>
            <p:ph type="dt" sz="half" idx="10"/>
          </p:nvPr>
        </p:nvSpPr>
        <p:spPr/>
        <p:txBody>
          <a:bodyPr/>
          <a:lstStyle/>
          <a:p>
            <a:fld id="{AC6E9E04-ED2B-461F-9D5D-1DABE4901009}" type="datetimeFigureOut">
              <a:rPr lang="en-US" smtClean="0"/>
              <a:t>2/13/2023</a:t>
            </a:fld>
            <a:endParaRPr lang="en-US"/>
          </a:p>
        </p:txBody>
      </p:sp>
      <p:sp>
        <p:nvSpPr>
          <p:cNvPr id="5" name="Footer Placeholder 4">
            <a:extLst>
              <a:ext uri="{FF2B5EF4-FFF2-40B4-BE49-F238E27FC236}">
                <a16:creationId xmlns:a16="http://schemas.microsoft.com/office/drawing/2014/main" id="{872843E4-F508-43B7-8D07-581E36A9F0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2B358-2C22-4EF9-837C-1F6FCFB75DE9}"/>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853345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7F180-8CC6-42EE-B325-2B7E91AF11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67DB0E-F94B-459E-B9CD-3E8453557F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ECE352-2F5D-46CB-973A-95D1B5FE3F92}"/>
              </a:ext>
            </a:extLst>
          </p:cNvPr>
          <p:cNvSpPr>
            <a:spLocks noGrp="1"/>
          </p:cNvSpPr>
          <p:nvPr>
            <p:ph type="dt" sz="half" idx="10"/>
          </p:nvPr>
        </p:nvSpPr>
        <p:spPr/>
        <p:txBody>
          <a:bodyPr/>
          <a:lstStyle/>
          <a:p>
            <a:fld id="{AC6E9E04-ED2B-461F-9D5D-1DABE4901009}" type="datetimeFigureOut">
              <a:rPr lang="en-US" smtClean="0"/>
              <a:t>2/13/2023</a:t>
            </a:fld>
            <a:endParaRPr lang="en-US"/>
          </a:p>
        </p:txBody>
      </p:sp>
      <p:sp>
        <p:nvSpPr>
          <p:cNvPr id="5" name="Footer Placeholder 4">
            <a:extLst>
              <a:ext uri="{FF2B5EF4-FFF2-40B4-BE49-F238E27FC236}">
                <a16:creationId xmlns:a16="http://schemas.microsoft.com/office/drawing/2014/main" id="{082A0113-7D0D-4077-A05F-0C205FEC5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17FD10-5234-4A26-800A-3E96E896E858}"/>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839938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AC5633-34E3-48E6-AFAB-8BF45D2D93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5EBE44-9308-49EA-8864-D305DFF7BF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D19E3-E063-444A-91BF-CEA8629BB2BB}"/>
              </a:ext>
            </a:extLst>
          </p:cNvPr>
          <p:cNvSpPr>
            <a:spLocks noGrp="1"/>
          </p:cNvSpPr>
          <p:nvPr>
            <p:ph type="dt" sz="half" idx="10"/>
          </p:nvPr>
        </p:nvSpPr>
        <p:spPr/>
        <p:txBody>
          <a:bodyPr/>
          <a:lstStyle/>
          <a:p>
            <a:fld id="{AC6E9E04-ED2B-461F-9D5D-1DABE4901009}" type="datetimeFigureOut">
              <a:rPr lang="en-US" smtClean="0"/>
              <a:t>2/13/2023</a:t>
            </a:fld>
            <a:endParaRPr lang="en-US"/>
          </a:p>
        </p:txBody>
      </p:sp>
      <p:sp>
        <p:nvSpPr>
          <p:cNvPr id="5" name="Footer Placeholder 4">
            <a:extLst>
              <a:ext uri="{FF2B5EF4-FFF2-40B4-BE49-F238E27FC236}">
                <a16:creationId xmlns:a16="http://schemas.microsoft.com/office/drawing/2014/main" id="{96996DB5-DA56-4C2B-A9BD-D18BF9386A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E9CAE8-B036-4D36-B476-0C48EEA8FA00}"/>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2003358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4F541-A4AC-4BE7-8F16-72D778CB0F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7C37F2-64D8-4761-9639-BA39D08B7C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7C760-79E5-4C7F-94EE-B71CEBEE0D12}"/>
              </a:ext>
            </a:extLst>
          </p:cNvPr>
          <p:cNvSpPr>
            <a:spLocks noGrp="1"/>
          </p:cNvSpPr>
          <p:nvPr>
            <p:ph type="dt" sz="half" idx="10"/>
          </p:nvPr>
        </p:nvSpPr>
        <p:spPr/>
        <p:txBody>
          <a:bodyPr/>
          <a:lstStyle/>
          <a:p>
            <a:fld id="{AC6E9E04-ED2B-461F-9D5D-1DABE4901009}" type="datetimeFigureOut">
              <a:rPr lang="en-US" smtClean="0"/>
              <a:t>2/13/2023</a:t>
            </a:fld>
            <a:endParaRPr lang="en-US"/>
          </a:p>
        </p:txBody>
      </p:sp>
      <p:sp>
        <p:nvSpPr>
          <p:cNvPr id="5" name="Footer Placeholder 4">
            <a:extLst>
              <a:ext uri="{FF2B5EF4-FFF2-40B4-BE49-F238E27FC236}">
                <a16:creationId xmlns:a16="http://schemas.microsoft.com/office/drawing/2014/main" id="{A696D379-7F2D-4581-92E1-FA951B6A7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E5AD8C-A3E5-4900-AD72-EDA537630BA3}"/>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2217130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8D1AA-424A-48D8-99BB-0DA5468CFF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D6C775-712F-4176-A425-AB1B7B8180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67A66-3336-42FE-8184-1834B9C3EEF0}"/>
              </a:ext>
            </a:extLst>
          </p:cNvPr>
          <p:cNvSpPr>
            <a:spLocks noGrp="1"/>
          </p:cNvSpPr>
          <p:nvPr>
            <p:ph type="dt" sz="half" idx="10"/>
          </p:nvPr>
        </p:nvSpPr>
        <p:spPr/>
        <p:txBody>
          <a:bodyPr/>
          <a:lstStyle/>
          <a:p>
            <a:fld id="{AC6E9E04-ED2B-461F-9D5D-1DABE4901009}" type="datetimeFigureOut">
              <a:rPr lang="en-US" smtClean="0"/>
              <a:t>2/13/2023</a:t>
            </a:fld>
            <a:endParaRPr lang="en-US"/>
          </a:p>
        </p:txBody>
      </p:sp>
      <p:sp>
        <p:nvSpPr>
          <p:cNvPr id="5" name="Footer Placeholder 4">
            <a:extLst>
              <a:ext uri="{FF2B5EF4-FFF2-40B4-BE49-F238E27FC236}">
                <a16:creationId xmlns:a16="http://schemas.microsoft.com/office/drawing/2014/main" id="{37D46F57-3C59-48B7-8D65-CCF3EA1828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AD56D7-42F9-436C-ADB3-5CEDE064FFB2}"/>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2713484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B5CB9-4CDE-4D37-9E10-F534D5AD81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7246EE-88DF-40F2-9826-E080216A3D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F6ADB-6736-4062-A01B-FAEE8C8553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CEB3A2-D81B-450C-A561-86ABFC4AD30B}"/>
              </a:ext>
            </a:extLst>
          </p:cNvPr>
          <p:cNvSpPr>
            <a:spLocks noGrp="1"/>
          </p:cNvSpPr>
          <p:nvPr>
            <p:ph type="dt" sz="half" idx="10"/>
          </p:nvPr>
        </p:nvSpPr>
        <p:spPr/>
        <p:txBody>
          <a:bodyPr/>
          <a:lstStyle/>
          <a:p>
            <a:fld id="{AC6E9E04-ED2B-461F-9D5D-1DABE4901009}" type="datetimeFigureOut">
              <a:rPr lang="en-US" smtClean="0"/>
              <a:t>2/13/2023</a:t>
            </a:fld>
            <a:endParaRPr lang="en-US"/>
          </a:p>
        </p:txBody>
      </p:sp>
      <p:sp>
        <p:nvSpPr>
          <p:cNvPr id="6" name="Footer Placeholder 5">
            <a:extLst>
              <a:ext uri="{FF2B5EF4-FFF2-40B4-BE49-F238E27FC236}">
                <a16:creationId xmlns:a16="http://schemas.microsoft.com/office/drawing/2014/main" id="{C6C82561-2675-4BA4-BF12-3C2219134E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2A5E60-EFCA-4468-A580-C4B2A00073BF}"/>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3428708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EA3F2-CB50-4240-A238-DA6D395681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7A0529-1991-4754-BD91-52B36986CE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03C852-8699-4C8F-9E34-08EE87C126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674AE4-1B7F-40C1-A79D-19612A1EF3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8A00B4-CB79-4CFD-9FA0-3CB91435CE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D6AF52-4673-452C-A400-A7E3EC3C115D}"/>
              </a:ext>
            </a:extLst>
          </p:cNvPr>
          <p:cNvSpPr>
            <a:spLocks noGrp="1"/>
          </p:cNvSpPr>
          <p:nvPr>
            <p:ph type="dt" sz="half" idx="10"/>
          </p:nvPr>
        </p:nvSpPr>
        <p:spPr/>
        <p:txBody>
          <a:bodyPr/>
          <a:lstStyle/>
          <a:p>
            <a:fld id="{AC6E9E04-ED2B-461F-9D5D-1DABE4901009}" type="datetimeFigureOut">
              <a:rPr lang="en-US" smtClean="0"/>
              <a:t>2/13/2023</a:t>
            </a:fld>
            <a:endParaRPr lang="en-US"/>
          </a:p>
        </p:txBody>
      </p:sp>
      <p:sp>
        <p:nvSpPr>
          <p:cNvPr id="8" name="Footer Placeholder 7">
            <a:extLst>
              <a:ext uri="{FF2B5EF4-FFF2-40B4-BE49-F238E27FC236}">
                <a16:creationId xmlns:a16="http://schemas.microsoft.com/office/drawing/2014/main" id="{A37D66E3-7616-4959-8FF0-4461D465A6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7B6629-3E25-4E46-A51F-C6DB26A34CA5}"/>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1870625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9E2D5-EF26-4201-994A-A142751D26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5CC7B4-D8FA-40DB-B9CF-CD25CF479A26}"/>
              </a:ext>
            </a:extLst>
          </p:cNvPr>
          <p:cNvSpPr>
            <a:spLocks noGrp="1"/>
          </p:cNvSpPr>
          <p:nvPr>
            <p:ph type="dt" sz="half" idx="10"/>
          </p:nvPr>
        </p:nvSpPr>
        <p:spPr/>
        <p:txBody>
          <a:bodyPr/>
          <a:lstStyle/>
          <a:p>
            <a:fld id="{AC6E9E04-ED2B-461F-9D5D-1DABE4901009}" type="datetimeFigureOut">
              <a:rPr lang="en-US" smtClean="0"/>
              <a:t>2/13/2023</a:t>
            </a:fld>
            <a:endParaRPr lang="en-US"/>
          </a:p>
        </p:txBody>
      </p:sp>
      <p:sp>
        <p:nvSpPr>
          <p:cNvPr id="4" name="Footer Placeholder 3">
            <a:extLst>
              <a:ext uri="{FF2B5EF4-FFF2-40B4-BE49-F238E27FC236}">
                <a16:creationId xmlns:a16="http://schemas.microsoft.com/office/drawing/2014/main" id="{B79691EB-0AA5-47FF-B044-23D7F7938C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9E33C8-4A37-4F67-9D58-0DCDF9E7ACDC}"/>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943421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6E486E-397A-4995-A9FE-25DC734141EF}"/>
              </a:ext>
            </a:extLst>
          </p:cNvPr>
          <p:cNvSpPr>
            <a:spLocks noGrp="1"/>
          </p:cNvSpPr>
          <p:nvPr>
            <p:ph type="dt" sz="half" idx="10"/>
          </p:nvPr>
        </p:nvSpPr>
        <p:spPr/>
        <p:txBody>
          <a:bodyPr/>
          <a:lstStyle/>
          <a:p>
            <a:fld id="{AC6E9E04-ED2B-461F-9D5D-1DABE4901009}" type="datetimeFigureOut">
              <a:rPr lang="en-US" smtClean="0"/>
              <a:t>2/13/2023</a:t>
            </a:fld>
            <a:endParaRPr lang="en-US"/>
          </a:p>
        </p:txBody>
      </p:sp>
      <p:sp>
        <p:nvSpPr>
          <p:cNvPr id="3" name="Footer Placeholder 2">
            <a:extLst>
              <a:ext uri="{FF2B5EF4-FFF2-40B4-BE49-F238E27FC236}">
                <a16:creationId xmlns:a16="http://schemas.microsoft.com/office/drawing/2014/main" id="{65D32B06-4609-4C0D-AF86-2B3776DA69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4C6883-0D05-4F78-84A5-0981925BFF40}"/>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515549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2D4F1-CB11-4A7A-96A7-3E1C3EC494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460A15-76C4-47FD-A9CC-F0F0D6D2C6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780AE1-127E-40C3-A40B-4DA38ACDE6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019D9C-96C4-4CFA-AF7D-3568F7AD8F32}"/>
              </a:ext>
            </a:extLst>
          </p:cNvPr>
          <p:cNvSpPr>
            <a:spLocks noGrp="1"/>
          </p:cNvSpPr>
          <p:nvPr>
            <p:ph type="dt" sz="half" idx="10"/>
          </p:nvPr>
        </p:nvSpPr>
        <p:spPr/>
        <p:txBody>
          <a:bodyPr/>
          <a:lstStyle/>
          <a:p>
            <a:fld id="{AC6E9E04-ED2B-461F-9D5D-1DABE4901009}" type="datetimeFigureOut">
              <a:rPr lang="en-US" smtClean="0"/>
              <a:t>2/13/2023</a:t>
            </a:fld>
            <a:endParaRPr lang="en-US"/>
          </a:p>
        </p:txBody>
      </p:sp>
      <p:sp>
        <p:nvSpPr>
          <p:cNvPr id="6" name="Footer Placeholder 5">
            <a:extLst>
              <a:ext uri="{FF2B5EF4-FFF2-40B4-BE49-F238E27FC236}">
                <a16:creationId xmlns:a16="http://schemas.microsoft.com/office/drawing/2014/main" id="{971D387F-3C70-48B5-A83B-33FCBA62D1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2735FB-BE50-4E14-9768-4997D1935758}"/>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1791069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08E81-2FA4-43DB-9AA4-1095969720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4963E6-7D9A-4813-981B-CF8D8B984E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AC088C-5461-4362-A7DF-34BDCEFDBF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7D8D4A-EAFB-4BCA-BCBB-2A1FF3F01EE0}"/>
              </a:ext>
            </a:extLst>
          </p:cNvPr>
          <p:cNvSpPr>
            <a:spLocks noGrp="1"/>
          </p:cNvSpPr>
          <p:nvPr>
            <p:ph type="dt" sz="half" idx="10"/>
          </p:nvPr>
        </p:nvSpPr>
        <p:spPr/>
        <p:txBody>
          <a:bodyPr/>
          <a:lstStyle/>
          <a:p>
            <a:fld id="{AC6E9E04-ED2B-461F-9D5D-1DABE4901009}" type="datetimeFigureOut">
              <a:rPr lang="en-US" smtClean="0"/>
              <a:t>2/13/2023</a:t>
            </a:fld>
            <a:endParaRPr lang="en-US"/>
          </a:p>
        </p:txBody>
      </p:sp>
      <p:sp>
        <p:nvSpPr>
          <p:cNvPr id="6" name="Footer Placeholder 5">
            <a:extLst>
              <a:ext uri="{FF2B5EF4-FFF2-40B4-BE49-F238E27FC236}">
                <a16:creationId xmlns:a16="http://schemas.microsoft.com/office/drawing/2014/main" id="{7341A8EF-58E3-4B5C-9ECC-DF297B8CA4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CA342-60A1-4687-ACA1-82AC503C0A53}"/>
              </a:ext>
            </a:extLst>
          </p:cNvPr>
          <p:cNvSpPr>
            <a:spLocks noGrp="1"/>
          </p:cNvSpPr>
          <p:nvPr>
            <p:ph type="sldNum" sz="quarter" idx="12"/>
          </p:nvPr>
        </p:nvSpPr>
        <p:spPr/>
        <p:txBody>
          <a:bodyPr/>
          <a:lstStyle/>
          <a:p>
            <a:fld id="{96CB7803-F381-408D-BCF3-069E133834FD}" type="slidenum">
              <a:rPr lang="en-US" smtClean="0"/>
              <a:t>‹#›</a:t>
            </a:fld>
            <a:endParaRPr lang="en-US"/>
          </a:p>
        </p:txBody>
      </p:sp>
    </p:spTree>
    <p:extLst>
      <p:ext uri="{BB962C8B-B14F-4D97-AF65-F5344CB8AC3E}">
        <p14:creationId xmlns:p14="http://schemas.microsoft.com/office/powerpoint/2010/main" val="1430692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83539C-5FD4-4729-B493-6DB9A4973D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F28E3F-D0B2-493B-8E1F-1E55BA2B8F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94BD45-D17D-4C37-B54B-DB960C7DF1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6E9E04-ED2B-461F-9D5D-1DABE4901009}" type="datetimeFigureOut">
              <a:rPr lang="en-US" smtClean="0"/>
              <a:t>2/13/2023</a:t>
            </a:fld>
            <a:endParaRPr lang="en-US"/>
          </a:p>
        </p:txBody>
      </p:sp>
      <p:sp>
        <p:nvSpPr>
          <p:cNvPr id="5" name="Footer Placeholder 4">
            <a:extLst>
              <a:ext uri="{FF2B5EF4-FFF2-40B4-BE49-F238E27FC236}">
                <a16:creationId xmlns:a16="http://schemas.microsoft.com/office/drawing/2014/main" id="{5C126A42-D7BC-424E-99E6-CFB4C69B83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AD7036-B8C6-443D-84A3-B3061B2914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CB7803-F381-408D-BCF3-069E133834FD}" type="slidenum">
              <a:rPr lang="en-US" smtClean="0"/>
              <a:t>‹#›</a:t>
            </a:fld>
            <a:endParaRPr lang="en-US"/>
          </a:p>
        </p:txBody>
      </p:sp>
    </p:spTree>
    <p:extLst>
      <p:ext uri="{BB962C8B-B14F-4D97-AF65-F5344CB8AC3E}">
        <p14:creationId xmlns:p14="http://schemas.microsoft.com/office/powerpoint/2010/main" val="2388167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hyperlink" Target="mailto:TLetang@atlantaga.gov"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382079"/>
            <a:ext cx="12192000" cy="461599"/>
            <a:chOff x="0" y="0"/>
            <a:chExt cx="10461067" cy="586762"/>
          </a:xfrm>
        </p:grpSpPr>
        <p:sp>
          <p:nvSpPr>
            <p:cNvPr id="3" name="Freeform 3"/>
            <p:cNvSpPr/>
            <p:nvPr/>
          </p:nvSpPr>
          <p:spPr>
            <a:xfrm>
              <a:off x="0" y="0"/>
              <a:ext cx="10461067" cy="586762"/>
            </a:xfrm>
            <a:custGeom>
              <a:avLst/>
              <a:gdLst/>
              <a:ahLst/>
              <a:cxnLst/>
              <a:rect l="l" t="t" r="r" b="b"/>
              <a:pathLst>
                <a:path w="10461067" h="586762">
                  <a:moveTo>
                    <a:pt x="0" y="0"/>
                  </a:moveTo>
                  <a:lnTo>
                    <a:pt x="10461067" y="0"/>
                  </a:lnTo>
                  <a:lnTo>
                    <a:pt x="10461067" y="586762"/>
                  </a:lnTo>
                  <a:lnTo>
                    <a:pt x="0" y="586762"/>
                  </a:lnTo>
                  <a:close/>
                </a:path>
              </a:pathLst>
            </a:custGeom>
            <a:solidFill>
              <a:srgbClr val="243746"/>
            </a:solidFill>
          </p:spPr>
        </p:sp>
      </p:grpSp>
      <p:sp>
        <p:nvSpPr>
          <p:cNvPr id="4" name="AutoShape 4"/>
          <p:cNvSpPr/>
          <p:nvPr/>
        </p:nvSpPr>
        <p:spPr>
          <a:xfrm>
            <a:off x="609600" y="4709160"/>
            <a:ext cx="11155680" cy="0"/>
          </a:xfrm>
          <a:prstGeom prst="line">
            <a:avLst/>
          </a:prstGeom>
          <a:ln w="9525" cap="rnd">
            <a:solidFill>
              <a:srgbClr val="926A52"/>
            </a:solidFill>
            <a:prstDash val="solid"/>
            <a:headEnd type="none" w="sm" len="sm"/>
            <a:tailEnd type="none" w="sm" len="sm"/>
          </a:ln>
        </p:spPr>
      </p:sp>
      <p:pic>
        <p:nvPicPr>
          <p:cNvPr id="5" name="Picture 5"/>
          <p:cNvPicPr>
            <a:picLocks noChangeAspect="1"/>
          </p:cNvPicPr>
          <p:nvPr/>
        </p:nvPicPr>
        <p:blipFill>
          <a:blip r:embed="rId2"/>
          <a:srcRect/>
          <a:stretch>
            <a:fillRect/>
          </a:stretch>
        </p:blipFill>
        <p:spPr>
          <a:xfrm>
            <a:off x="680990" y="462728"/>
            <a:ext cx="6574214" cy="869868"/>
          </a:xfrm>
          <a:prstGeom prst="rect">
            <a:avLst/>
          </a:prstGeom>
        </p:spPr>
      </p:pic>
      <p:sp>
        <p:nvSpPr>
          <p:cNvPr id="13" name="TextBox 13"/>
          <p:cNvSpPr txBox="1"/>
          <p:nvPr/>
        </p:nvSpPr>
        <p:spPr>
          <a:xfrm>
            <a:off x="518160" y="2123395"/>
            <a:ext cx="11155680" cy="1237583"/>
          </a:xfrm>
          <a:prstGeom prst="rect">
            <a:avLst/>
          </a:prstGeom>
        </p:spPr>
        <p:txBody>
          <a:bodyPr wrap="square" lIns="0" tIns="0" rIns="0" bIns="0" rtlCol="0" anchor="t">
            <a:spAutoFit/>
          </a:bodyPr>
          <a:lstStyle/>
          <a:p>
            <a:pPr algn="ctr">
              <a:lnSpc>
                <a:spcPts val="4726"/>
              </a:lnSpc>
            </a:pPr>
            <a:r>
              <a:rPr lang="en-US" sz="5400" spc="432" dirty="0">
                <a:solidFill>
                  <a:srgbClr val="926A52"/>
                </a:solidFill>
                <a:latin typeface="Montserrat Extra-Bold Bold"/>
              </a:rPr>
              <a:t>Demystifying </a:t>
            </a:r>
          </a:p>
          <a:p>
            <a:pPr algn="ctr">
              <a:lnSpc>
                <a:spcPts val="4726"/>
              </a:lnSpc>
            </a:pPr>
            <a:r>
              <a:rPr lang="en-US" sz="5400" spc="432" dirty="0">
                <a:solidFill>
                  <a:srgbClr val="926A52"/>
                </a:solidFill>
                <a:latin typeface="Montserrat Extra-Bold Bold"/>
              </a:rPr>
              <a:t>The Permitting Process</a:t>
            </a:r>
          </a:p>
        </p:txBody>
      </p:sp>
      <p:sp>
        <p:nvSpPr>
          <p:cNvPr id="14" name="TextBox 14"/>
          <p:cNvSpPr txBox="1"/>
          <p:nvPr/>
        </p:nvSpPr>
        <p:spPr>
          <a:xfrm>
            <a:off x="800870" y="4102604"/>
            <a:ext cx="10424158" cy="494046"/>
          </a:xfrm>
          <a:prstGeom prst="rect">
            <a:avLst/>
          </a:prstGeom>
        </p:spPr>
        <p:txBody>
          <a:bodyPr wrap="square" lIns="0" tIns="0" rIns="0" bIns="0" rtlCol="0" anchor="t">
            <a:spAutoFit/>
          </a:bodyPr>
          <a:lstStyle/>
          <a:p>
            <a:pPr algn="ctr">
              <a:lnSpc>
                <a:spcPts val="3770"/>
              </a:lnSpc>
            </a:pPr>
            <a:r>
              <a:rPr lang="en-US" sz="4000" i="1" dirty="0">
                <a:solidFill>
                  <a:srgbClr val="243746"/>
                </a:solidFill>
                <a:latin typeface="Holiday"/>
              </a:rPr>
              <a:t>Continuing Education Class</a:t>
            </a:r>
          </a:p>
        </p:txBody>
      </p:sp>
      <p:sp>
        <p:nvSpPr>
          <p:cNvPr id="16" name="TextBox 16"/>
          <p:cNvSpPr txBox="1"/>
          <p:nvPr/>
        </p:nvSpPr>
        <p:spPr>
          <a:xfrm>
            <a:off x="2394693" y="6513160"/>
            <a:ext cx="7487383" cy="218008"/>
          </a:xfrm>
          <a:prstGeom prst="rect">
            <a:avLst/>
          </a:prstGeom>
        </p:spPr>
        <p:txBody>
          <a:bodyPr lIns="0" tIns="0" rIns="0" bIns="0" rtlCol="0" anchor="t">
            <a:spAutoFit/>
          </a:bodyPr>
          <a:lstStyle/>
          <a:p>
            <a:pPr algn="ctr">
              <a:lnSpc>
                <a:spcPts val="1675"/>
              </a:lnSpc>
            </a:pPr>
            <a:r>
              <a:rPr lang="en-US" sz="1440" spc="226" dirty="0">
                <a:solidFill>
                  <a:srgbClr val="FFFFFF"/>
                </a:solidFill>
                <a:latin typeface="Montserrat Semi-Bold"/>
              </a:rPr>
              <a:t>www.campbellandbrannon.com/permitting</a:t>
            </a:r>
          </a:p>
        </p:txBody>
      </p:sp>
      <p:pic>
        <p:nvPicPr>
          <p:cNvPr id="6" name="Picture 5">
            <a:extLst>
              <a:ext uri="{FF2B5EF4-FFF2-40B4-BE49-F238E27FC236}">
                <a16:creationId xmlns:a16="http://schemas.microsoft.com/office/drawing/2014/main" id="{CEADBD4E-7458-E28A-0996-21467B0A6288}"/>
              </a:ext>
            </a:extLst>
          </p:cNvPr>
          <p:cNvPicPr>
            <a:picLocks noChangeAspect="1"/>
          </p:cNvPicPr>
          <p:nvPr/>
        </p:nvPicPr>
        <p:blipFill>
          <a:blip r:embed="rId3"/>
          <a:stretch>
            <a:fillRect/>
          </a:stretch>
        </p:blipFill>
        <p:spPr>
          <a:xfrm>
            <a:off x="9249037" y="126832"/>
            <a:ext cx="2598645" cy="139458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247650" y="1"/>
            <a:ext cx="11732314" cy="1325563"/>
          </a:xfrm>
        </p:spPr>
        <p:txBody>
          <a:bodyPr>
            <a:normAutofit fontScale="90000"/>
          </a:bodyPr>
          <a:lstStyle/>
          <a:p>
            <a:pPr algn="l"/>
            <a:r>
              <a:rPr lang="en-US" sz="4800" b="1" spc="150" dirty="0">
                <a:solidFill>
                  <a:srgbClr val="663300"/>
                </a:solidFill>
                <a:latin typeface="Montserrat" panose="00000500000000000000" pitchFamily="2" charset="0"/>
                <a:cs typeface="Helvetica" panose="020B0604020202020204" pitchFamily="34" charset="0"/>
              </a:rPr>
              <a:t>Section A: When do I need a permit?</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CD8AE51-39B2-C728-B9B5-31C01D32D52E}"/>
              </a:ext>
            </a:extLst>
          </p:cNvPr>
          <p:cNvSpPr txBox="1"/>
          <p:nvPr/>
        </p:nvSpPr>
        <p:spPr>
          <a:xfrm>
            <a:off x="247650" y="1305341"/>
            <a:ext cx="11472402" cy="4524315"/>
          </a:xfrm>
          <a:prstGeom prst="rect">
            <a:avLst/>
          </a:prstGeom>
          <a:noFill/>
        </p:spPr>
        <p:txBody>
          <a:bodyPr wrap="square">
            <a:spAutoFit/>
          </a:bodyPr>
          <a:lstStyle/>
          <a:p>
            <a:endParaRPr lang="en-US" dirty="0">
              <a:latin typeface="Montserrat" panose="00000500000000000000" pitchFamily="2" charset="0"/>
            </a:endParaRPr>
          </a:p>
          <a:p>
            <a:pPr algn="l"/>
            <a:r>
              <a:rPr lang="en-US" b="1" i="0" dirty="0">
                <a:solidFill>
                  <a:srgbClr val="222222"/>
                </a:solidFill>
                <a:effectLst/>
                <a:latin typeface="Montserrat" panose="00000500000000000000" pitchFamily="2" charset="0"/>
              </a:rPr>
              <a:t>When is a building permit necessary? </a:t>
            </a:r>
            <a:endParaRPr lang="en-US" b="1" dirty="0">
              <a:solidFill>
                <a:srgbClr val="222222"/>
              </a:solidFill>
              <a:latin typeface="Montserrat" panose="00000500000000000000" pitchFamily="2" charset="0"/>
            </a:endParaRPr>
          </a:p>
          <a:p>
            <a:pPr marL="800100" lvl="1" indent="-342900">
              <a:buAutoNum type="arabicPeriod"/>
            </a:pPr>
            <a:r>
              <a:rPr lang="en-US" dirty="0">
                <a:solidFill>
                  <a:srgbClr val="222222"/>
                </a:solidFill>
                <a:latin typeface="Montserrat" panose="00000500000000000000" pitchFamily="2" charset="0"/>
              </a:rPr>
              <a:t>Remember to consider your client’s intentions for the property. If the tasks are minor—floor refinishing, repainting the dining room walls, or replacing the carpet, the need to discuss permitting is not top of mind. </a:t>
            </a:r>
          </a:p>
          <a:p>
            <a:pPr marL="800100" lvl="1" indent="-342900">
              <a:buAutoNum type="arabicPeriod"/>
            </a:pPr>
            <a:r>
              <a:rPr lang="en-US" dirty="0">
                <a:solidFill>
                  <a:srgbClr val="222222"/>
                </a:solidFill>
                <a:latin typeface="Montserrat" panose="00000500000000000000" pitchFamily="2" charset="0"/>
              </a:rPr>
              <a:t>When you know your client wants a 5 bedroom and the house only has 4, consider the need for a permit. If the home is in a historic district (e.g.: Inman Park, Druid Hills, etc..) there are limitations as to what can be done to the structure. Is a pool non-negotiable, even if it has to be built? These are all signs that a permit would be needed. Before a client makes an offer on a property discuss the potential need for the permit and connecting the buyer with a professional who can review the property to determine the feasibility and necessary steps to see the project to fruition.</a:t>
            </a:r>
          </a:p>
          <a:p>
            <a:pPr marL="800100" lvl="1" indent="-342900">
              <a:buAutoNum type="arabicPeriod"/>
            </a:pPr>
            <a:endParaRPr lang="en-US" dirty="0">
              <a:solidFill>
                <a:srgbClr val="222222"/>
              </a:solidFill>
              <a:latin typeface="Montserrat" panose="00000500000000000000" pitchFamily="2" charset="0"/>
            </a:endParaRPr>
          </a:p>
          <a:p>
            <a:pPr lvl="2"/>
            <a:r>
              <a:rPr lang="en-US" b="1" dirty="0">
                <a:solidFill>
                  <a:srgbClr val="222222"/>
                </a:solidFill>
                <a:latin typeface="Montserrat" panose="00000500000000000000" pitchFamily="2" charset="0"/>
              </a:rPr>
              <a:t>Practice Point: </a:t>
            </a:r>
            <a:r>
              <a:rPr lang="en-US" dirty="0">
                <a:solidFill>
                  <a:srgbClr val="222222"/>
                </a:solidFill>
                <a:latin typeface="Montserrat" panose="00000500000000000000" pitchFamily="2" charset="0"/>
              </a:rPr>
              <a:t>Arming yourself with a strong arsenal of contractors, architects, and design professionals is essential to connecting clients with the appropriate people to determine if a permit is needed. </a:t>
            </a:r>
          </a:p>
        </p:txBody>
      </p:sp>
      <p:pic>
        <p:nvPicPr>
          <p:cNvPr id="10" name="Graphic 9" descr="Lights On with solid fill">
            <a:extLst>
              <a:ext uri="{FF2B5EF4-FFF2-40B4-BE49-F238E27FC236}">
                <a16:creationId xmlns:a16="http://schemas.microsoft.com/office/drawing/2014/main" id="{F9401335-2E2E-8FFC-14EA-106E6D720B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2520" y="4891384"/>
            <a:ext cx="914400" cy="914400"/>
          </a:xfrm>
          <a:prstGeom prst="rect">
            <a:avLst/>
          </a:prstGeom>
        </p:spPr>
      </p:pic>
    </p:spTree>
    <p:extLst>
      <p:ext uri="{BB962C8B-B14F-4D97-AF65-F5344CB8AC3E}">
        <p14:creationId xmlns:p14="http://schemas.microsoft.com/office/powerpoint/2010/main" val="170068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247650" y="1"/>
            <a:ext cx="11732314" cy="1325563"/>
          </a:xfrm>
        </p:spPr>
        <p:txBody>
          <a:bodyPr>
            <a:normAutofit fontScale="90000"/>
          </a:bodyPr>
          <a:lstStyle/>
          <a:p>
            <a:pPr algn="l"/>
            <a:r>
              <a:rPr lang="en-US" sz="4800" b="1" spc="150" dirty="0">
                <a:solidFill>
                  <a:srgbClr val="663300"/>
                </a:solidFill>
                <a:latin typeface="Montserrat" panose="00000500000000000000" pitchFamily="2" charset="0"/>
                <a:cs typeface="Helvetica" panose="020B0604020202020204" pitchFamily="34" charset="0"/>
              </a:rPr>
              <a:t>Section A: When do I need a permit?</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AAC3276-EB39-31A0-D1E1-783B2EF7EB65}"/>
              </a:ext>
            </a:extLst>
          </p:cNvPr>
          <p:cNvSpPr txBox="1"/>
          <p:nvPr/>
        </p:nvSpPr>
        <p:spPr>
          <a:xfrm>
            <a:off x="747252" y="1281469"/>
            <a:ext cx="11232712" cy="5078313"/>
          </a:xfrm>
          <a:prstGeom prst="rect">
            <a:avLst/>
          </a:prstGeom>
          <a:noFill/>
        </p:spPr>
        <p:txBody>
          <a:bodyPr wrap="square">
            <a:spAutoFit/>
          </a:bodyPr>
          <a:lstStyle/>
          <a:p>
            <a:r>
              <a:rPr lang="en-US" b="1" i="0" dirty="0">
                <a:solidFill>
                  <a:srgbClr val="222222"/>
                </a:solidFill>
                <a:effectLst/>
                <a:latin typeface="Montserrat" panose="00000500000000000000" pitchFamily="2" charset="0"/>
              </a:rPr>
              <a:t>When does a renovation require a new CO? </a:t>
            </a:r>
            <a:endParaRPr lang="en-US" dirty="0">
              <a:solidFill>
                <a:srgbClr val="FF0000"/>
              </a:solidFill>
              <a:latin typeface="Montserrat" panose="00000500000000000000" pitchFamily="2" charset="0"/>
            </a:endParaRPr>
          </a:p>
          <a:p>
            <a:endParaRPr lang="en-US" b="0" i="0" dirty="0">
              <a:solidFill>
                <a:srgbClr val="FF0000"/>
              </a:solidFill>
              <a:effectLst/>
              <a:latin typeface="Montserrat" panose="00000500000000000000" pitchFamily="2" charset="0"/>
            </a:endParaRPr>
          </a:p>
          <a:p>
            <a:r>
              <a:rPr lang="en-US" b="1" i="0" dirty="0">
                <a:solidFill>
                  <a:srgbClr val="222222"/>
                </a:solidFill>
                <a:effectLst/>
                <a:latin typeface="Montserrat" panose="00000500000000000000" pitchFamily="2" charset="0"/>
              </a:rPr>
              <a:t>Danger in re-buying unpermitted work:</a:t>
            </a:r>
            <a:endParaRPr lang="en-US" b="1" dirty="0">
              <a:solidFill>
                <a:srgbClr val="222222"/>
              </a:solidFill>
              <a:latin typeface="Montserrat" panose="00000500000000000000" pitchFamily="2" charset="0"/>
            </a:endParaRPr>
          </a:p>
          <a:p>
            <a:pPr marL="342900" indent="-342900">
              <a:buFont typeface="+mj-lt"/>
              <a:buAutoNum type="arabicPeriod"/>
            </a:pPr>
            <a:r>
              <a:rPr lang="en-US" dirty="0">
                <a:solidFill>
                  <a:srgbClr val="222222"/>
                </a:solidFill>
                <a:latin typeface="Montserrat" panose="00000500000000000000" pitchFamily="2" charset="0"/>
              </a:rPr>
              <a:t>Open permits are a potential for review if the buyers either seek a new permit that brings review of the property back into or if a complaint is made against the property for a building or zoning violation. </a:t>
            </a:r>
          </a:p>
          <a:p>
            <a:pPr marL="342900" indent="-342900">
              <a:buFont typeface="+mj-lt"/>
              <a:buAutoNum type="arabicPeriod"/>
            </a:pPr>
            <a:r>
              <a:rPr lang="en-US" dirty="0">
                <a:solidFill>
                  <a:srgbClr val="222222"/>
                </a:solidFill>
                <a:latin typeface="Montserrat" panose="00000500000000000000" pitchFamily="2" charset="0"/>
              </a:rPr>
              <a:t>If an open permit reveals a non-conforming violation, the buyer is responsible for bringing the property up to code. The work could include expense and time. A buyer should always review the county website and or make a direct inquiry of the owners as to their knowledge of open permits on the property. </a:t>
            </a:r>
          </a:p>
          <a:p>
            <a:pPr marL="342900" indent="-342900">
              <a:buFont typeface="+mj-lt"/>
              <a:buAutoNum type="arabicPeriod"/>
            </a:pPr>
            <a:r>
              <a:rPr lang="en-US" dirty="0">
                <a:solidFill>
                  <a:srgbClr val="222222"/>
                </a:solidFill>
                <a:latin typeface="Montserrat" panose="00000500000000000000" pitchFamily="2" charset="0"/>
              </a:rPr>
              <a:t>If a property has an open permit, the buyers should determine the risk of additional work to bring the property into compliance.</a:t>
            </a:r>
          </a:p>
          <a:p>
            <a:pPr marL="342900" indent="-342900">
              <a:buFont typeface="+mj-lt"/>
              <a:buAutoNum type="arabicPeriod"/>
            </a:pPr>
            <a:r>
              <a:rPr lang="en-US" b="0" i="0" dirty="0">
                <a:solidFill>
                  <a:srgbClr val="222222"/>
                </a:solidFill>
                <a:effectLst/>
                <a:latin typeface="Montserrat" panose="00000500000000000000" pitchFamily="2" charset="0"/>
              </a:rPr>
              <a:t>Proper Due Diligence items for renovations/ new builds as it pertains to permits. </a:t>
            </a:r>
          </a:p>
          <a:p>
            <a:pPr marL="342900" indent="-342900">
              <a:buFont typeface="+mj-lt"/>
              <a:buAutoNum type="arabicPeriod"/>
            </a:pPr>
            <a:r>
              <a:rPr lang="en-US" dirty="0">
                <a:solidFill>
                  <a:srgbClr val="222222"/>
                </a:solidFill>
                <a:latin typeface="Montserrat" panose="00000500000000000000" pitchFamily="2" charset="0"/>
              </a:rPr>
              <a:t>If a buyer determines that the property needs work which will require permitting or if the property has open permits that the buyer needs additional information to make an informed decision, ensure that the contract includes terms and timelines for the buyer to conduct their due diligence. </a:t>
            </a:r>
            <a:endParaRPr lang="en-US" b="0" i="0" dirty="0">
              <a:solidFill>
                <a:srgbClr val="222222"/>
              </a:solidFill>
              <a:effectLst/>
              <a:latin typeface="Montserrat" panose="00000500000000000000" pitchFamily="2" charset="0"/>
            </a:endParaRPr>
          </a:p>
          <a:p>
            <a:pPr algn="l"/>
            <a:r>
              <a:rPr lang="en-US" dirty="0">
                <a:solidFill>
                  <a:srgbClr val="222222"/>
                </a:solidFill>
                <a:latin typeface="Montserrat" panose="00000500000000000000" pitchFamily="2" charset="0"/>
              </a:rPr>
              <a:t>	</a:t>
            </a:r>
            <a:endParaRPr lang="en-US" dirty="0"/>
          </a:p>
        </p:txBody>
      </p:sp>
    </p:spTree>
    <p:extLst>
      <p:ext uri="{BB962C8B-B14F-4D97-AF65-F5344CB8AC3E}">
        <p14:creationId xmlns:p14="http://schemas.microsoft.com/office/powerpoint/2010/main" val="2625375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247650" y="1"/>
            <a:ext cx="11732314" cy="1325563"/>
          </a:xfrm>
        </p:spPr>
        <p:txBody>
          <a:bodyPr>
            <a:normAutofit fontScale="90000"/>
          </a:bodyPr>
          <a:lstStyle/>
          <a:p>
            <a:pPr algn="l"/>
            <a:r>
              <a:rPr lang="en-US" sz="4800" b="1" spc="150" dirty="0">
                <a:solidFill>
                  <a:srgbClr val="663300"/>
                </a:solidFill>
                <a:latin typeface="Montserrat" panose="00000500000000000000" pitchFamily="2" charset="0"/>
                <a:cs typeface="Helvetica" panose="020B0604020202020204" pitchFamily="34" charset="0"/>
              </a:rPr>
              <a:t>Section A: When do I need a permit?</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1ACE487-9948-E911-FAE8-17DD8BEF4935}"/>
              </a:ext>
            </a:extLst>
          </p:cNvPr>
          <p:cNvSpPr txBox="1"/>
          <p:nvPr/>
        </p:nvSpPr>
        <p:spPr>
          <a:xfrm>
            <a:off x="424072" y="1293264"/>
            <a:ext cx="11767928" cy="5155257"/>
          </a:xfrm>
          <a:prstGeom prst="rect">
            <a:avLst/>
          </a:prstGeom>
          <a:noFill/>
        </p:spPr>
        <p:txBody>
          <a:bodyPr wrap="square">
            <a:spAutoFit/>
          </a:bodyPr>
          <a:lstStyle/>
          <a:p>
            <a:r>
              <a:rPr lang="en-US" b="1" dirty="0">
                <a:latin typeface="Montserrat" panose="00000500000000000000" pitchFamily="2" charset="0"/>
              </a:rPr>
              <a:t>Disclosures, language and / or exhibits to add to the contract</a:t>
            </a:r>
          </a:p>
          <a:p>
            <a:pPr marL="0" marR="0">
              <a:spcBef>
                <a:spcPts val="0"/>
              </a:spcBef>
              <a:spcAft>
                <a:spcPts val="0"/>
              </a:spcAft>
            </a:pPr>
            <a:r>
              <a:rPr lang="en-US" dirty="0">
                <a:latin typeface="Montserrat" panose="00000500000000000000" pitchFamily="2" charset="0"/>
                <a:ea typeface="Calibri" panose="020F0502020204030204" pitchFamily="34" charset="0"/>
              </a:rPr>
              <a:t>The following </a:t>
            </a:r>
            <a:r>
              <a:rPr lang="en-US" sz="1800" dirty="0">
                <a:effectLst/>
                <a:latin typeface="Montserrat" panose="00000500000000000000" pitchFamily="2" charset="0"/>
                <a:ea typeface="Calibri" panose="020F0502020204030204" pitchFamily="34" charset="0"/>
              </a:rPr>
              <a:t>stipulations can</a:t>
            </a:r>
            <a:r>
              <a:rPr lang="en-US" dirty="0">
                <a:latin typeface="Montserrat" panose="00000500000000000000" pitchFamily="2" charset="0"/>
                <a:ea typeface="Calibri" panose="020F0502020204030204" pitchFamily="34" charset="0"/>
              </a:rPr>
              <a:t> be </a:t>
            </a:r>
            <a:r>
              <a:rPr lang="en-US" sz="1800" dirty="0">
                <a:effectLst/>
                <a:latin typeface="Montserrat" panose="00000500000000000000" pitchFamily="2" charset="0"/>
                <a:ea typeface="Calibri" panose="020F0502020204030204" pitchFamily="34" charset="0"/>
              </a:rPr>
              <a:t>included in contracts when representing Buyers which provide for the Buyer’s right to terminate for issues</a:t>
            </a:r>
            <a:r>
              <a:rPr lang="en-US" dirty="0">
                <a:latin typeface="Montserrat" panose="00000500000000000000" pitchFamily="2" charset="0"/>
                <a:ea typeface="Calibri" panose="020F0502020204030204" pitchFamily="34" charset="0"/>
              </a:rPr>
              <a:t> that must be addressed during due diligence. </a:t>
            </a:r>
          </a:p>
          <a:p>
            <a:pPr marL="285750" marR="0" indent="-285750">
              <a:spcBef>
                <a:spcPts val="0"/>
              </a:spcBef>
              <a:spcAft>
                <a:spcPts val="0"/>
              </a:spcAft>
              <a:buFont typeface="Arial" panose="020B0604020202020204" pitchFamily="34" charset="0"/>
              <a:buChar char="•"/>
            </a:pPr>
            <a:r>
              <a:rPr lang="en-US" dirty="0">
                <a:latin typeface="Montserrat" panose="00000500000000000000" pitchFamily="2" charset="0"/>
                <a:ea typeface="Calibri" panose="020F0502020204030204" pitchFamily="34" charset="0"/>
              </a:rPr>
              <a:t>Example: Buyer’s ability to construct a pool means that the buyer must have a permit which includes surface ratios and topography. These surveys almost always need more time than is typically agreed to in a typical due diligence period. You can write a special stipulation that provides for additional period of due diligence as it pertains to specific items. </a:t>
            </a:r>
          </a:p>
          <a:p>
            <a:pPr marL="285750" marR="0" indent="-285750">
              <a:spcBef>
                <a:spcPts val="0"/>
              </a:spcBef>
              <a:spcAft>
                <a:spcPts val="0"/>
              </a:spcAft>
              <a:buFont typeface="Arial" panose="020B0604020202020204" pitchFamily="34" charset="0"/>
              <a:buChar char="•"/>
            </a:pPr>
            <a:r>
              <a:rPr lang="en-US" sz="1800" dirty="0">
                <a:effectLst/>
                <a:latin typeface="Montserrat" panose="00000500000000000000" pitchFamily="2" charset="0"/>
                <a:ea typeface="Calibri" panose="020F0502020204030204" pitchFamily="34" charset="0"/>
              </a:rPr>
              <a:t>If acceptable to the Seller, it is the best practice to use the broad stipulation which allows a Buyer to terminate. </a:t>
            </a:r>
          </a:p>
          <a:p>
            <a:pPr marL="285750" marR="0" indent="-285750">
              <a:spcBef>
                <a:spcPts val="0"/>
              </a:spcBef>
              <a:spcAft>
                <a:spcPts val="0"/>
              </a:spcAft>
              <a:buFont typeface="Arial" panose="020B0604020202020204" pitchFamily="34" charset="0"/>
              <a:buChar char="•"/>
            </a:pPr>
            <a:r>
              <a:rPr lang="en-US" sz="1800" dirty="0">
                <a:effectLst/>
                <a:latin typeface="Montserrat" panose="00000500000000000000" pitchFamily="2" charset="0"/>
                <a:ea typeface="Calibri" panose="020F0502020204030204" pitchFamily="34" charset="0"/>
              </a:rPr>
              <a:t>If this is unacceptable to the Seller, the second narrow options still covers the great majority of issues which would potentially concern the Buyer.  </a:t>
            </a:r>
          </a:p>
          <a:p>
            <a:pPr marL="0" marR="0">
              <a:spcBef>
                <a:spcPts val="0"/>
              </a:spcBef>
              <a:spcAft>
                <a:spcPts val="0"/>
              </a:spcAft>
            </a:pPr>
            <a:endParaRPr lang="en-US" dirty="0">
              <a:latin typeface="Montserrat" panose="00000500000000000000" pitchFamily="2" charset="0"/>
              <a:ea typeface="Calibri" panose="020F0502020204030204" pitchFamily="34" charset="0"/>
            </a:endParaRPr>
          </a:p>
          <a:p>
            <a:pPr lvl="1"/>
            <a:r>
              <a:rPr lang="en-US" b="1" dirty="0">
                <a:latin typeface="Montserrat" panose="00000500000000000000" pitchFamily="2" charset="0"/>
                <a:ea typeface="Calibri" panose="020F0502020204030204" pitchFamily="34" charset="0"/>
              </a:rPr>
              <a:t>Practice point: </a:t>
            </a:r>
            <a:r>
              <a:rPr lang="en-US" dirty="0">
                <a:effectLst/>
                <a:latin typeface="Montserrat" panose="00000500000000000000" pitchFamily="2" charset="0"/>
                <a:ea typeface="Calibri" panose="020F0502020204030204" pitchFamily="34" charset="0"/>
              </a:rPr>
              <a:t>As with most advice to Buyers, we would recommend including a disclaimer that any list will not catch every items which might be objectionable.  However, given that the Seller will not accept the broad stipulation, it will hopefully capture most items of concern. </a:t>
            </a:r>
          </a:p>
          <a:p>
            <a:pPr lvl="1"/>
            <a:endParaRPr lang="en-US" sz="500" dirty="0">
              <a:effectLst/>
              <a:latin typeface="Montserrat" panose="00000500000000000000" pitchFamily="2" charset="0"/>
              <a:ea typeface="Calibri" panose="020F0502020204030204" pitchFamily="34" charset="0"/>
            </a:endParaRPr>
          </a:p>
          <a:p>
            <a:pPr lvl="1"/>
            <a:r>
              <a:rPr lang="en-US" dirty="0">
                <a:effectLst/>
                <a:latin typeface="Montserrat" panose="00000500000000000000" pitchFamily="2" charset="0"/>
                <a:ea typeface="Calibri" panose="020F0502020204030204" pitchFamily="34" charset="0"/>
              </a:rPr>
              <a:t>If you know a property contains an item upon initial offer (for example you know the </a:t>
            </a:r>
            <a:r>
              <a:rPr lang="en-US" dirty="0">
                <a:latin typeface="Montserrat" panose="00000500000000000000" pitchFamily="2" charset="0"/>
                <a:ea typeface="Calibri" panose="020F0502020204030204" pitchFamily="34" charset="0"/>
              </a:rPr>
              <a:t>property has a stream which will limit the ability to build on the property</a:t>
            </a:r>
            <a:r>
              <a:rPr lang="en-US" dirty="0">
                <a:effectLst/>
                <a:latin typeface="Montserrat" panose="00000500000000000000" pitchFamily="2" charset="0"/>
                <a:ea typeface="Calibri" panose="020F0502020204030204" pitchFamily="34" charset="0"/>
              </a:rPr>
              <a:t> you will need to edit accordingly. </a:t>
            </a:r>
          </a:p>
        </p:txBody>
      </p:sp>
      <p:pic>
        <p:nvPicPr>
          <p:cNvPr id="9" name="Graphic 8" descr="Lights On with solid fill">
            <a:extLst>
              <a:ext uri="{FF2B5EF4-FFF2-40B4-BE49-F238E27FC236}">
                <a16:creationId xmlns:a16="http://schemas.microsoft.com/office/drawing/2014/main" id="{42C12E6C-EA6D-B001-3861-6BFF7B6CD0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61" y="4650336"/>
            <a:ext cx="914400" cy="914400"/>
          </a:xfrm>
          <a:prstGeom prst="rect">
            <a:avLst/>
          </a:prstGeom>
        </p:spPr>
      </p:pic>
    </p:spTree>
    <p:extLst>
      <p:ext uri="{BB962C8B-B14F-4D97-AF65-F5344CB8AC3E}">
        <p14:creationId xmlns:p14="http://schemas.microsoft.com/office/powerpoint/2010/main" val="2436917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247650" y="1"/>
            <a:ext cx="11732314" cy="1325563"/>
          </a:xfrm>
        </p:spPr>
        <p:txBody>
          <a:bodyPr>
            <a:normAutofit fontScale="90000"/>
          </a:bodyPr>
          <a:lstStyle/>
          <a:p>
            <a:pPr algn="l"/>
            <a:r>
              <a:rPr lang="en-US" sz="4800" b="1" spc="150" dirty="0">
                <a:solidFill>
                  <a:srgbClr val="663300"/>
                </a:solidFill>
                <a:latin typeface="Montserrat" panose="00000500000000000000" pitchFamily="2" charset="0"/>
                <a:cs typeface="Helvetica" panose="020B0604020202020204" pitchFamily="34" charset="0"/>
              </a:rPr>
              <a:t>Section A: When do I need a permit?</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FE72E3D-ED0B-E346-1940-7B07D0E38B8C}"/>
              </a:ext>
            </a:extLst>
          </p:cNvPr>
          <p:cNvSpPr txBox="1"/>
          <p:nvPr/>
        </p:nvSpPr>
        <p:spPr>
          <a:xfrm>
            <a:off x="180975" y="1202794"/>
            <a:ext cx="11830050" cy="4247317"/>
          </a:xfrm>
          <a:prstGeom prst="rect">
            <a:avLst/>
          </a:prstGeom>
          <a:noFill/>
        </p:spPr>
        <p:txBody>
          <a:bodyPr wrap="square">
            <a:spAutoFit/>
          </a:bodyPr>
          <a:lstStyle/>
          <a:p>
            <a:pPr marL="0" marR="0" algn="just">
              <a:spcBef>
                <a:spcPts val="0"/>
              </a:spcBef>
              <a:spcAft>
                <a:spcPts val="0"/>
              </a:spcAft>
            </a:pPr>
            <a:r>
              <a:rPr lang="en-US" sz="1800" b="1" dirty="0">
                <a:effectLst/>
                <a:latin typeface="Montserrat" panose="00000500000000000000" pitchFamily="2" charset="0"/>
                <a:ea typeface="Calibri" panose="020F0502020204030204" pitchFamily="34" charset="0"/>
                <a:cs typeface="Times New Roman" panose="02020603050405020304" pitchFamily="18" charset="0"/>
              </a:rPr>
              <a:t>Broad Stipulations to Include in Initial Offers</a:t>
            </a:r>
            <a:endParaRPr lang="en-US" sz="1800" dirty="0">
              <a:effectLst/>
              <a:latin typeface="Montserrat" panose="00000500000000000000" pitchFamily="2" charset="0"/>
              <a:ea typeface="Calibri" panose="020F0502020204030204" pitchFamily="34" charset="0"/>
              <a:cs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r>
              <a:rPr lang="en-US" sz="1800" dirty="0">
                <a:effectLst/>
                <a:latin typeface="Montserrat" panose="00000500000000000000" pitchFamily="2" charset="0"/>
                <a:ea typeface="Calibri" panose="020F0502020204030204" pitchFamily="34" charset="0"/>
                <a:cs typeface="Times New Roman" panose="02020603050405020304" pitchFamily="18" charset="0"/>
              </a:rPr>
              <a:t>Buyer shall have the right to terminate the Purchase and Sale Agreement without penalty and with full refund of all Earnest Money if in Buyer’s sole discretion any matters revealed by said survey are objectionable to Buyer.  </a:t>
            </a:r>
          </a:p>
          <a:p>
            <a:pPr marL="285750" marR="0" indent="-285750" algn="just">
              <a:spcBef>
                <a:spcPts val="0"/>
              </a:spcBef>
              <a:spcAft>
                <a:spcPts val="0"/>
              </a:spcAft>
              <a:buFont typeface="Arial" panose="020B0604020202020204" pitchFamily="34" charset="0"/>
              <a:buChar char="•"/>
            </a:pPr>
            <a:r>
              <a:rPr lang="en-US" sz="1800" dirty="0">
                <a:effectLst/>
                <a:latin typeface="Montserrat" panose="00000500000000000000" pitchFamily="2" charset="0"/>
                <a:ea typeface="Calibri" panose="020F0502020204030204" pitchFamily="34" charset="0"/>
                <a:cs typeface="Times New Roman" panose="02020603050405020304" pitchFamily="18" charset="0"/>
              </a:rPr>
              <a:t>Buyer shall notify Seller of such termination for matters revealed by said survey no later than ___ days from Binding Agreement Date.  </a:t>
            </a:r>
          </a:p>
          <a:p>
            <a:pPr marL="0" marR="0">
              <a:spcBef>
                <a:spcPts val="0"/>
              </a:spcBef>
              <a:spcAft>
                <a:spcPts val="0"/>
              </a:spcAft>
            </a:pPr>
            <a:r>
              <a:rPr lang="en-US" sz="1800" dirty="0">
                <a:effectLst/>
                <a:latin typeface="Montserrat" panose="00000500000000000000" pitchFamily="2" charset="0"/>
                <a:ea typeface="Calibri" panose="020F0502020204030204" pitchFamily="34" charset="0"/>
                <a:cs typeface="Times New Roman" panose="02020603050405020304" pitchFamily="18" charset="0"/>
              </a:rPr>
              <a:t> </a:t>
            </a:r>
            <a:r>
              <a:rPr lang="en-US" sz="1800" dirty="0">
                <a:effectLst/>
                <a:latin typeface="Montserrat" panose="00000500000000000000" pitchFamily="2" charset="0"/>
                <a:ea typeface="Times New Roman" panose="02020603050405020304" pitchFamily="18" charset="0"/>
                <a:cs typeface="Arial" panose="020B0604020202020204" pitchFamily="34" charset="0"/>
              </a:rPr>
              <a:t> </a:t>
            </a:r>
            <a:endParaRPr lang="en-US" sz="1800" dirty="0">
              <a:effectLst/>
              <a:latin typeface="Montserrat" panose="00000500000000000000" pitchFamily="2"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b="1" dirty="0">
                <a:effectLst/>
                <a:latin typeface="Montserrat" panose="00000500000000000000" pitchFamily="2" charset="0"/>
                <a:ea typeface="Times New Roman" panose="02020603050405020304" pitchFamily="18" charset="0"/>
                <a:cs typeface="Arial" panose="020B0604020202020204" pitchFamily="34" charset="0"/>
              </a:rPr>
              <a:t>Narrow Survey Stipulation if above is unacceptable to Seller</a:t>
            </a:r>
            <a:endParaRPr lang="en-US" sz="1800" dirty="0">
              <a:effectLst/>
              <a:latin typeface="Montserrat" panose="00000500000000000000" pitchFamily="2" charset="0"/>
              <a:ea typeface="Calibri" panose="020F0502020204030204" pitchFamily="34" charset="0"/>
              <a:cs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r>
              <a:rPr lang="en-US" sz="1800" dirty="0">
                <a:effectLst/>
                <a:latin typeface="Montserrat" panose="00000500000000000000" pitchFamily="2" charset="0"/>
                <a:ea typeface="Times New Roman" panose="02020603050405020304" pitchFamily="18" charset="0"/>
                <a:cs typeface="Arial" panose="020B0604020202020204" pitchFamily="34" charset="0"/>
              </a:rPr>
              <a:t>To the best of Seller’s knowledge, there are no encroachments, easements, sewer lines, storm drainage lines, other utility lines not serving only the subject property, water buffers, flood zones, setback issues which would prevent the Buyer from constructing a NEW POOL / DOUBLE GARAGE / ADU on the Property.  </a:t>
            </a:r>
          </a:p>
          <a:p>
            <a:pPr marL="285750" marR="0" indent="-285750" algn="just">
              <a:spcBef>
                <a:spcPts val="0"/>
              </a:spcBef>
              <a:spcAft>
                <a:spcPts val="0"/>
              </a:spcAft>
              <a:buFont typeface="Arial" panose="020B0604020202020204" pitchFamily="34" charset="0"/>
              <a:buChar char="•"/>
            </a:pPr>
            <a:r>
              <a:rPr lang="en-US" sz="1800" dirty="0">
                <a:effectLst/>
                <a:latin typeface="Montserrat" panose="00000500000000000000" pitchFamily="2" charset="0"/>
                <a:ea typeface="Times New Roman" panose="02020603050405020304" pitchFamily="18" charset="0"/>
                <a:cs typeface="Arial" panose="020B0604020202020204" pitchFamily="34" charset="0"/>
              </a:rPr>
              <a:t>Should the Buyer obtain a recent survey of the Property which reveals any such item, Buyer shall have the right to terminate the Purchase and Sale Agreement without penalty.  </a:t>
            </a:r>
          </a:p>
          <a:p>
            <a:pPr marL="285750" marR="0" indent="-285750" algn="just">
              <a:spcBef>
                <a:spcPts val="0"/>
              </a:spcBef>
              <a:spcAft>
                <a:spcPts val="0"/>
              </a:spcAft>
              <a:buFont typeface="Arial" panose="020B0604020202020204" pitchFamily="34" charset="0"/>
              <a:buChar char="•"/>
            </a:pPr>
            <a:r>
              <a:rPr lang="en-US" sz="1800" dirty="0">
                <a:effectLst/>
                <a:latin typeface="Montserrat" panose="00000500000000000000" pitchFamily="2" charset="0"/>
                <a:ea typeface="Calibri" panose="020F0502020204030204" pitchFamily="34" charset="0"/>
                <a:cs typeface="Times New Roman" panose="02020603050405020304" pitchFamily="18" charset="0"/>
              </a:rPr>
              <a:t>Buyer shall notify Seller of such termination no later than ___ days from Binding Agreement Date. </a:t>
            </a:r>
          </a:p>
        </p:txBody>
      </p:sp>
    </p:spTree>
    <p:extLst>
      <p:ext uri="{BB962C8B-B14F-4D97-AF65-F5344CB8AC3E}">
        <p14:creationId xmlns:p14="http://schemas.microsoft.com/office/powerpoint/2010/main" val="267435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E3EDA6-D8AB-124A-090E-3AA2C44AEAEF}"/>
              </a:ext>
            </a:extLst>
          </p:cNvPr>
          <p:cNvPicPr>
            <a:picLocks noChangeAspect="1"/>
          </p:cNvPicPr>
          <p:nvPr/>
        </p:nvPicPr>
        <p:blipFill>
          <a:blip r:embed="rId2"/>
          <a:stretch>
            <a:fillRect/>
          </a:stretch>
        </p:blipFill>
        <p:spPr>
          <a:xfrm>
            <a:off x="1311110" y="1259057"/>
            <a:ext cx="9569780" cy="5024135"/>
          </a:xfrm>
          <a:prstGeom prst="rect">
            <a:avLst/>
          </a:prstGeom>
        </p:spPr>
      </p:pic>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247650" y="1"/>
            <a:ext cx="11732314" cy="1325563"/>
          </a:xfrm>
        </p:spPr>
        <p:txBody>
          <a:bodyPr>
            <a:normAutofit fontScale="90000"/>
          </a:bodyPr>
          <a:lstStyle/>
          <a:p>
            <a:pPr algn="l"/>
            <a:r>
              <a:rPr lang="en-US" sz="4800" b="1" spc="150" dirty="0">
                <a:solidFill>
                  <a:srgbClr val="663300"/>
                </a:solidFill>
                <a:latin typeface="Montserrat" panose="00000500000000000000" pitchFamily="2" charset="0"/>
                <a:cs typeface="Helvetica" panose="020B0604020202020204" pitchFamily="34" charset="0"/>
              </a:rPr>
              <a:t>Section A: When do I need a permit?</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574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247650" y="1"/>
            <a:ext cx="11732314" cy="1325563"/>
          </a:xfrm>
        </p:spPr>
        <p:txBody>
          <a:bodyPr>
            <a:normAutofit/>
          </a:bodyPr>
          <a:lstStyle/>
          <a:p>
            <a:pPr algn="l"/>
            <a:r>
              <a:rPr lang="en-US" sz="4800" b="1" spc="150" dirty="0">
                <a:solidFill>
                  <a:srgbClr val="663300"/>
                </a:solidFill>
                <a:latin typeface="Montserrat" panose="00000500000000000000" pitchFamily="2" charset="0"/>
                <a:cs typeface="Helvetica" panose="020B0604020202020204" pitchFamily="34" charset="0"/>
              </a:rPr>
              <a:t>Section B: History of Zoning</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F2CACFD-5FB3-56AA-6ABD-1B8A775C1D71}"/>
              </a:ext>
            </a:extLst>
          </p:cNvPr>
          <p:cNvPicPr>
            <a:picLocks noChangeAspect="1"/>
          </p:cNvPicPr>
          <p:nvPr/>
        </p:nvPicPr>
        <p:blipFill>
          <a:blip r:embed="rId3"/>
          <a:stretch>
            <a:fillRect/>
          </a:stretch>
        </p:blipFill>
        <p:spPr>
          <a:xfrm>
            <a:off x="1756825" y="1137806"/>
            <a:ext cx="9021407" cy="5097896"/>
          </a:xfrm>
          <a:prstGeom prst="rect">
            <a:avLst/>
          </a:prstGeom>
        </p:spPr>
      </p:pic>
    </p:spTree>
    <p:extLst>
      <p:ext uri="{BB962C8B-B14F-4D97-AF65-F5344CB8AC3E}">
        <p14:creationId xmlns:p14="http://schemas.microsoft.com/office/powerpoint/2010/main" val="2925194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247650" y="1"/>
            <a:ext cx="11732314" cy="1325563"/>
          </a:xfrm>
        </p:spPr>
        <p:txBody>
          <a:bodyPr>
            <a:normAutofit/>
          </a:bodyPr>
          <a:lstStyle/>
          <a:p>
            <a:pPr algn="l"/>
            <a:r>
              <a:rPr lang="en-US" sz="4800" b="1" spc="150" dirty="0">
                <a:solidFill>
                  <a:srgbClr val="663300"/>
                </a:solidFill>
                <a:latin typeface="Montserrat" panose="00000500000000000000" pitchFamily="2" charset="0"/>
                <a:cs typeface="Helvetica" panose="020B0604020202020204" pitchFamily="34" charset="0"/>
              </a:rPr>
              <a:t>Section B: History of Zoning</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02C9123-9439-76F5-B30B-2E507418F43E}"/>
              </a:ext>
            </a:extLst>
          </p:cNvPr>
          <p:cNvPicPr>
            <a:picLocks noChangeAspect="1"/>
          </p:cNvPicPr>
          <p:nvPr/>
        </p:nvPicPr>
        <p:blipFill>
          <a:blip r:embed="rId3"/>
          <a:stretch>
            <a:fillRect/>
          </a:stretch>
        </p:blipFill>
        <p:spPr>
          <a:xfrm>
            <a:off x="2095500" y="1186195"/>
            <a:ext cx="8217058" cy="5001118"/>
          </a:xfrm>
          <a:prstGeom prst="rect">
            <a:avLst/>
          </a:prstGeom>
        </p:spPr>
      </p:pic>
    </p:spTree>
    <p:extLst>
      <p:ext uri="{BB962C8B-B14F-4D97-AF65-F5344CB8AC3E}">
        <p14:creationId xmlns:p14="http://schemas.microsoft.com/office/powerpoint/2010/main" val="472733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D1D2B2-D590-6575-A658-043C2A0CB05F}"/>
              </a:ext>
            </a:extLst>
          </p:cNvPr>
          <p:cNvPicPr>
            <a:picLocks noChangeAspect="1"/>
          </p:cNvPicPr>
          <p:nvPr/>
        </p:nvPicPr>
        <p:blipFill>
          <a:blip r:embed="rId2"/>
          <a:stretch>
            <a:fillRect/>
          </a:stretch>
        </p:blipFill>
        <p:spPr>
          <a:xfrm>
            <a:off x="1311563" y="1065052"/>
            <a:ext cx="9110156" cy="5435074"/>
          </a:xfrm>
          <a:prstGeom prst="rect">
            <a:avLst/>
          </a:prstGeom>
        </p:spPr>
      </p:pic>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247650" y="1"/>
            <a:ext cx="11732314" cy="1325563"/>
          </a:xfrm>
        </p:spPr>
        <p:txBody>
          <a:bodyPr>
            <a:normAutofit/>
          </a:bodyPr>
          <a:lstStyle/>
          <a:p>
            <a:pPr algn="l"/>
            <a:r>
              <a:rPr lang="en-US" sz="4800" b="1" spc="150" dirty="0">
                <a:solidFill>
                  <a:srgbClr val="663300"/>
                </a:solidFill>
                <a:latin typeface="Montserrat" panose="00000500000000000000" pitchFamily="2" charset="0"/>
                <a:cs typeface="Helvetica" panose="020B0604020202020204" pitchFamily="34" charset="0"/>
              </a:rPr>
              <a:t>Section B: History of Zoning</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494371D-0A41-1CD1-CCEF-3861D228053B}"/>
              </a:ext>
            </a:extLst>
          </p:cNvPr>
          <p:cNvPicPr>
            <a:picLocks noChangeAspect="1"/>
          </p:cNvPicPr>
          <p:nvPr/>
        </p:nvPicPr>
        <p:blipFill>
          <a:blip r:embed="rId4"/>
          <a:stretch>
            <a:fillRect/>
          </a:stretch>
        </p:blipFill>
        <p:spPr>
          <a:xfrm>
            <a:off x="9738666" y="5144974"/>
            <a:ext cx="1901709" cy="462684"/>
          </a:xfrm>
          <a:prstGeom prst="rect">
            <a:avLst/>
          </a:prstGeom>
        </p:spPr>
      </p:pic>
      <p:sp>
        <p:nvSpPr>
          <p:cNvPr id="4" name="TextBox 3">
            <a:extLst>
              <a:ext uri="{FF2B5EF4-FFF2-40B4-BE49-F238E27FC236}">
                <a16:creationId xmlns:a16="http://schemas.microsoft.com/office/drawing/2014/main" id="{E278F64A-8E2E-3F79-12A0-37129EA2E2EA}"/>
              </a:ext>
            </a:extLst>
          </p:cNvPr>
          <p:cNvSpPr txBox="1"/>
          <p:nvPr/>
        </p:nvSpPr>
        <p:spPr>
          <a:xfrm>
            <a:off x="1217125" y="6197175"/>
            <a:ext cx="9502588" cy="369332"/>
          </a:xfrm>
          <a:prstGeom prst="rect">
            <a:avLst/>
          </a:prstGeom>
          <a:noFill/>
        </p:spPr>
        <p:txBody>
          <a:bodyPr wrap="square" rtlCol="0" anchor="b">
            <a:spAutoFit/>
          </a:bodyPr>
          <a:lstStyle/>
          <a:p>
            <a:r>
              <a:rPr lang="en-US" b="1" dirty="0"/>
              <a:t>atlcitystudio.org</a:t>
            </a:r>
            <a:endParaRPr lang="en-US" dirty="0"/>
          </a:p>
        </p:txBody>
      </p:sp>
      <p:pic>
        <p:nvPicPr>
          <p:cNvPr id="5" name="Picture 4">
            <a:extLst>
              <a:ext uri="{FF2B5EF4-FFF2-40B4-BE49-F238E27FC236}">
                <a16:creationId xmlns:a16="http://schemas.microsoft.com/office/drawing/2014/main" id="{163579D6-83A0-F222-C9D3-6660349AFD21}"/>
              </a:ext>
            </a:extLst>
          </p:cNvPr>
          <p:cNvPicPr>
            <a:picLocks noChangeAspect="1"/>
          </p:cNvPicPr>
          <p:nvPr/>
        </p:nvPicPr>
        <p:blipFill>
          <a:blip r:embed="rId5"/>
          <a:stretch>
            <a:fillRect/>
          </a:stretch>
        </p:blipFill>
        <p:spPr>
          <a:xfrm>
            <a:off x="9273397" y="3054680"/>
            <a:ext cx="2366978" cy="1957533"/>
          </a:xfrm>
          <a:prstGeom prst="rect">
            <a:avLst/>
          </a:prstGeom>
        </p:spPr>
      </p:pic>
    </p:spTree>
    <p:extLst>
      <p:ext uri="{BB962C8B-B14F-4D97-AF65-F5344CB8AC3E}">
        <p14:creationId xmlns:p14="http://schemas.microsoft.com/office/powerpoint/2010/main" val="2592634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6B656B-21D2-9071-9827-B0C67C3362BA}"/>
              </a:ext>
            </a:extLst>
          </p:cNvPr>
          <p:cNvPicPr>
            <a:picLocks noChangeAspect="1"/>
          </p:cNvPicPr>
          <p:nvPr/>
        </p:nvPicPr>
        <p:blipFill>
          <a:blip r:embed="rId2"/>
          <a:stretch>
            <a:fillRect/>
          </a:stretch>
        </p:blipFill>
        <p:spPr>
          <a:xfrm>
            <a:off x="1504951" y="1056784"/>
            <a:ext cx="7753350" cy="5801216"/>
          </a:xfrm>
          <a:prstGeom prst="rect">
            <a:avLst/>
          </a:prstGeom>
        </p:spPr>
      </p:pic>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247650" y="1"/>
            <a:ext cx="11732314" cy="1325563"/>
          </a:xfrm>
        </p:spPr>
        <p:txBody>
          <a:bodyPr>
            <a:normAutofit fontScale="90000"/>
          </a:bodyPr>
          <a:lstStyle/>
          <a:p>
            <a:pPr algn="l"/>
            <a:r>
              <a:rPr lang="en-US" sz="4800" b="1" spc="150" dirty="0">
                <a:solidFill>
                  <a:srgbClr val="663300"/>
                </a:solidFill>
                <a:latin typeface="Montserrat" panose="00000500000000000000" pitchFamily="2" charset="0"/>
                <a:cs typeface="Helvetica" panose="020B0604020202020204" pitchFamily="34" charset="0"/>
              </a:rPr>
              <a:t>Section C: Zoning &amp; Buildable Area</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4021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247650" y="1"/>
            <a:ext cx="11732314" cy="1325563"/>
          </a:xfrm>
        </p:spPr>
        <p:txBody>
          <a:bodyPr>
            <a:normAutofit fontScale="90000"/>
          </a:bodyPr>
          <a:lstStyle/>
          <a:p>
            <a:pPr algn="l"/>
            <a:r>
              <a:rPr lang="en-US" sz="4800" b="1" spc="150" dirty="0">
                <a:solidFill>
                  <a:srgbClr val="663300"/>
                </a:solidFill>
                <a:latin typeface="Montserrat" panose="00000500000000000000" pitchFamily="2" charset="0"/>
                <a:cs typeface="Helvetica" panose="020B0604020202020204" pitchFamily="34" charset="0"/>
              </a:rPr>
              <a:t>Section C: Zoning &amp; Buildable Area</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03FA5E1-8B16-B832-0057-260A690ED666}"/>
              </a:ext>
            </a:extLst>
          </p:cNvPr>
          <p:cNvPicPr>
            <a:picLocks noChangeAspect="1"/>
          </p:cNvPicPr>
          <p:nvPr/>
        </p:nvPicPr>
        <p:blipFill>
          <a:blip r:embed="rId3"/>
          <a:stretch>
            <a:fillRect/>
          </a:stretch>
        </p:blipFill>
        <p:spPr>
          <a:xfrm>
            <a:off x="3084130" y="1508619"/>
            <a:ext cx="5477164" cy="4348909"/>
          </a:xfrm>
          <a:prstGeom prst="rect">
            <a:avLst/>
          </a:prstGeom>
        </p:spPr>
      </p:pic>
      <p:sp>
        <p:nvSpPr>
          <p:cNvPr id="3" name="TextBox 2">
            <a:extLst>
              <a:ext uri="{FF2B5EF4-FFF2-40B4-BE49-F238E27FC236}">
                <a16:creationId xmlns:a16="http://schemas.microsoft.com/office/drawing/2014/main" id="{C8235599-9667-8972-606E-B287C8E1478D}"/>
              </a:ext>
            </a:extLst>
          </p:cNvPr>
          <p:cNvSpPr txBox="1"/>
          <p:nvPr/>
        </p:nvSpPr>
        <p:spPr>
          <a:xfrm>
            <a:off x="5205956" y="6040263"/>
            <a:ext cx="5593976" cy="369332"/>
          </a:xfrm>
          <a:prstGeom prst="rect">
            <a:avLst/>
          </a:prstGeom>
          <a:noFill/>
        </p:spPr>
        <p:txBody>
          <a:bodyPr wrap="square" rtlCol="0">
            <a:spAutoFit/>
          </a:bodyPr>
          <a:lstStyle/>
          <a:p>
            <a:r>
              <a:rPr lang="en-US" dirty="0">
                <a:latin typeface="Montserrat" panose="00000500000000000000" pitchFamily="2" charset="0"/>
              </a:rPr>
              <a:t>Plat Map</a:t>
            </a:r>
          </a:p>
        </p:txBody>
      </p:sp>
    </p:spTree>
    <p:extLst>
      <p:ext uri="{BB962C8B-B14F-4D97-AF65-F5344CB8AC3E}">
        <p14:creationId xmlns:p14="http://schemas.microsoft.com/office/powerpoint/2010/main" val="2634498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8783" y="1"/>
            <a:ext cx="11781181" cy="1325563"/>
          </a:xfrm>
        </p:spPr>
        <p:txBody>
          <a:bodyPr>
            <a:normAutofit/>
          </a:bodyPr>
          <a:lstStyle/>
          <a:p>
            <a:pPr algn="l"/>
            <a:r>
              <a:rPr lang="en-US" sz="4800" b="1" spc="150" dirty="0">
                <a:solidFill>
                  <a:srgbClr val="663300"/>
                </a:solidFill>
                <a:latin typeface="Montserrat" panose="00000500000000000000" pitchFamily="2" charset="0"/>
                <a:cs typeface="Helvetica" panose="020B0604020202020204" pitchFamily="34" charset="0"/>
              </a:rPr>
              <a:t>Introduction to our Instructors</a:t>
            </a: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79D88F8-90FC-CE47-F5B2-7741FFD13344}"/>
              </a:ext>
            </a:extLst>
          </p:cNvPr>
          <p:cNvSpPr txBox="1"/>
          <p:nvPr/>
        </p:nvSpPr>
        <p:spPr>
          <a:xfrm>
            <a:off x="5521841" y="5053746"/>
            <a:ext cx="4386109" cy="1323439"/>
          </a:xfrm>
          <a:prstGeom prst="rect">
            <a:avLst/>
          </a:prstGeom>
          <a:noFill/>
        </p:spPr>
        <p:txBody>
          <a:bodyPr wrap="square" rtlCol="0">
            <a:spAutoFit/>
          </a:bodyPr>
          <a:lstStyle/>
          <a:p>
            <a:pPr algn="ctr"/>
            <a:r>
              <a:rPr lang="en-US" sz="2000" dirty="0">
                <a:latin typeface="Montserrat" panose="00000500000000000000" pitchFamily="2" charset="0"/>
              </a:rPr>
              <a:t>John Moores, AIA</a:t>
            </a:r>
          </a:p>
          <a:p>
            <a:pPr algn="ctr"/>
            <a:r>
              <a:rPr lang="en-US" sz="2000" dirty="0">
                <a:latin typeface="Montserrat" panose="00000500000000000000" pitchFamily="2" charset="0"/>
              </a:rPr>
              <a:t>Architect, REALTOR</a:t>
            </a:r>
          </a:p>
          <a:p>
            <a:pPr algn="ctr"/>
            <a:r>
              <a:rPr lang="en-US" sz="2000" dirty="0">
                <a:latin typeface="Montserrat" panose="00000500000000000000" pitchFamily="2" charset="0"/>
              </a:rPr>
              <a:t>Licensed in 2005</a:t>
            </a:r>
          </a:p>
          <a:p>
            <a:endParaRPr lang="en-US" sz="2000" dirty="0">
              <a:latin typeface="Montserrat" panose="00000500000000000000" pitchFamily="2" charset="0"/>
            </a:endParaRPr>
          </a:p>
        </p:txBody>
      </p:sp>
      <p:pic>
        <p:nvPicPr>
          <p:cNvPr id="20" name="Picture 19">
            <a:extLst>
              <a:ext uri="{FF2B5EF4-FFF2-40B4-BE49-F238E27FC236}">
                <a16:creationId xmlns:a16="http://schemas.microsoft.com/office/drawing/2014/main" id="{F4220D8C-A00E-9F94-990F-0568F828C13D}"/>
              </a:ext>
            </a:extLst>
          </p:cNvPr>
          <p:cNvPicPr>
            <a:picLocks noChangeAspect="1"/>
          </p:cNvPicPr>
          <p:nvPr/>
        </p:nvPicPr>
        <p:blipFill rotWithShape="1">
          <a:blip r:embed="rId3"/>
          <a:srcRect l="31875" t="21077" r="29687" b="7805"/>
          <a:stretch/>
        </p:blipFill>
        <p:spPr>
          <a:xfrm>
            <a:off x="2106531" y="1152965"/>
            <a:ext cx="3653067" cy="3800033"/>
          </a:xfrm>
          <a:prstGeom prst="rect">
            <a:avLst/>
          </a:prstGeom>
          <a:ln>
            <a:noFill/>
          </a:ln>
          <a:effectLst>
            <a:outerShdw blurRad="292100" dist="139700" dir="2700000" algn="tl" rotWithShape="0">
              <a:srgbClr val="333333">
                <a:alpha val="65000"/>
              </a:srgbClr>
            </a:outerShdw>
          </a:effectLst>
        </p:spPr>
      </p:pic>
      <p:pic>
        <p:nvPicPr>
          <p:cNvPr id="1026" name="Picture 2" descr="John Moores New Director of Business Development for Corporate Environments">
            <a:extLst>
              <a:ext uri="{FF2B5EF4-FFF2-40B4-BE49-F238E27FC236}">
                <a16:creationId xmlns:a16="http://schemas.microsoft.com/office/drawing/2014/main" id="{1559BDC3-94E5-D7CC-A7E9-7B4362372F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384"/>
          <a:stretch/>
        </p:blipFill>
        <p:spPr bwMode="auto">
          <a:xfrm>
            <a:off x="5971634" y="1152968"/>
            <a:ext cx="3486524" cy="38000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A54E19C-C8B9-6A77-DE20-884BAD0B4C30}"/>
              </a:ext>
            </a:extLst>
          </p:cNvPr>
          <p:cNvSpPr txBox="1"/>
          <p:nvPr/>
        </p:nvSpPr>
        <p:spPr>
          <a:xfrm>
            <a:off x="1740009" y="5043312"/>
            <a:ext cx="4386109" cy="1631216"/>
          </a:xfrm>
          <a:prstGeom prst="rect">
            <a:avLst/>
          </a:prstGeom>
          <a:noFill/>
        </p:spPr>
        <p:txBody>
          <a:bodyPr wrap="square" rtlCol="0">
            <a:spAutoFit/>
          </a:bodyPr>
          <a:lstStyle/>
          <a:p>
            <a:pPr algn="ctr"/>
            <a:r>
              <a:rPr lang="en-US" sz="2000" dirty="0">
                <a:latin typeface="Montserrat" panose="00000500000000000000" pitchFamily="2" charset="0"/>
              </a:rPr>
              <a:t>C. Justice Choate, Jr.</a:t>
            </a:r>
          </a:p>
          <a:p>
            <a:pPr algn="ctr"/>
            <a:r>
              <a:rPr lang="en-US" sz="2000" dirty="0">
                <a:latin typeface="Montserrat" panose="00000500000000000000" pitchFamily="2" charset="0"/>
              </a:rPr>
              <a:t>Real Estate Attorney</a:t>
            </a:r>
          </a:p>
          <a:p>
            <a:pPr algn="ctr"/>
            <a:r>
              <a:rPr lang="en-US" sz="2000" dirty="0">
                <a:latin typeface="Montserrat" panose="00000500000000000000" pitchFamily="2" charset="0"/>
              </a:rPr>
              <a:t>Campbell &amp; Brannon</a:t>
            </a:r>
          </a:p>
          <a:p>
            <a:pPr algn="ctr"/>
            <a:r>
              <a:rPr lang="en-US" sz="2000" dirty="0">
                <a:latin typeface="Montserrat" panose="00000500000000000000" pitchFamily="2" charset="0"/>
              </a:rPr>
              <a:t>Licensed in 2008</a:t>
            </a:r>
          </a:p>
          <a:p>
            <a:endParaRPr lang="en-US" sz="2000" dirty="0">
              <a:latin typeface="Montserrat" panose="00000500000000000000" pitchFamily="2" charset="0"/>
            </a:endParaRPr>
          </a:p>
        </p:txBody>
      </p:sp>
    </p:spTree>
    <p:extLst>
      <p:ext uri="{BB962C8B-B14F-4D97-AF65-F5344CB8AC3E}">
        <p14:creationId xmlns:p14="http://schemas.microsoft.com/office/powerpoint/2010/main" val="594475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F34195-6AAF-759A-19AD-E9B0BC50D32E}"/>
              </a:ext>
            </a:extLst>
          </p:cNvPr>
          <p:cNvPicPr>
            <a:picLocks noChangeAspect="1"/>
          </p:cNvPicPr>
          <p:nvPr/>
        </p:nvPicPr>
        <p:blipFill>
          <a:blip r:embed="rId2"/>
          <a:stretch>
            <a:fillRect/>
          </a:stretch>
        </p:blipFill>
        <p:spPr>
          <a:xfrm>
            <a:off x="1829300" y="1231731"/>
            <a:ext cx="8171950" cy="4958642"/>
          </a:xfrm>
          <a:prstGeom prst="rect">
            <a:avLst/>
          </a:prstGeom>
        </p:spPr>
      </p:pic>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247650" y="1"/>
            <a:ext cx="11732314" cy="1325563"/>
          </a:xfrm>
        </p:spPr>
        <p:txBody>
          <a:bodyPr>
            <a:normAutofit fontScale="90000"/>
          </a:bodyPr>
          <a:lstStyle/>
          <a:p>
            <a:pPr algn="l"/>
            <a:r>
              <a:rPr lang="en-US" sz="4800" b="1" spc="150" dirty="0">
                <a:solidFill>
                  <a:srgbClr val="663300"/>
                </a:solidFill>
                <a:latin typeface="Montserrat" panose="00000500000000000000" pitchFamily="2" charset="0"/>
                <a:cs typeface="Helvetica" panose="020B0604020202020204" pitchFamily="34" charset="0"/>
              </a:rPr>
              <a:t>Section C: Zoning &amp; Buildable Area</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501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247650" y="1"/>
            <a:ext cx="11732314" cy="1325563"/>
          </a:xfrm>
        </p:spPr>
        <p:txBody>
          <a:bodyPr>
            <a:normAutofit fontScale="90000"/>
          </a:bodyPr>
          <a:lstStyle/>
          <a:p>
            <a:pPr algn="l"/>
            <a:r>
              <a:rPr lang="en-US" sz="4800" b="1" spc="150" dirty="0">
                <a:solidFill>
                  <a:srgbClr val="663300"/>
                </a:solidFill>
                <a:latin typeface="Montserrat" panose="00000500000000000000" pitchFamily="2" charset="0"/>
                <a:cs typeface="Helvetica" panose="020B0604020202020204" pitchFamily="34" charset="0"/>
              </a:rPr>
              <a:t>Section C: Zoning &amp; Buildable Area</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39D6697-8226-F2A5-7DBD-16FF5E803B9B}"/>
              </a:ext>
            </a:extLst>
          </p:cNvPr>
          <p:cNvSpPr txBox="1"/>
          <p:nvPr/>
        </p:nvSpPr>
        <p:spPr>
          <a:xfrm>
            <a:off x="6113807" y="5231625"/>
            <a:ext cx="5593976" cy="369332"/>
          </a:xfrm>
          <a:prstGeom prst="rect">
            <a:avLst/>
          </a:prstGeom>
          <a:noFill/>
        </p:spPr>
        <p:txBody>
          <a:bodyPr wrap="square" rtlCol="0">
            <a:spAutoFit/>
          </a:bodyPr>
          <a:lstStyle/>
          <a:p>
            <a:r>
              <a:rPr lang="en-US" dirty="0">
                <a:latin typeface="Montserrat" panose="00000500000000000000" pitchFamily="2" charset="0"/>
              </a:rPr>
              <a:t>Trees, Topography &amp; Utilities</a:t>
            </a:r>
          </a:p>
        </p:txBody>
      </p:sp>
      <p:pic>
        <p:nvPicPr>
          <p:cNvPr id="3" name="Picture 2">
            <a:extLst>
              <a:ext uri="{FF2B5EF4-FFF2-40B4-BE49-F238E27FC236}">
                <a16:creationId xmlns:a16="http://schemas.microsoft.com/office/drawing/2014/main" id="{156D059E-1739-BD10-F6F8-9F222F50C659}"/>
              </a:ext>
            </a:extLst>
          </p:cNvPr>
          <p:cNvPicPr>
            <a:picLocks noChangeAspect="1"/>
          </p:cNvPicPr>
          <p:nvPr/>
        </p:nvPicPr>
        <p:blipFill>
          <a:blip r:embed="rId3"/>
          <a:stretch>
            <a:fillRect/>
          </a:stretch>
        </p:blipFill>
        <p:spPr>
          <a:xfrm>
            <a:off x="752332" y="1158269"/>
            <a:ext cx="2968794" cy="5013763"/>
          </a:xfrm>
          <a:prstGeom prst="rect">
            <a:avLst/>
          </a:prstGeom>
        </p:spPr>
      </p:pic>
      <p:pic>
        <p:nvPicPr>
          <p:cNvPr id="4" name="Picture 3">
            <a:extLst>
              <a:ext uri="{FF2B5EF4-FFF2-40B4-BE49-F238E27FC236}">
                <a16:creationId xmlns:a16="http://schemas.microsoft.com/office/drawing/2014/main" id="{73A6D7CF-C752-E504-9862-38FA2758CBBD}"/>
              </a:ext>
            </a:extLst>
          </p:cNvPr>
          <p:cNvPicPr>
            <a:picLocks noChangeAspect="1"/>
          </p:cNvPicPr>
          <p:nvPr/>
        </p:nvPicPr>
        <p:blipFill>
          <a:blip r:embed="rId4"/>
          <a:stretch>
            <a:fillRect/>
          </a:stretch>
        </p:blipFill>
        <p:spPr>
          <a:xfrm>
            <a:off x="3968776" y="1237054"/>
            <a:ext cx="7885419" cy="3809734"/>
          </a:xfrm>
          <a:prstGeom prst="rect">
            <a:avLst/>
          </a:prstGeom>
        </p:spPr>
      </p:pic>
      <p:sp>
        <p:nvSpPr>
          <p:cNvPr id="5" name="TextBox 4">
            <a:extLst>
              <a:ext uri="{FF2B5EF4-FFF2-40B4-BE49-F238E27FC236}">
                <a16:creationId xmlns:a16="http://schemas.microsoft.com/office/drawing/2014/main" id="{FDE03786-3996-4897-35DE-FB5438E66E12}"/>
              </a:ext>
            </a:extLst>
          </p:cNvPr>
          <p:cNvSpPr txBox="1"/>
          <p:nvPr/>
        </p:nvSpPr>
        <p:spPr>
          <a:xfrm>
            <a:off x="752332" y="6231766"/>
            <a:ext cx="5593976" cy="369332"/>
          </a:xfrm>
          <a:prstGeom prst="rect">
            <a:avLst/>
          </a:prstGeom>
          <a:noFill/>
        </p:spPr>
        <p:txBody>
          <a:bodyPr wrap="square" rtlCol="0">
            <a:spAutoFit/>
          </a:bodyPr>
          <a:lstStyle/>
          <a:p>
            <a:r>
              <a:rPr lang="en-US" dirty="0">
                <a:latin typeface="Montserrat" panose="00000500000000000000" pitchFamily="2" charset="0"/>
              </a:rPr>
              <a:t>Metes and Bounds Survey</a:t>
            </a:r>
          </a:p>
        </p:txBody>
      </p:sp>
    </p:spTree>
    <p:extLst>
      <p:ext uri="{BB962C8B-B14F-4D97-AF65-F5344CB8AC3E}">
        <p14:creationId xmlns:p14="http://schemas.microsoft.com/office/powerpoint/2010/main" val="1031488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C838283-D8D3-FBA8-FC9A-38FA34FE12CE}"/>
              </a:ext>
            </a:extLst>
          </p:cNvPr>
          <p:cNvPicPr>
            <a:picLocks noChangeAspect="1"/>
          </p:cNvPicPr>
          <p:nvPr/>
        </p:nvPicPr>
        <p:blipFill>
          <a:blip r:embed="rId2"/>
          <a:stretch>
            <a:fillRect/>
          </a:stretch>
        </p:blipFill>
        <p:spPr>
          <a:xfrm>
            <a:off x="2216096" y="1325564"/>
            <a:ext cx="8562136" cy="5264309"/>
          </a:xfrm>
          <a:prstGeom prst="rect">
            <a:avLst/>
          </a:prstGeom>
        </p:spPr>
      </p:pic>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247650" y="1"/>
            <a:ext cx="11732314" cy="1325563"/>
          </a:xfrm>
        </p:spPr>
        <p:txBody>
          <a:bodyPr>
            <a:normAutofit fontScale="90000"/>
          </a:bodyPr>
          <a:lstStyle/>
          <a:p>
            <a:pPr algn="l"/>
            <a:r>
              <a:rPr lang="en-US" sz="4800" b="1" spc="150" dirty="0">
                <a:solidFill>
                  <a:srgbClr val="663300"/>
                </a:solidFill>
                <a:latin typeface="Montserrat" panose="00000500000000000000" pitchFamily="2" charset="0"/>
                <a:cs typeface="Helvetica" panose="020B0604020202020204" pitchFamily="34" charset="0"/>
              </a:rPr>
              <a:t>Section C: Zoning &amp; Buildable Area</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7049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247650" y="1"/>
            <a:ext cx="11732314" cy="1325563"/>
          </a:xfrm>
        </p:spPr>
        <p:txBody>
          <a:bodyPr>
            <a:normAutofit fontScale="90000"/>
          </a:bodyPr>
          <a:lstStyle/>
          <a:p>
            <a:pPr algn="l"/>
            <a:r>
              <a:rPr lang="en-US" sz="4800" b="1" spc="150" dirty="0">
                <a:solidFill>
                  <a:srgbClr val="663300"/>
                </a:solidFill>
                <a:latin typeface="Montserrat" panose="00000500000000000000" pitchFamily="2" charset="0"/>
                <a:cs typeface="Helvetica" panose="020B0604020202020204" pitchFamily="34" charset="0"/>
              </a:rPr>
              <a:t>Section C: Zoning &amp; Buildable Area</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FD24659-37DD-8122-2896-C11E4492E3C6}"/>
              </a:ext>
            </a:extLst>
          </p:cNvPr>
          <p:cNvPicPr>
            <a:picLocks noChangeAspect="1"/>
          </p:cNvPicPr>
          <p:nvPr/>
        </p:nvPicPr>
        <p:blipFill>
          <a:blip r:embed="rId3"/>
          <a:stretch>
            <a:fillRect/>
          </a:stretch>
        </p:blipFill>
        <p:spPr>
          <a:xfrm>
            <a:off x="1622675" y="1310456"/>
            <a:ext cx="3711262" cy="4237087"/>
          </a:xfrm>
          <a:prstGeom prst="rect">
            <a:avLst/>
          </a:prstGeom>
        </p:spPr>
      </p:pic>
      <p:sp>
        <p:nvSpPr>
          <p:cNvPr id="3" name="TextBox 2">
            <a:extLst>
              <a:ext uri="{FF2B5EF4-FFF2-40B4-BE49-F238E27FC236}">
                <a16:creationId xmlns:a16="http://schemas.microsoft.com/office/drawing/2014/main" id="{EB2B7F73-42F2-6F1F-DE88-BE4BF1EA27DB}"/>
              </a:ext>
            </a:extLst>
          </p:cNvPr>
          <p:cNvSpPr txBox="1"/>
          <p:nvPr/>
        </p:nvSpPr>
        <p:spPr>
          <a:xfrm>
            <a:off x="1622675" y="5805782"/>
            <a:ext cx="5593976" cy="369332"/>
          </a:xfrm>
          <a:prstGeom prst="rect">
            <a:avLst/>
          </a:prstGeom>
          <a:noFill/>
        </p:spPr>
        <p:txBody>
          <a:bodyPr wrap="square" rtlCol="0">
            <a:spAutoFit/>
          </a:bodyPr>
          <a:lstStyle/>
          <a:p>
            <a:r>
              <a:rPr lang="en-US" dirty="0">
                <a:latin typeface="Montserrat" panose="00000500000000000000" pitchFamily="2" charset="0"/>
              </a:rPr>
              <a:t>Metes and Bounds Survey</a:t>
            </a:r>
          </a:p>
        </p:txBody>
      </p:sp>
      <p:pic>
        <p:nvPicPr>
          <p:cNvPr id="4" name="Picture 3">
            <a:extLst>
              <a:ext uri="{FF2B5EF4-FFF2-40B4-BE49-F238E27FC236}">
                <a16:creationId xmlns:a16="http://schemas.microsoft.com/office/drawing/2014/main" id="{8E2B8C20-599F-C892-908D-DBC0E9663518}"/>
              </a:ext>
            </a:extLst>
          </p:cNvPr>
          <p:cNvPicPr>
            <a:picLocks noChangeAspect="1"/>
          </p:cNvPicPr>
          <p:nvPr/>
        </p:nvPicPr>
        <p:blipFill>
          <a:blip r:embed="rId4"/>
          <a:stretch>
            <a:fillRect/>
          </a:stretch>
        </p:blipFill>
        <p:spPr>
          <a:xfrm>
            <a:off x="5884352" y="1383947"/>
            <a:ext cx="5275590" cy="4237087"/>
          </a:xfrm>
          <a:prstGeom prst="rect">
            <a:avLst/>
          </a:prstGeom>
        </p:spPr>
      </p:pic>
    </p:spTree>
    <p:extLst>
      <p:ext uri="{BB962C8B-B14F-4D97-AF65-F5344CB8AC3E}">
        <p14:creationId xmlns:p14="http://schemas.microsoft.com/office/powerpoint/2010/main" val="708255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247650" y="1"/>
            <a:ext cx="11732314" cy="1325563"/>
          </a:xfrm>
        </p:spPr>
        <p:txBody>
          <a:bodyPr>
            <a:normAutofit fontScale="90000"/>
          </a:bodyPr>
          <a:lstStyle/>
          <a:p>
            <a:pPr algn="l"/>
            <a:r>
              <a:rPr lang="en-US" sz="4800" b="1" spc="150" dirty="0">
                <a:solidFill>
                  <a:srgbClr val="663300"/>
                </a:solidFill>
                <a:latin typeface="Montserrat" panose="00000500000000000000" pitchFamily="2" charset="0"/>
                <a:cs typeface="Helvetica" panose="020B0604020202020204" pitchFamily="34" charset="0"/>
              </a:rPr>
              <a:t>Section C: Zoning &amp; Buildable Area</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A3A7B24-509B-45E3-4C50-DC406ACCB697}"/>
              </a:ext>
            </a:extLst>
          </p:cNvPr>
          <p:cNvGrpSpPr>
            <a:grpSpLocks noChangeAspect="1"/>
          </p:cNvGrpSpPr>
          <p:nvPr/>
        </p:nvGrpSpPr>
        <p:grpSpPr>
          <a:xfrm>
            <a:off x="657785" y="1129505"/>
            <a:ext cx="8524315" cy="5387847"/>
            <a:chOff x="1210235" y="512767"/>
            <a:chExt cx="9705832" cy="6134632"/>
          </a:xfrm>
        </p:grpSpPr>
        <p:pic>
          <p:nvPicPr>
            <p:cNvPr id="2" name="Picture 1">
              <a:extLst>
                <a:ext uri="{FF2B5EF4-FFF2-40B4-BE49-F238E27FC236}">
                  <a16:creationId xmlns:a16="http://schemas.microsoft.com/office/drawing/2014/main" id="{821C5DE7-B465-EF2B-E25D-A39A64DE7E06}"/>
                </a:ext>
              </a:extLst>
            </p:cNvPr>
            <p:cNvPicPr>
              <a:picLocks noChangeAspect="1"/>
            </p:cNvPicPr>
            <p:nvPr/>
          </p:nvPicPr>
          <p:blipFill>
            <a:blip r:embed="rId3"/>
            <a:stretch>
              <a:fillRect/>
            </a:stretch>
          </p:blipFill>
          <p:spPr>
            <a:xfrm>
              <a:off x="1275932" y="512767"/>
              <a:ext cx="9640135" cy="6134632"/>
            </a:xfrm>
            <a:prstGeom prst="rect">
              <a:avLst/>
            </a:prstGeom>
          </p:spPr>
        </p:pic>
        <p:sp>
          <p:nvSpPr>
            <p:cNvPr id="3" name="Rectangle 2">
              <a:extLst>
                <a:ext uri="{FF2B5EF4-FFF2-40B4-BE49-F238E27FC236}">
                  <a16:creationId xmlns:a16="http://schemas.microsoft.com/office/drawing/2014/main" id="{6381A35D-CE5A-CB51-4766-722085D344B8}"/>
                </a:ext>
              </a:extLst>
            </p:cNvPr>
            <p:cNvSpPr/>
            <p:nvPr/>
          </p:nvSpPr>
          <p:spPr>
            <a:xfrm>
              <a:off x="1210235" y="1111624"/>
              <a:ext cx="9705832" cy="1676400"/>
            </a:xfrm>
            <a:prstGeom prst="rect">
              <a:avLst/>
            </a:prstGeom>
            <a:no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2956BCA-FFDF-DA7C-4AE3-99E8408272BE}"/>
                </a:ext>
              </a:extLst>
            </p:cNvPr>
            <p:cNvSpPr/>
            <p:nvPr/>
          </p:nvSpPr>
          <p:spPr>
            <a:xfrm>
              <a:off x="1810871" y="1344706"/>
              <a:ext cx="1586753" cy="1515035"/>
            </a:xfrm>
            <a:prstGeom prst="rect">
              <a:avLst/>
            </a:prstGeom>
            <a:noFill/>
            <a:ln w="57150">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93065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247650" y="1"/>
            <a:ext cx="11732314" cy="1325563"/>
          </a:xfrm>
        </p:spPr>
        <p:txBody>
          <a:bodyPr>
            <a:normAutofit fontScale="90000"/>
          </a:bodyPr>
          <a:lstStyle/>
          <a:p>
            <a:pPr algn="l"/>
            <a:r>
              <a:rPr lang="en-US" sz="4800" b="1" spc="150" dirty="0">
                <a:solidFill>
                  <a:srgbClr val="663300"/>
                </a:solidFill>
                <a:latin typeface="Montserrat" panose="00000500000000000000" pitchFamily="2" charset="0"/>
                <a:cs typeface="Helvetica" panose="020B0604020202020204" pitchFamily="34" charset="0"/>
              </a:rPr>
              <a:t>Section C: Zoning &amp; Buildable Area</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CFD293F-55BF-DC6A-445B-6C29FB98D38E}"/>
              </a:ext>
            </a:extLst>
          </p:cNvPr>
          <p:cNvSpPr txBox="1"/>
          <p:nvPr/>
        </p:nvSpPr>
        <p:spPr>
          <a:xfrm>
            <a:off x="1143000" y="1657350"/>
            <a:ext cx="10039349" cy="3693319"/>
          </a:xfrm>
          <a:prstGeom prst="rect">
            <a:avLst/>
          </a:prstGeom>
          <a:noFill/>
        </p:spPr>
        <p:txBody>
          <a:bodyPr wrap="square" rtlCol="0">
            <a:spAutoFit/>
          </a:bodyPr>
          <a:lstStyle/>
          <a:p>
            <a:r>
              <a:rPr lang="en-US" dirty="0">
                <a:latin typeface="Montserrat" panose="00000500000000000000" pitchFamily="2" charset="0"/>
              </a:rPr>
              <a:t>PRACTICE POINT: If a survey indicates that the property is over the current building setback lines, the property might be grandfathered. This means that the violation does not need to be corrected, but it does not your ability to replace the non-conforming structure in the same location. </a:t>
            </a:r>
          </a:p>
          <a:p>
            <a:endParaRPr lang="en-US" dirty="0">
              <a:latin typeface="Montserrat" panose="00000500000000000000" pitchFamily="2" charset="0"/>
            </a:endParaRPr>
          </a:p>
          <a:p>
            <a:r>
              <a:rPr lang="en-US" dirty="0">
                <a:latin typeface="Montserrat" panose="00000500000000000000" pitchFamily="2" charset="0"/>
              </a:rPr>
              <a:t>Often, older structures that are outside of the building setback lines (example: garages that abut the property line) can only be maintained. Renovation or addition to the structure that is built outside of the building setback line could require a variance. </a:t>
            </a:r>
          </a:p>
          <a:p>
            <a:endParaRPr lang="en-US" dirty="0">
              <a:latin typeface="Montserrat" panose="00000500000000000000" pitchFamily="2" charset="0"/>
            </a:endParaRPr>
          </a:p>
          <a:p>
            <a:r>
              <a:rPr lang="en-US" dirty="0">
                <a:latin typeface="Montserrat" panose="00000500000000000000" pitchFamily="2" charset="0"/>
              </a:rPr>
              <a:t>As the building setback violation relates to title insurance, your title insurance does not provide coverage for setback violations that made known to you through the purchase of a new survey.</a:t>
            </a:r>
          </a:p>
        </p:txBody>
      </p:sp>
    </p:spTree>
    <p:extLst>
      <p:ext uri="{BB962C8B-B14F-4D97-AF65-F5344CB8AC3E}">
        <p14:creationId xmlns:p14="http://schemas.microsoft.com/office/powerpoint/2010/main" val="426749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247650" y="1"/>
            <a:ext cx="11732314" cy="1325563"/>
          </a:xfrm>
        </p:spPr>
        <p:txBody>
          <a:bodyPr>
            <a:normAutofit fontScale="90000"/>
          </a:bodyPr>
          <a:lstStyle/>
          <a:p>
            <a:pPr algn="l"/>
            <a:r>
              <a:rPr lang="en-US" sz="4800" b="1" spc="150" dirty="0">
                <a:solidFill>
                  <a:srgbClr val="663300"/>
                </a:solidFill>
                <a:latin typeface="Montserrat" panose="00000500000000000000" pitchFamily="2" charset="0"/>
                <a:cs typeface="Helvetica" panose="020B0604020202020204" pitchFamily="34" charset="0"/>
              </a:rPr>
              <a:t>Section C: Zoning &amp; Buildable Area</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A5E73D7-3022-6D47-A56E-F1B9355683E1}"/>
              </a:ext>
            </a:extLst>
          </p:cNvPr>
          <p:cNvPicPr>
            <a:picLocks noChangeAspect="1"/>
          </p:cNvPicPr>
          <p:nvPr/>
        </p:nvPicPr>
        <p:blipFill>
          <a:blip r:embed="rId3"/>
          <a:stretch>
            <a:fillRect/>
          </a:stretch>
        </p:blipFill>
        <p:spPr>
          <a:xfrm>
            <a:off x="689285" y="1224285"/>
            <a:ext cx="7597798" cy="5471634"/>
          </a:xfrm>
          <a:prstGeom prst="rect">
            <a:avLst/>
          </a:prstGeom>
        </p:spPr>
      </p:pic>
    </p:spTree>
    <p:extLst>
      <p:ext uri="{BB962C8B-B14F-4D97-AF65-F5344CB8AC3E}">
        <p14:creationId xmlns:p14="http://schemas.microsoft.com/office/powerpoint/2010/main" val="2647659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247650" y="1"/>
            <a:ext cx="11732314" cy="1325563"/>
          </a:xfrm>
        </p:spPr>
        <p:txBody>
          <a:bodyPr>
            <a:normAutofit fontScale="90000"/>
          </a:bodyPr>
          <a:lstStyle/>
          <a:p>
            <a:pPr algn="l"/>
            <a:r>
              <a:rPr lang="en-US" sz="4800" b="1" spc="150" dirty="0">
                <a:solidFill>
                  <a:srgbClr val="663300"/>
                </a:solidFill>
                <a:latin typeface="Montserrat" panose="00000500000000000000" pitchFamily="2" charset="0"/>
                <a:cs typeface="Helvetica" panose="020B0604020202020204" pitchFamily="34" charset="0"/>
              </a:rPr>
              <a:t>Section C: Zoning &amp; Buildable Area</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7C8E14F-17EB-9130-40AD-1C12CCA7F2C6}"/>
              </a:ext>
            </a:extLst>
          </p:cNvPr>
          <p:cNvPicPr>
            <a:picLocks noChangeAspect="1"/>
          </p:cNvPicPr>
          <p:nvPr/>
        </p:nvPicPr>
        <p:blipFill>
          <a:blip r:embed="rId3"/>
          <a:stretch>
            <a:fillRect/>
          </a:stretch>
        </p:blipFill>
        <p:spPr>
          <a:xfrm>
            <a:off x="6278843" y="1411553"/>
            <a:ext cx="4499389" cy="4550403"/>
          </a:xfrm>
          <a:prstGeom prst="rect">
            <a:avLst/>
          </a:prstGeom>
        </p:spPr>
      </p:pic>
      <p:pic>
        <p:nvPicPr>
          <p:cNvPr id="3" name="Picture 2">
            <a:extLst>
              <a:ext uri="{FF2B5EF4-FFF2-40B4-BE49-F238E27FC236}">
                <a16:creationId xmlns:a16="http://schemas.microsoft.com/office/drawing/2014/main" id="{8F41D5F9-0053-290C-080C-109DE6039FF8}"/>
              </a:ext>
            </a:extLst>
          </p:cNvPr>
          <p:cNvPicPr>
            <a:picLocks noChangeAspect="1"/>
          </p:cNvPicPr>
          <p:nvPr/>
        </p:nvPicPr>
        <p:blipFill>
          <a:blip r:embed="rId4"/>
          <a:stretch>
            <a:fillRect/>
          </a:stretch>
        </p:blipFill>
        <p:spPr>
          <a:xfrm>
            <a:off x="604301" y="2104432"/>
            <a:ext cx="5636442" cy="3148159"/>
          </a:xfrm>
          <a:prstGeom prst="rect">
            <a:avLst/>
          </a:prstGeom>
        </p:spPr>
      </p:pic>
    </p:spTree>
    <p:extLst>
      <p:ext uri="{BB962C8B-B14F-4D97-AF65-F5344CB8AC3E}">
        <p14:creationId xmlns:p14="http://schemas.microsoft.com/office/powerpoint/2010/main" val="2654140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247650" y="1"/>
            <a:ext cx="11732314" cy="1325563"/>
          </a:xfrm>
        </p:spPr>
        <p:txBody>
          <a:bodyPr>
            <a:normAutofit fontScale="90000"/>
          </a:bodyPr>
          <a:lstStyle/>
          <a:p>
            <a:pPr algn="l"/>
            <a:r>
              <a:rPr lang="en-US" sz="4800" b="1" spc="150" dirty="0">
                <a:solidFill>
                  <a:srgbClr val="663300"/>
                </a:solidFill>
                <a:latin typeface="Montserrat" panose="00000500000000000000" pitchFamily="2" charset="0"/>
                <a:cs typeface="Helvetica" panose="020B0604020202020204" pitchFamily="34" charset="0"/>
              </a:rPr>
              <a:t>Section C: Zoning &amp; Buildable Area</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A92EA9A6-A565-42BC-8CF2-C76DF730415A}"/>
              </a:ext>
            </a:extLst>
          </p:cNvPr>
          <p:cNvGrpSpPr>
            <a:grpSpLocks noChangeAspect="1"/>
          </p:cNvGrpSpPr>
          <p:nvPr/>
        </p:nvGrpSpPr>
        <p:grpSpPr>
          <a:xfrm>
            <a:off x="963022" y="1162511"/>
            <a:ext cx="8613478" cy="5321835"/>
            <a:chOff x="1155940" y="512767"/>
            <a:chExt cx="9929003" cy="6134632"/>
          </a:xfrm>
        </p:grpSpPr>
        <p:pic>
          <p:nvPicPr>
            <p:cNvPr id="3" name="Picture 2">
              <a:extLst>
                <a:ext uri="{FF2B5EF4-FFF2-40B4-BE49-F238E27FC236}">
                  <a16:creationId xmlns:a16="http://schemas.microsoft.com/office/drawing/2014/main" id="{FE429068-A96D-28F2-E3D0-4E375D802A84}"/>
                </a:ext>
              </a:extLst>
            </p:cNvPr>
            <p:cNvPicPr>
              <a:picLocks noChangeAspect="1"/>
            </p:cNvPicPr>
            <p:nvPr/>
          </p:nvPicPr>
          <p:blipFill>
            <a:blip r:embed="rId3"/>
            <a:stretch>
              <a:fillRect/>
            </a:stretch>
          </p:blipFill>
          <p:spPr>
            <a:xfrm>
              <a:off x="1275932" y="512767"/>
              <a:ext cx="9640135" cy="6134632"/>
            </a:xfrm>
            <a:prstGeom prst="rect">
              <a:avLst/>
            </a:prstGeom>
          </p:spPr>
        </p:pic>
        <p:sp>
          <p:nvSpPr>
            <p:cNvPr id="4" name="Rectangle 3">
              <a:extLst>
                <a:ext uri="{FF2B5EF4-FFF2-40B4-BE49-F238E27FC236}">
                  <a16:creationId xmlns:a16="http://schemas.microsoft.com/office/drawing/2014/main" id="{C0B2CBD5-4AED-8BBF-1216-FACC7E86B9A4}"/>
                </a:ext>
              </a:extLst>
            </p:cNvPr>
            <p:cNvSpPr/>
            <p:nvPr/>
          </p:nvSpPr>
          <p:spPr>
            <a:xfrm>
              <a:off x="1155940" y="2700068"/>
              <a:ext cx="9929003" cy="234638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59619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247650" y="1"/>
            <a:ext cx="11732314" cy="1325563"/>
          </a:xfrm>
        </p:spPr>
        <p:txBody>
          <a:bodyPr>
            <a:normAutofit fontScale="90000"/>
          </a:bodyPr>
          <a:lstStyle/>
          <a:p>
            <a:pPr algn="l"/>
            <a:r>
              <a:rPr lang="en-US" sz="4800" b="1" spc="150" dirty="0">
                <a:solidFill>
                  <a:srgbClr val="663300"/>
                </a:solidFill>
                <a:latin typeface="Montserrat" panose="00000500000000000000" pitchFamily="2" charset="0"/>
                <a:cs typeface="Helvetica" panose="020B0604020202020204" pitchFamily="34" charset="0"/>
              </a:rPr>
              <a:t>Section C: Zoning &amp; Buildable Area</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CA76B0B-CD0D-9E12-524F-37241D820DED}"/>
              </a:ext>
            </a:extLst>
          </p:cNvPr>
          <p:cNvPicPr>
            <a:picLocks noChangeAspect="1"/>
          </p:cNvPicPr>
          <p:nvPr/>
        </p:nvPicPr>
        <p:blipFill>
          <a:blip r:embed="rId3"/>
          <a:stretch>
            <a:fillRect/>
          </a:stretch>
        </p:blipFill>
        <p:spPr>
          <a:xfrm>
            <a:off x="5230445" y="1325564"/>
            <a:ext cx="6575924" cy="3570283"/>
          </a:xfrm>
          <a:prstGeom prst="rect">
            <a:avLst/>
          </a:prstGeom>
        </p:spPr>
      </p:pic>
      <p:pic>
        <p:nvPicPr>
          <p:cNvPr id="3" name="Picture 2">
            <a:extLst>
              <a:ext uri="{FF2B5EF4-FFF2-40B4-BE49-F238E27FC236}">
                <a16:creationId xmlns:a16="http://schemas.microsoft.com/office/drawing/2014/main" id="{7CDB8814-5E55-B489-7BDC-0E9F6D7CE7D4}"/>
              </a:ext>
            </a:extLst>
          </p:cNvPr>
          <p:cNvPicPr>
            <a:picLocks noChangeAspect="1"/>
          </p:cNvPicPr>
          <p:nvPr/>
        </p:nvPicPr>
        <p:blipFill>
          <a:blip r:embed="rId4"/>
          <a:stretch>
            <a:fillRect/>
          </a:stretch>
        </p:blipFill>
        <p:spPr>
          <a:xfrm>
            <a:off x="600925" y="1287464"/>
            <a:ext cx="4267570" cy="5464013"/>
          </a:xfrm>
          <a:prstGeom prst="rect">
            <a:avLst/>
          </a:prstGeom>
        </p:spPr>
      </p:pic>
    </p:spTree>
    <p:extLst>
      <p:ext uri="{BB962C8B-B14F-4D97-AF65-F5344CB8AC3E}">
        <p14:creationId xmlns:p14="http://schemas.microsoft.com/office/powerpoint/2010/main" val="1045254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419-E9A7-4105-9E3B-74D0918AAC3C}"/>
              </a:ext>
            </a:extLst>
          </p:cNvPr>
          <p:cNvSpPr>
            <a:spLocks noGrp="1"/>
          </p:cNvSpPr>
          <p:nvPr>
            <p:ph type="title"/>
          </p:nvPr>
        </p:nvSpPr>
        <p:spPr>
          <a:xfrm>
            <a:off x="198783" y="1"/>
            <a:ext cx="11781181" cy="1325563"/>
          </a:xfrm>
        </p:spPr>
        <p:txBody>
          <a:bodyPr>
            <a:normAutofit/>
          </a:bodyPr>
          <a:lstStyle/>
          <a:p>
            <a:pPr algn="l"/>
            <a:r>
              <a:rPr lang="en-US" sz="4800" b="1" spc="150" dirty="0">
                <a:solidFill>
                  <a:srgbClr val="663300"/>
                </a:solidFill>
                <a:latin typeface="Arial Black" panose="020B0A04020102020204" pitchFamily="34" charset="0"/>
                <a:cs typeface="Helvetica" panose="020B0604020202020204" pitchFamily="34" charset="0"/>
              </a:rPr>
              <a:t>Agenda </a:t>
            </a:r>
          </a:p>
        </p:txBody>
      </p:sp>
      <p:sp>
        <p:nvSpPr>
          <p:cNvPr id="8" name="Content Placeholder 7">
            <a:extLst>
              <a:ext uri="{FF2B5EF4-FFF2-40B4-BE49-F238E27FC236}">
                <a16:creationId xmlns:a16="http://schemas.microsoft.com/office/drawing/2014/main" id="{B6E3F51C-D994-423E-AB85-7DF2CB73941B}"/>
              </a:ext>
            </a:extLst>
          </p:cNvPr>
          <p:cNvSpPr>
            <a:spLocks noGrp="1"/>
          </p:cNvSpPr>
          <p:nvPr>
            <p:ph idx="1"/>
          </p:nvPr>
        </p:nvSpPr>
        <p:spPr>
          <a:xfrm>
            <a:off x="4000500" y="1587499"/>
            <a:ext cx="6705600" cy="4089401"/>
          </a:xfrm>
        </p:spPr>
        <p:txBody>
          <a:bodyPr/>
          <a:lstStyle/>
          <a:p>
            <a:pPr marL="0" indent="0">
              <a:lnSpc>
                <a:spcPct val="100000"/>
              </a:lnSpc>
              <a:spcBef>
                <a:spcPts val="0"/>
              </a:spcBef>
              <a:buNone/>
            </a:pPr>
            <a:r>
              <a:rPr lang="en-US" sz="2400" b="1" dirty="0">
                <a:latin typeface="Montserrat" panose="00000500000000000000" pitchFamily="2" charset="0"/>
                <a:cs typeface="Arial" panose="020B0604020202020204" pitchFamily="34" charset="0"/>
              </a:rPr>
              <a:t>Section 1 </a:t>
            </a:r>
            <a:r>
              <a:rPr lang="en-US" sz="2400" dirty="0">
                <a:latin typeface="Montserrat" panose="00000500000000000000" pitchFamily="2" charset="0"/>
                <a:cs typeface="Arial" panose="020B0604020202020204" pitchFamily="34" charset="0"/>
              </a:rPr>
              <a:t>– When is a permit needed</a:t>
            </a:r>
          </a:p>
          <a:p>
            <a:pPr marL="0" indent="0">
              <a:lnSpc>
                <a:spcPct val="100000"/>
              </a:lnSpc>
              <a:spcBef>
                <a:spcPts val="0"/>
              </a:spcBef>
              <a:buNone/>
            </a:pPr>
            <a:endParaRPr lang="en-US" sz="2400" dirty="0">
              <a:latin typeface="Montserrat" panose="00000500000000000000" pitchFamily="2" charset="0"/>
              <a:cs typeface="Arial" panose="020B0604020202020204" pitchFamily="34" charset="0"/>
            </a:endParaRPr>
          </a:p>
          <a:p>
            <a:pPr marL="0" indent="0">
              <a:lnSpc>
                <a:spcPct val="100000"/>
              </a:lnSpc>
              <a:spcBef>
                <a:spcPts val="0"/>
              </a:spcBef>
              <a:buNone/>
            </a:pPr>
            <a:endParaRPr lang="en-US" sz="2400" dirty="0">
              <a:latin typeface="Montserrat" panose="00000500000000000000" pitchFamily="2" charset="0"/>
              <a:cs typeface="Arial" panose="020B0604020202020204" pitchFamily="34" charset="0"/>
            </a:endParaRPr>
          </a:p>
          <a:p>
            <a:pPr marL="0" indent="0">
              <a:lnSpc>
                <a:spcPct val="100000"/>
              </a:lnSpc>
              <a:spcBef>
                <a:spcPts val="0"/>
              </a:spcBef>
              <a:buNone/>
            </a:pPr>
            <a:r>
              <a:rPr lang="en-US" sz="2400" b="1" dirty="0">
                <a:latin typeface="Montserrat" panose="00000500000000000000" pitchFamily="2" charset="0"/>
                <a:cs typeface="Arial" panose="020B0604020202020204" pitchFamily="34" charset="0"/>
              </a:rPr>
              <a:t>Section 2 </a:t>
            </a:r>
            <a:r>
              <a:rPr lang="en-US" sz="2400" dirty="0">
                <a:latin typeface="Montserrat" panose="00000500000000000000" pitchFamily="2" charset="0"/>
                <a:cs typeface="Arial" panose="020B0604020202020204" pitchFamily="34" charset="0"/>
              </a:rPr>
              <a:t>– Researching properties and basic information</a:t>
            </a:r>
          </a:p>
          <a:p>
            <a:pPr marL="0" indent="0">
              <a:lnSpc>
                <a:spcPct val="100000"/>
              </a:lnSpc>
              <a:spcBef>
                <a:spcPts val="0"/>
              </a:spcBef>
              <a:buNone/>
            </a:pPr>
            <a:endParaRPr lang="en-US" sz="2400" dirty="0">
              <a:latin typeface="Montserrat" panose="00000500000000000000" pitchFamily="2" charset="0"/>
              <a:cs typeface="Arial" panose="020B0604020202020204" pitchFamily="34" charset="0"/>
            </a:endParaRPr>
          </a:p>
          <a:p>
            <a:pPr marL="0" indent="0">
              <a:lnSpc>
                <a:spcPct val="100000"/>
              </a:lnSpc>
              <a:spcBef>
                <a:spcPts val="0"/>
              </a:spcBef>
              <a:buNone/>
            </a:pPr>
            <a:endParaRPr lang="en-US" sz="2400" dirty="0">
              <a:latin typeface="Montserrat" panose="00000500000000000000" pitchFamily="2" charset="0"/>
              <a:cs typeface="Arial" panose="020B0604020202020204" pitchFamily="34" charset="0"/>
            </a:endParaRPr>
          </a:p>
          <a:p>
            <a:pPr marL="0" indent="0">
              <a:lnSpc>
                <a:spcPct val="100000"/>
              </a:lnSpc>
              <a:spcBef>
                <a:spcPts val="0"/>
              </a:spcBef>
              <a:buNone/>
            </a:pPr>
            <a:r>
              <a:rPr lang="en-US" sz="2400" b="1" dirty="0">
                <a:latin typeface="Montserrat" panose="00000500000000000000" pitchFamily="2" charset="0"/>
                <a:cs typeface="Arial" panose="020B0604020202020204" pitchFamily="34" charset="0"/>
              </a:rPr>
              <a:t>Section 3 </a:t>
            </a:r>
            <a:r>
              <a:rPr lang="en-US" sz="2400" dirty="0">
                <a:latin typeface="Montserrat" panose="00000500000000000000" pitchFamily="2" charset="0"/>
                <a:cs typeface="Arial" panose="020B0604020202020204" pitchFamily="34" charset="0"/>
              </a:rPr>
              <a:t>– How to protect your clients.</a:t>
            </a:r>
          </a:p>
          <a:p>
            <a:pPr marL="0" indent="0">
              <a:lnSpc>
                <a:spcPct val="100000"/>
              </a:lnSpc>
              <a:spcBef>
                <a:spcPts val="0"/>
              </a:spcBef>
              <a:buNone/>
            </a:pPr>
            <a:endParaRPr lang="en-US" dirty="0">
              <a:latin typeface="Montserrat" panose="00000500000000000000" pitchFamily="2" charset="0"/>
              <a:cs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5B3D4876-CCEE-4B8F-8AA0-72E290B5F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7" name="Straight Connector 6">
            <a:extLst>
              <a:ext uri="{FF2B5EF4-FFF2-40B4-BE49-F238E27FC236}">
                <a16:creationId xmlns:a16="http://schemas.microsoft.com/office/drawing/2014/main" id="{CEA44D9A-4C59-46FB-B619-3221F9785723}"/>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pic>
        <p:nvPicPr>
          <p:cNvPr id="4" name="Graphic 3" descr="Diploma with solid fill">
            <a:extLst>
              <a:ext uri="{FF2B5EF4-FFF2-40B4-BE49-F238E27FC236}">
                <a16:creationId xmlns:a16="http://schemas.microsoft.com/office/drawing/2014/main" id="{13E9F31B-D03E-E646-3DD9-1882B7B466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54964" y="1325564"/>
            <a:ext cx="1216617" cy="1216617"/>
          </a:xfrm>
          <a:prstGeom prst="rect">
            <a:avLst/>
          </a:prstGeom>
        </p:spPr>
      </p:pic>
      <p:pic>
        <p:nvPicPr>
          <p:cNvPr id="11" name="Graphic 10" descr="House with solid fill">
            <a:extLst>
              <a:ext uri="{FF2B5EF4-FFF2-40B4-BE49-F238E27FC236}">
                <a16:creationId xmlns:a16="http://schemas.microsoft.com/office/drawing/2014/main" id="{360017DA-95D8-2C80-170E-C0F4E9AE5C8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06072" y="2588501"/>
            <a:ext cx="1005840" cy="1005840"/>
          </a:xfrm>
          <a:prstGeom prst="rect">
            <a:avLst/>
          </a:prstGeom>
        </p:spPr>
      </p:pic>
      <p:pic>
        <p:nvPicPr>
          <p:cNvPr id="13" name="Graphic 12" descr="Shield Tick with solid fill">
            <a:extLst>
              <a:ext uri="{FF2B5EF4-FFF2-40B4-BE49-F238E27FC236}">
                <a16:creationId xmlns:a16="http://schemas.microsoft.com/office/drawing/2014/main" id="{0D283346-D320-8E05-01AF-49B226D8169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80672" y="3774980"/>
            <a:ext cx="1107080" cy="1107080"/>
          </a:xfrm>
          <a:prstGeom prst="rect">
            <a:avLst/>
          </a:prstGeom>
        </p:spPr>
      </p:pic>
    </p:spTree>
    <p:extLst>
      <p:ext uri="{BB962C8B-B14F-4D97-AF65-F5344CB8AC3E}">
        <p14:creationId xmlns:p14="http://schemas.microsoft.com/office/powerpoint/2010/main" val="35135310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CE25C3-3A5B-7C89-8CA2-8CAD61C8A1BC}"/>
              </a:ext>
            </a:extLst>
          </p:cNvPr>
          <p:cNvPicPr>
            <a:picLocks noChangeAspect="1"/>
          </p:cNvPicPr>
          <p:nvPr/>
        </p:nvPicPr>
        <p:blipFill>
          <a:blip r:embed="rId2"/>
          <a:stretch>
            <a:fillRect/>
          </a:stretch>
        </p:blipFill>
        <p:spPr>
          <a:xfrm>
            <a:off x="8999637" y="1120012"/>
            <a:ext cx="2941802" cy="4927933"/>
          </a:xfrm>
          <a:prstGeom prst="rect">
            <a:avLst/>
          </a:prstGeom>
        </p:spPr>
      </p:pic>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247650" y="1"/>
            <a:ext cx="11732314" cy="1325563"/>
          </a:xfrm>
        </p:spPr>
        <p:txBody>
          <a:bodyPr>
            <a:normAutofit fontScale="90000"/>
          </a:bodyPr>
          <a:lstStyle/>
          <a:p>
            <a:pPr algn="l"/>
            <a:r>
              <a:rPr lang="en-US" sz="4800" b="1" spc="150" dirty="0">
                <a:solidFill>
                  <a:srgbClr val="663300"/>
                </a:solidFill>
                <a:latin typeface="Montserrat" panose="00000500000000000000" pitchFamily="2" charset="0"/>
                <a:cs typeface="Helvetica" panose="020B0604020202020204" pitchFamily="34" charset="0"/>
              </a:rPr>
              <a:t>Section C: Zoning &amp; Buildable Area</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F98650A-623D-9A6B-8753-FE840F151F26}"/>
              </a:ext>
            </a:extLst>
          </p:cNvPr>
          <p:cNvSpPr txBox="1"/>
          <p:nvPr/>
        </p:nvSpPr>
        <p:spPr>
          <a:xfrm>
            <a:off x="231892" y="1253277"/>
            <a:ext cx="5593976" cy="646331"/>
          </a:xfrm>
          <a:prstGeom prst="rect">
            <a:avLst/>
          </a:prstGeom>
          <a:noFill/>
        </p:spPr>
        <p:txBody>
          <a:bodyPr wrap="square" rtlCol="0">
            <a:spAutoFit/>
          </a:bodyPr>
          <a:lstStyle/>
          <a:p>
            <a:r>
              <a:rPr lang="en-US" b="1" dirty="0">
                <a:latin typeface="Montserrat" panose="00000500000000000000" pitchFamily="2" charset="0"/>
              </a:rPr>
              <a:t>Attic / New Square Footage</a:t>
            </a:r>
          </a:p>
          <a:p>
            <a:endParaRPr lang="en-US" b="1" dirty="0">
              <a:latin typeface="Montserrat" panose="00000500000000000000" pitchFamily="2" charset="0"/>
            </a:endParaRPr>
          </a:p>
        </p:txBody>
      </p:sp>
      <p:pic>
        <p:nvPicPr>
          <p:cNvPr id="3" name="Picture 2">
            <a:extLst>
              <a:ext uri="{FF2B5EF4-FFF2-40B4-BE49-F238E27FC236}">
                <a16:creationId xmlns:a16="http://schemas.microsoft.com/office/drawing/2014/main" id="{5E2D1F20-8703-7778-0B48-F3EC18C7805C}"/>
              </a:ext>
            </a:extLst>
          </p:cNvPr>
          <p:cNvPicPr>
            <a:picLocks noChangeAspect="1"/>
          </p:cNvPicPr>
          <p:nvPr/>
        </p:nvPicPr>
        <p:blipFill>
          <a:blip r:embed="rId4"/>
          <a:stretch>
            <a:fillRect/>
          </a:stretch>
        </p:blipFill>
        <p:spPr>
          <a:xfrm>
            <a:off x="250561" y="1603852"/>
            <a:ext cx="2740293" cy="1825148"/>
          </a:xfrm>
          <a:prstGeom prst="rect">
            <a:avLst/>
          </a:prstGeom>
        </p:spPr>
      </p:pic>
      <p:pic>
        <p:nvPicPr>
          <p:cNvPr id="5" name="Picture 4">
            <a:extLst>
              <a:ext uri="{FF2B5EF4-FFF2-40B4-BE49-F238E27FC236}">
                <a16:creationId xmlns:a16="http://schemas.microsoft.com/office/drawing/2014/main" id="{555CFE9D-176C-8A8C-D071-B6C0E2EB263F}"/>
              </a:ext>
            </a:extLst>
          </p:cNvPr>
          <p:cNvPicPr>
            <a:picLocks noChangeAspect="1"/>
          </p:cNvPicPr>
          <p:nvPr/>
        </p:nvPicPr>
        <p:blipFill>
          <a:blip r:embed="rId5"/>
          <a:stretch>
            <a:fillRect/>
          </a:stretch>
        </p:blipFill>
        <p:spPr>
          <a:xfrm>
            <a:off x="3073613" y="1615858"/>
            <a:ext cx="2717991" cy="1825148"/>
          </a:xfrm>
          <a:prstGeom prst="rect">
            <a:avLst/>
          </a:prstGeom>
        </p:spPr>
      </p:pic>
      <p:pic>
        <p:nvPicPr>
          <p:cNvPr id="9" name="Picture 8">
            <a:extLst>
              <a:ext uri="{FF2B5EF4-FFF2-40B4-BE49-F238E27FC236}">
                <a16:creationId xmlns:a16="http://schemas.microsoft.com/office/drawing/2014/main" id="{294325C4-693C-D6D4-B9DC-C6039C0488BA}"/>
              </a:ext>
            </a:extLst>
          </p:cNvPr>
          <p:cNvPicPr>
            <a:picLocks noChangeAspect="1"/>
          </p:cNvPicPr>
          <p:nvPr/>
        </p:nvPicPr>
        <p:blipFill>
          <a:blip r:embed="rId6"/>
          <a:stretch>
            <a:fillRect/>
          </a:stretch>
        </p:blipFill>
        <p:spPr>
          <a:xfrm>
            <a:off x="5908627" y="1576442"/>
            <a:ext cx="2962732" cy="1828800"/>
          </a:xfrm>
          <a:prstGeom prst="rect">
            <a:avLst/>
          </a:prstGeom>
        </p:spPr>
      </p:pic>
      <p:pic>
        <p:nvPicPr>
          <p:cNvPr id="10" name="Picture 9">
            <a:extLst>
              <a:ext uri="{FF2B5EF4-FFF2-40B4-BE49-F238E27FC236}">
                <a16:creationId xmlns:a16="http://schemas.microsoft.com/office/drawing/2014/main" id="{0D6D7DC3-AF79-2A66-211E-7ED1216B0B29}"/>
              </a:ext>
            </a:extLst>
          </p:cNvPr>
          <p:cNvPicPr>
            <a:picLocks noChangeAspect="1"/>
          </p:cNvPicPr>
          <p:nvPr/>
        </p:nvPicPr>
        <p:blipFill>
          <a:blip r:embed="rId7"/>
          <a:stretch>
            <a:fillRect/>
          </a:stretch>
        </p:blipFill>
        <p:spPr>
          <a:xfrm>
            <a:off x="247650" y="3605895"/>
            <a:ext cx="8817064" cy="2582047"/>
          </a:xfrm>
          <a:prstGeom prst="rect">
            <a:avLst/>
          </a:prstGeom>
        </p:spPr>
      </p:pic>
    </p:spTree>
    <p:extLst>
      <p:ext uri="{BB962C8B-B14F-4D97-AF65-F5344CB8AC3E}">
        <p14:creationId xmlns:p14="http://schemas.microsoft.com/office/powerpoint/2010/main" val="16881677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247650" y="1"/>
            <a:ext cx="11732314" cy="1325563"/>
          </a:xfrm>
        </p:spPr>
        <p:txBody>
          <a:bodyPr>
            <a:normAutofit fontScale="90000"/>
          </a:bodyPr>
          <a:lstStyle/>
          <a:p>
            <a:pPr algn="l"/>
            <a:r>
              <a:rPr lang="en-US" sz="4800" b="1" spc="150" dirty="0">
                <a:solidFill>
                  <a:srgbClr val="663300"/>
                </a:solidFill>
                <a:latin typeface="Montserrat" panose="00000500000000000000" pitchFamily="2" charset="0"/>
                <a:cs typeface="Helvetica" panose="020B0604020202020204" pitchFamily="34" charset="0"/>
              </a:rPr>
              <a:t>Section C: Zoning &amp; Buildable Area</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34D6424-EA0B-8C97-A2D2-9648D3A51BA3}"/>
              </a:ext>
            </a:extLst>
          </p:cNvPr>
          <p:cNvSpPr txBox="1"/>
          <p:nvPr/>
        </p:nvSpPr>
        <p:spPr>
          <a:xfrm>
            <a:off x="477931" y="1252490"/>
            <a:ext cx="11271752" cy="5605509"/>
          </a:xfrm>
          <a:prstGeom prst="rect">
            <a:avLst/>
          </a:prstGeom>
          <a:noFill/>
        </p:spPr>
        <p:txBody>
          <a:bodyPr wrap="square" rtlCol="0">
            <a:spAutoFit/>
          </a:bodyPr>
          <a:lstStyle/>
          <a:p>
            <a:pPr marL="0" marR="0">
              <a:lnSpc>
                <a:spcPct val="107000"/>
              </a:lnSpc>
              <a:spcBef>
                <a:spcPts val="0"/>
              </a:spcBef>
              <a:spcAft>
                <a:spcPts val="0"/>
              </a:spcAft>
            </a:pPr>
            <a:r>
              <a:rPr lang="en-US"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An </a:t>
            </a:r>
            <a:r>
              <a:rPr lang="en-US" b="1"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accessory structure</a:t>
            </a:r>
            <a:r>
              <a:rPr lang="en-US"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(without a kitchen) is subject to the following regulations: </a:t>
            </a:r>
            <a:r>
              <a:rPr lang="en-US" spc="10" dirty="0">
                <a:solidFill>
                  <a:srgbClr val="313335"/>
                </a:solidFill>
                <a:effectLst/>
                <a:latin typeface="Times New Roman" panose="02020603050405020304" pitchFamily="18" charset="0"/>
                <a:ea typeface="Times New Roman" panose="02020603050405020304" pitchFamily="18" charset="0"/>
                <a:cs typeface="Times New Roman" panose="02020603050405020304" pitchFamily="18" charset="0"/>
              </a:rPr>
              <a:t> shall not exceed 20 feet in height, shall not cover more than 25 percent of the area of the rear yard, and shall not contain a total floor area greater than 30 percent of the main structure.</a:t>
            </a:r>
          </a:p>
          <a:p>
            <a:pPr marL="0" marR="0">
              <a:lnSpc>
                <a:spcPct val="107000"/>
              </a:lnSpc>
              <a:spcBef>
                <a:spcPts val="0"/>
              </a:spcBef>
              <a:spcAft>
                <a:spcPts val="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pc="10" dirty="0">
                <a:solidFill>
                  <a:srgbClr val="313335"/>
                </a:solidFill>
                <a:effectLst/>
                <a:latin typeface="Times New Roman" panose="02020603050405020304" pitchFamily="18" charset="0"/>
                <a:ea typeface="Times New Roman" panose="02020603050405020304" pitchFamily="18" charset="0"/>
                <a:cs typeface="Times New Roman" panose="02020603050405020304" pitchFamily="18" charset="0"/>
              </a:rPr>
              <a:t>The size of the accessory structure may be increased through BZA action.  However it must NOT have a kitchen.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pc="10" dirty="0">
                <a:solidFill>
                  <a:srgbClr val="313335"/>
                </a:solidFill>
                <a:effectLst/>
                <a:latin typeface="Times New Roman" panose="02020603050405020304" pitchFamily="18" charset="0"/>
                <a:ea typeface="Times New Roman" panose="02020603050405020304" pitchFamily="18" charset="0"/>
                <a:cs typeface="Times New Roman" panose="02020603050405020304" pitchFamily="18" charset="0"/>
              </a:rPr>
              <a:t>An </a:t>
            </a:r>
            <a:r>
              <a:rPr lang="en-US" b="1" spc="10" dirty="0">
                <a:solidFill>
                  <a:srgbClr val="313335"/>
                </a:solidFill>
                <a:effectLst/>
                <a:latin typeface="Times New Roman" panose="02020603050405020304" pitchFamily="18" charset="0"/>
                <a:ea typeface="Times New Roman" panose="02020603050405020304" pitchFamily="18" charset="0"/>
                <a:cs typeface="Times New Roman" panose="02020603050405020304" pitchFamily="18" charset="0"/>
              </a:rPr>
              <a:t>Accessory Dwelling Unit</a:t>
            </a:r>
            <a:r>
              <a:rPr lang="en-US" spc="10" dirty="0">
                <a:solidFill>
                  <a:srgbClr val="313335"/>
                </a:solidFill>
                <a:effectLst/>
                <a:latin typeface="Times New Roman" panose="02020603050405020304" pitchFamily="18" charset="0"/>
                <a:ea typeface="Times New Roman" panose="02020603050405020304" pitchFamily="18" charset="0"/>
                <a:cs typeface="Times New Roman" panose="02020603050405020304" pitchFamily="18" charset="0"/>
              </a:rPr>
              <a:t> (with a kitchen) is subject to the following regulations:  shall not exceed 20 feet in height and having a floor area of 750 square feet.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pc="10" dirty="0">
                <a:solidFill>
                  <a:srgbClr val="313335"/>
                </a:solidFill>
                <a:effectLst/>
                <a:latin typeface="Times New Roman" panose="02020603050405020304" pitchFamily="18" charset="0"/>
                <a:ea typeface="Times New Roman" panose="02020603050405020304" pitchFamily="18" charset="0"/>
                <a:cs typeface="Times New Roman" panose="02020603050405020304" pitchFamily="18" charset="0"/>
              </a:rPr>
              <a:t>The size of an accessory dwelling unity may </a:t>
            </a:r>
            <a:r>
              <a:rPr lang="en-US" b="1" spc="10" dirty="0">
                <a:solidFill>
                  <a:srgbClr val="313335"/>
                </a:solidFill>
                <a:effectLst/>
                <a:latin typeface="Times New Roman" panose="02020603050405020304" pitchFamily="18" charset="0"/>
                <a:ea typeface="Times New Roman" panose="02020603050405020304" pitchFamily="18" charset="0"/>
                <a:cs typeface="Times New Roman" panose="02020603050405020304" pitchFamily="18" charset="0"/>
              </a:rPr>
              <a:t>not</a:t>
            </a:r>
            <a:r>
              <a:rPr lang="en-US" spc="10" dirty="0">
                <a:solidFill>
                  <a:srgbClr val="313335"/>
                </a:solidFill>
                <a:effectLst/>
                <a:latin typeface="Times New Roman" panose="02020603050405020304" pitchFamily="18" charset="0"/>
                <a:ea typeface="Times New Roman" panose="02020603050405020304" pitchFamily="18" charset="0"/>
                <a:cs typeface="Times New Roman" panose="02020603050405020304" pitchFamily="18" charset="0"/>
              </a:rPr>
              <a:t> be varied by the BZA.</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pc="10" dirty="0">
                <a:solidFill>
                  <a:srgbClr val="313335"/>
                </a:solidFill>
                <a:effectLst/>
                <a:latin typeface="Times New Roman" panose="02020603050405020304" pitchFamily="18" charset="0"/>
                <a:ea typeface="Times New Roman" panose="02020603050405020304" pitchFamily="18" charset="0"/>
                <a:cs typeface="Times New Roman" panose="02020603050405020304" pitchFamily="18" charset="0"/>
              </a:rPr>
              <a:t>Again, you may apply to the BZA to increase the size of an </a:t>
            </a:r>
            <a:r>
              <a:rPr lang="en-US" b="1" spc="10" dirty="0">
                <a:solidFill>
                  <a:srgbClr val="313335"/>
                </a:solidFill>
                <a:effectLst/>
                <a:latin typeface="Times New Roman" panose="02020603050405020304" pitchFamily="18" charset="0"/>
                <a:ea typeface="Times New Roman" panose="02020603050405020304" pitchFamily="18" charset="0"/>
                <a:cs typeface="Times New Roman" panose="02020603050405020304" pitchFamily="18" charset="0"/>
              </a:rPr>
              <a:t>accessory structure </a:t>
            </a:r>
            <a:r>
              <a:rPr lang="en-US" spc="10" dirty="0">
                <a:solidFill>
                  <a:srgbClr val="313335"/>
                </a:solidFill>
                <a:effectLst/>
                <a:latin typeface="Times New Roman" panose="02020603050405020304" pitchFamily="18" charset="0"/>
                <a:ea typeface="Times New Roman" panose="02020603050405020304" pitchFamily="18" charset="0"/>
                <a:cs typeface="Times New Roman" panose="02020603050405020304" pitchFamily="18" charset="0"/>
              </a:rPr>
              <a:t>(without a kitchen) if you so choose. However, the size of an accessory dwelling unit cannot be varied.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spc="10" dirty="0">
                <a:solidFill>
                  <a:srgbClr val="313335"/>
                </a:solidFill>
                <a:effectLst/>
                <a:latin typeface="Times New Roman" panose="02020603050405020304" pitchFamily="18" charset="0"/>
                <a:ea typeface="Times New Roman" panose="02020603050405020304" pitchFamily="18" charset="0"/>
                <a:cs typeface="Times New Roman" panose="02020603050405020304" pitchFamily="18" charset="0"/>
              </a:rPr>
              <a:t>Feel free to reach out if you have any clarifying questions/concerns.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spc="10" dirty="0">
                <a:solidFill>
                  <a:srgbClr val="313335"/>
                </a:solidFill>
                <a:effectLst/>
                <a:latin typeface="Times New Roman" panose="02020603050405020304" pitchFamily="18" charset="0"/>
                <a:ea typeface="Times New Roman" panose="02020603050405020304" pitchFamily="18" charset="0"/>
                <a:cs typeface="Times New Roman" panose="02020603050405020304" pitchFamily="18" charset="0"/>
              </a:rPr>
              <a:t>Regards,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i="1" dirty="0" err="1">
                <a:solidFill>
                  <a:srgbClr val="808080"/>
                </a:solidFill>
                <a:effectLst/>
                <a:latin typeface="Century Gothic" panose="020B0502020202020204" pitchFamily="34" charset="0"/>
                <a:ea typeface="Times New Roman" panose="02020603050405020304" pitchFamily="18" charset="0"/>
                <a:cs typeface="Arial" panose="020B0604020202020204" pitchFamily="34" charset="0"/>
              </a:rPr>
              <a:t>Tamaria</a:t>
            </a:r>
            <a:r>
              <a:rPr lang="en-US" sz="1200" i="1" dirty="0">
                <a:solidFill>
                  <a:srgbClr val="808080"/>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1200" i="1" dirty="0" err="1">
                <a:solidFill>
                  <a:srgbClr val="808080"/>
                </a:solidFill>
                <a:effectLst/>
                <a:latin typeface="Century Gothic" panose="020B0502020202020204" pitchFamily="34" charset="0"/>
                <a:ea typeface="Times New Roman" panose="02020603050405020304" pitchFamily="18" charset="0"/>
                <a:cs typeface="Arial" panose="020B0604020202020204" pitchFamily="34" charset="0"/>
              </a:rPr>
              <a:t>Letang</a:t>
            </a:r>
            <a:r>
              <a:rPr lang="en-US" sz="1200" i="1" dirty="0">
                <a:solidFill>
                  <a:srgbClr val="808080"/>
                </a:solidFill>
                <a:effectLst/>
                <a:latin typeface="Century Gothic" panose="020B0502020202020204" pitchFamily="34" charset="0"/>
                <a:ea typeface="Times New Roman" panose="02020603050405020304" pitchFamily="18" charset="0"/>
                <a:cs typeface="Arial" panose="020B0604020202020204" pitchFamily="34" charset="0"/>
              </a:rPr>
              <a:t>, AICP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i="1" dirty="0">
                <a:solidFill>
                  <a:srgbClr val="808080"/>
                </a:solidFill>
                <a:effectLst/>
                <a:latin typeface="Century Gothic" panose="020B0502020202020204" pitchFamily="34" charset="0"/>
                <a:ea typeface="Times New Roman" panose="02020603050405020304" pitchFamily="18" charset="0"/>
                <a:cs typeface="Arial" panose="020B0604020202020204" pitchFamily="34" charset="0"/>
              </a:rPr>
              <a:t>Project </a:t>
            </a:r>
            <a:r>
              <a:rPr lang="en-US" sz="1200" i="1" dirty="0" err="1">
                <a:solidFill>
                  <a:srgbClr val="808080"/>
                </a:solidFill>
                <a:effectLst/>
                <a:latin typeface="Century Gothic" panose="020B0502020202020204" pitchFamily="34" charset="0"/>
                <a:ea typeface="Times New Roman" panose="02020603050405020304" pitchFamily="18" charset="0"/>
                <a:cs typeface="Arial" panose="020B0604020202020204" pitchFamily="34" charset="0"/>
              </a:rPr>
              <a:t>Manager</a:t>
            </a:r>
            <a:r>
              <a:rPr lang="en-US" sz="1200" i="1" dirty="0" err="1">
                <a:solidFill>
                  <a:srgbClr val="C00000"/>
                </a:solidFill>
                <a:effectLst/>
                <a:latin typeface="Century Gothic" panose="020B0502020202020204" pitchFamily="34" charset="0"/>
                <a:ea typeface="Times New Roman" panose="02020603050405020304" pitchFamily="18" charset="0"/>
                <a:cs typeface="Arial" panose="020B0604020202020204" pitchFamily="34" charset="0"/>
              </a:rPr>
              <a:t>|</a:t>
            </a:r>
            <a:r>
              <a:rPr lang="en-US" sz="1200" i="1" dirty="0" err="1">
                <a:solidFill>
                  <a:srgbClr val="808080"/>
                </a:solidFill>
                <a:effectLst/>
                <a:latin typeface="Century Gothic" panose="020B0502020202020204" pitchFamily="34" charset="0"/>
                <a:ea typeface="Times New Roman" panose="02020603050405020304" pitchFamily="18" charset="0"/>
                <a:cs typeface="Arial" panose="020B0604020202020204" pitchFamily="34" charset="0"/>
              </a:rPr>
              <a:t>Development</a:t>
            </a:r>
            <a:r>
              <a:rPr lang="en-US" sz="1200" i="1" dirty="0">
                <a:solidFill>
                  <a:srgbClr val="808080"/>
                </a:solidFill>
                <a:effectLst/>
                <a:latin typeface="Century Gothic" panose="020B0502020202020204" pitchFamily="34" charset="0"/>
                <a:ea typeface="Times New Roman" panose="02020603050405020304" pitchFamily="18" charset="0"/>
                <a:cs typeface="Arial" panose="020B0604020202020204" pitchFamily="34" charset="0"/>
              </a:rPr>
              <a:t> Services Division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i="1" dirty="0">
                <a:solidFill>
                  <a:srgbClr val="808080"/>
                </a:solidFill>
                <a:effectLst/>
                <a:latin typeface="Century Gothic" panose="020B0502020202020204" pitchFamily="34" charset="0"/>
                <a:ea typeface="Times New Roman" panose="02020603050405020304" pitchFamily="18" charset="0"/>
                <a:cs typeface="Arial" panose="020B0604020202020204" pitchFamily="34" charset="0"/>
              </a:rPr>
              <a:t>City of Atlanta </a:t>
            </a:r>
            <a:r>
              <a:rPr lang="en-US" sz="1200" i="1" dirty="0">
                <a:solidFill>
                  <a:srgbClr val="C00000"/>
                </a:solidFill>
                <a:effectLst/>
                <a:latin typeface="Century Gothic" panose="020B0502020202020204" pitchFamily="34" charset="0"/>
                <a:ea typeface="Times New Roman" panose="02020603050405020304" pitchFamily="18" charset="0"/>
                <a:cs typeface="Arial" panose="020B0604020202020204" pitchFamily="34" charset="0"/>
              </a:rPr>
              <a:t>|</a:t>
            </a:r>
            <a:r>
              <a:rPr lang="en-US" sz="1200" i="1" dirty="0">
                <a:solidFill>
                  <a:srgbClr val="808080"/>
                </a:solidFill>
                <a:effectLst/>
                <a:latin typeface="Century Gothic" panose="020B0502020202020204" pitchFamily="34" charset="0"/>
                <a:ea typeface="Times New Roman" panose="02020603050405020304" pitchFamily="18" charset="0"/>
                <a:cs typeface="Arial" panose="020B0604020202020204" pitchFamily="34" charset="0"/>
              </a:rPr>
              <a:t> Office of Zoning and Development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i="1" dirty="0">
                <a:solidFill>
                  <a:srgbClr val="808080"/>
                </a:solidFill>
                <a:effectLst/>
                <a:latin typeface="Century Gothic" panose="020B0502020202020204" pitchFamily="34" charset="0"/>
                <a:ea typeface="Times New Roman" panose="02020603050405020304" pitchFamily="18" charset="0"/>
                <a:cs typeface="Arial" panose="020B0604020202020204" pitchFamily="34" charset="0"/>
              </a:rPr>
              <a:t>55 Trinity Avenue SW, 3</a:t>
            </a:r>
            <a:r>
              <a:rPr lang="en-US" sz="1200" i="1" baseline="30000" dirty="0">
                <a:solidFill>
                  <a:srgbClr val="808080"/>
                </a:solidFill>
                <a:effectLst/>
                <a:latin typeface="Century Gothic" panose="020B0502020202020204" pitchFamily="34" charset="0"/>
                <a:ea typeface="Times New Roman" panose="02020603050405020304" pitchFamily="18" charset="0"/>
                <a:cs typeface="Arial" panose="020B0604020202020204" pitchFamily="34" charset="0"/>
              </a:rPr>
              <a:t>rd</a:t>
            </a:r>
            <a:r>
              <a:rPr lang="en-US" sz="1200" i="1" dirty="0">
                <a:solidFill>
                  <a:srgbClr val="808080"/>
                </a:solidFill>
                <a:effectLst/>
                <a:latin typeface="Century Gothic" panose="020B0502020202020204" pitchFamily="34" charset="0"/>
                <a:ea typeface="Times New Roman" panose="02020603050405020304" pitchFamily="18" charset="0"/>
                <a:cs typeface="Arial" panose="020B0604020202020204" pitchFamily="34" charset="0"/>
              </a:rPr>
              <a:t> FL, Suite 3350 </a:t>
            </a:r>
            <a:r>
              <a:rPr lang="en-US" sz="1200" i="1" dirty="0">
                <a:solidFill>
                  <a:srgbClr val="C00000"/>
                </a:solidFill>
                <a:effectLst/>
                <a:latin typeface="Century Gothic" panose="020B0502020202020204" pitchFamily="34" charset="0"/>
                <a:ea typeface="Times New Roman" panose="02020603050405020304" pitchFamily="18" charset="0"/>
                <a:cs typeface="Arial" panose="020B0604020202020204" pitchFamily="34" charset="0"/>
              </a:rPr>
              <a:t>|</a:t>
            </a:r>
            <a:r>
              <a:rPr lang="en-US" sz="1200" i="1" dirty="0">
                <a:solidFill>
                  <a:srgbClr val="808080"/>
                </a:solidFill>
                <a:effectLst/>
                <a:latin typeface="Century Gothic" panose="020B0502020202020204" pitchFamily="34" charset="0"/>
                <a:ea typeface="Times New Roman" panose="02020603050405020304" pitchFamily="18" charset="0"/>
                <a:cs typeface="Arial" panose="020B0604020202020204" pitchFamily="34" charset="0"/>
              </a:rPr>
              <a:t> Atlanta, GA 30303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i="1" dirty="0">
                <a:solidFill>
                  <a:srgbClr val="808080"/>
                </a:solidFill>
                <a:effectLst/>
                <a:latin typeface="Century Gothic" panose="020B0502020202020204" pitchFamily="34" charset="0"/>
                <a:ea typeface="Times New Roman" panose="02020603050405020304" pitchFamily="18" charset="0"/>
                <a:cs typeface="Arial" panose="020B0604020202020204" pitchFamily="34" charset="0"/>
              </a:rPr>
              <a:t>p: 470.755.1245</a:t>
            </a:r>
            <a:r>
              <a:rPr lang="en-US" sz="1200" i="1" dirty="0">
                <a:solidFill>
                  <a:srgbClr val="C00000"/>
                </a:solidFill>
                <a:effectLst/>
                <a:latin typeface="Century Gothic" panose="020B0502020202020204" pitchFamily="34" charset="0"/>
                <a:ea typeface="Times New Roman" panose="02020603050405020304" pitchFamily="18" charset="0"/>
                <a:cs typeface="Arial" panose="020B0604020202020204" pitchFamily="34" charset="0"/>
              </a:rPr>
              <a:t>|</a:t>
            </a:r>
            <a:r>
              <a:rPr lang="en-US" sz="1200" i="1" dirty="0">
                <a:solidFill>
                  <a:srgbClr val="808080"/>
                </a:solidFill>
                <a:effectLst/>
                <a:latin typeface="Century Gothic" panose="020B0502020202020204" pitchFamily="34" charset="0"/>
                <a:ea typeface="Times New Roman" panose="02020603050405020304" pitchFamily="18" charset="0"/>
                <a:cs typeface="Arial" panose="020B0604020202020204" pitchFamily="34" charset="0"/>
              </a:rPr>
              <a:t> e-fax: 404.589.5533 </a:t>
            </a:r>
            <a:r>
              <a:rPr lang="en-US" sz="1200" i="1" dirty="0">
                <a:solidFill>
                  <a:srgbClr val="C00000"/>
                </a:solidFill>
                <a:effectLst/>
                <a:latin typeface="Century Gothic" panose="020B0502020202020204" pitchFamily="34" charset="0"/>
                <a:ea typeface="Times New Roman" panose="02020603050405020304" pitchFamily="18" charset="0"/>
                <a:cs typeface="Arial" panose="020B0604020202020204" pitchFamily="34" charset="0"/>
              </a:rPr>
              <a:t>|</a:t>
            </a:r>
            <a:r>
              <a:rPr lang="en-US" sz="1200" i="1" dirty="0">
                <a:solidFill>
                  <a:srgbClr val="808080"/>
                </a:solidFill>
                <a:effectLst/>
                <a:latin typeface="Century Gothic" panose="020B0502020202020204" pitchFamily="34" charset="0"/>
                <a:ea typeface="Times New Roman" panose="02020603050405020304" pitchFamily="18" charset="0"/>
                <a:cs typeface="Arial" panose="020B0604020202020204" pitchFamily="34" charset="0"/>
              </a:rPr>
              <a:t>e: </a:t>
            </a:r>
            <a:r>
              <a:rPr lang="en-US" sz="1200" i="1" u="sng" dirty="0">
                <a:solidFill>
                  <a:srgbClr val="1155CC"/>
                </a:solidFill>
                <a:effectLst/>
                <a:latin typeface="Century Gothic" panose="020B0502020202020204" pitchFamily="34" charset="0"/>
                <a:ea typeface="Times New Roman" panose="02020603050405020304" pitchFamily="18" charset="0"/>
                <a:cs typeface="Arial" panose="020B0604020202020204" pitchFamily="34" charset="0"/>
                <a:hlinkClick r:id="rId3"/>
              </a:rPr>
              <a:t>TLetang@atlantaga.gov</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816550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0E1F6E-D857-99D1-B8E0-F232A43F2DF7}"/>
              </a:ext>
            </a:extLst>
          </p:cNvPr>
          <p:cNvPicPr>
            <a:picLocks noChangeAspect="1"/>
          </p:cNvPicPr>
          <p:nvPr/>
        </p:nvPicPr>
        <p:blipFill>
          <a:blip r:embed="rId2"/>
          <a:stretch>
            <a:fillRect/>
          </a:stretch>
        </p:blipFill>
        <p:spPr>
          <a:xfrm>
            <a:off x="2133600" y="1074756"/>
            <a:ext cx="8367485" cy="5273497"/>
          </a:xfrm>
          <a:prstGeom prst="rect">
            <a:avLst/>
          </a:prstGeom>
        </p:spPr>
      </p:pic>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247650" y="1"/>
            <a:ext cx="11732314" cy="1325563"/>
          </a:xfrm>
        </p:spPr>
        <p:txBody>
          <a:bodyPr>
            <a:normAutofit fontScale="90000"/>
          </a:bodyPr>
          <a:lstStyle/>
          <a:p>
            <a:pPr algn="l"/>
            <a:r>
              <a:rPr lang="en-US" sz="4800" b="1" spc="150" dirty="0">
                <a:solidFill>
                  <a:srgbClr val="663300"/>
                </a:solidFill>
                <a:latin typeface="Montserrat" panose="00000500000000000000" pitchFamily="2" charset="0"/>
                <a:cs typeface="Helvetica" panose="020B0604020202020204" pitchFamily="34" charset="0"/>
              </a:rPr>
              <a:t>Section D: Researching a Property</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4D800DF-648D-F2C3-32ED-83D3EB29F094}"/>
              </a:ext>
            </a:extLst>
          </p:cNvPr>
          <p:cNvSpPr/>
          <p:nvPr/>
        </p:nvSpPr>
        <p:spPr>
          <a:xfrm>
            <a:off x="1966823" y="2941608"/>
            <a:ext cx="8919713" cy="120032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4531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2D6B7D-107C-CF6B-E1A6-7CC626D2A34D}"/>
              </a:ext>
            </a:extLst>
          </p:cNvPr>
          <p:cNvPicPr>
            <a:picLocks noChangeAspect="1"/>
          </p:cNvPicPr>
          <p:nvPr/>
        </p:nvPicPr>
        <p:blipFill>
          <a:blip r:embed="rId2"/>
          <a:stretch>
            <a:fillRect/>
          </a:stretch>
        </p:blipFill>
        <p:spPr>
          <a:xfrm>
            <a:off x="323702" y="2369757"/>
            <a:ext cx="11580209" cy="3962296"/>
          </a:xfrm>
          <a:prstGeom prst="rect">
            <a:avLst/>
          </a:prstGeom>
        </p:spPr>
      </p:pic>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247650" y="1"/>
            <a:ext cx="11732314" cy="1325563"/>
          </a:xfrm>
        </p:spPr>
        <p:txBody>
          <a:bodyPr>
            <a:normAutofit fontScale="90000"/>
          </a:bodyPr>
          <a:lstStyle/>
          <a:p>
            <a:pPr algn="l"/>
            <a:r>
              <a:rPr lang="en-US" sz="4800" b="1" spc="150" dirty="0">
                <a:solidFill>
                  <a:srgbClr val="663300"/>
                </a:solidFill>
                <a:latin typeface="Montserrat" panose="00000500000000000000" pitchFamily="2" charset="0"/>
                <a:cs typeface="Helvetica" panose="020B0604020202020204" pitchFamily="34" charset="0"/>
              </a:rPr>
              <a:t>Section D: Researching a Property</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3D12056-1708-41A6-470A-9FCB1CAE6182}"/>
              </a:ext>
            </a:extLst>
          </p:cNvPr>
          <p:cNvSpPr txBox="1"/>
          <p:nvPr/>
        </p:nvSpPr>
        <p:spPr>
          <a:xfrm>
            <a:off x="271132" y="1177450"/>
            <a:ext cx="5593976" cy="1200329"/>
          </a:xfrm>
          <a:prstGeom prst="rect">
            <a:avLst/>
          </a:prstGeom>
          <a:noFill/>
        </p:spPr>
        <p:txBody>
          <a:bodyPr wrap="square" rtlCol="0">
            <a:spAutoFit/>
          </a:bodyPr>
          <a:lstStyle/>
          <a:p>
            <a:r>
              <a:rPr lang="en-US" b="1" dirty="0">
                <a:latin typeface="Montserrat" panose="00000500000000000000" pitchFamily="2" charset="0"/>
              </a:rPr>
              <a:t>Step One | MLS / Realist</a:t>
            </a:r>
          </a:p>
          <a:p>
            <a:r>
              <a:rPr lang="en-US" b="1" dirty="0">
                <a:latin typeface="Montserrat" panose="00000500000000000000" pitchFamily="2" charset="0"/>
              </a:rPr>
              <a:t>	    Establish address</a:t>
            </a:r>
          </a:p>
          <a:p>
            <a:r>
              <a:rPr lang="en-US" b="1" dirty="0">
                <a:latin typeface="Montserrat" panose="00000500000000000000" pitchFamily="2" charset="0"/>
              </a:rPr>
              <a:t>	     Jurisdiction, City &amp; County</a:t>
            </a:r>
          </a:p>
          <a:p>
            <a:endParaRPr lang="en-US" b="1" dirty="0">
              <a:latin typeface="Montserrat" panose="00000500000000000000" pitchFamily="2" charset="0"/>
            </a:endParaRPr>
          </a:p>
        </p:txBody>
      </p:sp>
    </p:spTree>
    <p:extLst>
      <p:ext uri="{BB962C8B-B14F-4D97-AF65-F5344CB8AC3E}">
        <p14:creationId xmlns:p14="http://schemas.microsoft.com/office/powerpoint/2010/main" val="26669639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808444-D455-E067-DBCB-3FF5944527B7}"/>
              </a:ext>
            </a:extLst>
          </p:cNvPr>
          <p:cNvPicPr>
            <a:picLocks noChangeAspect="1"/>
          </p:cNvPicPr>
          <p:nvPr/>
        </p:nvPicPr>
        <p:blipFill>
          <a:blip r:embed="rId2"/>
          <a:stretch>
            <a:fillRect/>
          </a:stretch>
        </p:blipFill>
        <p:spPr>
          <a:xfrm>
            <a:off x="1496931" y="1273413"/>
            <a:ext cx="9198137" cy="5441152"/>
          </a:xfrm>
          <a:prstGeom prst="rect">
            <a:avLst/>
          </a:prstGeom>
        </p:spPr>
      </p:pic>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247650" y="1"/>
            <a:ext cx="11732314" cy="1325563"/>
          </a:xfrm>
        </p:spPr>
        <p:txBody>
          <a:bodyPr>
            <a:normAutofit fontScale="90000"/>
          </a:bodyPr>
          <a:lstStyle/>
          <a:p>
            <a:pPr algn="l"/>
            <a:r>
              <a:rPr lang="en-US" sz="4800" b="1" spc="150" dirty="0">
                <a:solidFill>
                  <a:srgbClr val="663300"/>
                </a:solidFill>
                <a:latin typeface="Montserrat" panose="00000500000000000000" pitchFamily="2" charset="0"/>
                <a:cs typeface="Helvetica" panose="020B0604020202020204" pitchFamily="34" charset="0"/>
              </a:rPr>
              <a:t>Section D: Researching a Property</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452E436-B3E3-94EC-C19A-4FAA31D425D9}"/>
              </a:ext>
            </a:extLst>
          </p:cNvPr>
          <p:cNvSpPr txBox="1"/>
          <p:nvPr/>
        </p:nvSpPr>
        <p:spPr>
          <a:xfrm>
            <a:off x="1630456" y="1405474"/>
            <a:ext cx="5593976" cy="646331"/>
          </a:xfrm>
          <a:prstGeom prst="rect">
            <a:avLst/>
          </a:prstGeom>
          <a:noFill/>
        </p:spPr>
        <p:txBody>
          <a:bodyPr wrap="square" rtlCol="0">
            <a:spAutoFit/>
          </a:bodyPr>
          <a:lstStyle/>
          <a:p>
            <a:r>
              <a:rPr lang="en-US" b="1" dirty="0">
                <a:latin typeface="Montserrat" panose="00000500000000000000" pitchFamily="2" charset="0"/>
              </a:rPr>
              <a:t>gis.atlantaga.gov</a:t>
            </a:r>
          </a:p>
          <a:p>
            <a:endParaRPr lang="en-US" b="1" dirty="0">
              <a:latin typeface="Montserrat" panose="00000500000000000000" pitchFamily="2" charset="0"/>
            </a:endParaRPr>
          </a:p>
        </p:txBody>
      </p:sp>
    </p:spTree>
    <p:extLst>
      <p:ext uri="{BB962C8B-B14F-4D97-AF65-F5344CB8AC3E}">
        <p14:creationId xmlns:p14="http://schemas.microsoft.com/office/powerpoint/2010/main" val="35440691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247650" y="1"/>
            <a:ext cx="11732314" cy="1325563"/>
          </a:xfrm>
        </p:spPr>
        <p:txBody>
          <a:bodyPr>
            <a:normAutofit fontScale="90000"/>
          </a:bodyPr>
          <a:lstStyle/>
          <a:p>
            <a:pPr algn="l"/>
            <a:r>
              <a:rPr lang="en-US" sz="4800" b="1" spc="150" dirty="0">
                <a:solidFill>
                  <a:srgbClr val="663300"/>
                </a:solidFill>
                <a:latin typeface="Montserrat" panose="00000500000000000000" pitchFamily="2" charset="0"/>
                <a:cs typeface="Helvetica" panose="020B0604020202020204" pitchFamily="34" charset="0"/>
              </a:rPr>
              <a:t>Section D: Researching a Property</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F30E513-1A0D-811E-4BBE-45B3C9563A9C}"/>
              </a:ext>
            </a:extLst>
          </p:cNvPr>
          <p:cNvSpPr txBox="1"/>
          <p:nvPr/>
        </p:nvSpPr>
        <p:spPr>
          <a:xfrm>
            <a:off x="1990602" y="1279333"/>
            <a:ext cx="5593976" cy="646331"/>
          </a:xfrm>
          <a:prstGeom prst="rect">
            <a:avLst/>
          </a:prstGeom>
          <a:noFill/>
        </p:spPr>
        <p:txBody>
          <a:bodyPr wrap="square" rtlCol="0">
            <a:spAutoFit/>
          </a:bodyPr>
          <a:lstStyle/>
          <a:p>
            <a:r>
              <a:rPr lang="en-US" b="1" dirty="0">
                <a:latin typeface="Montserrat" panose="00000500000000000000" pitchFamily="2" charset="0"/>
              </a:rPr>
              <a:t>gis.atlantaga.gov | Establish Zoning</a:t>
            </a:r>
          </a:p>
          <a:p>
            <a:endParaRPr lang="en-US" b="1" dirty="0">
              <a:latin typeface="Montserrat" panose="00000500000000000000" pitchFamily="2" charset="0"/>
            </a:endParaRPr>
          </a:p>
        </p:txBody>
      </p:sp>
      <p:pic>
        <p:nvPicPr>
          <p:cNvPr id="3" name="Picture 2">
            <a:extLst>
              <a:ext uri="{FF2B5EF4-FFF2-40B4-BE49-F238E27FC236}">
                <a16:creationId xmlns:a16="http://schemas.microsoft.com/office/drawing/2014/main" id="{7AD42F91-6504-2A32-74A9-4D8B033F3107}"/>
              </a:ext>
            </a:extLst>
          </p:cNvPr>
          <p:cNvPicPr>
            <a:picLocks noChangeAspect="1"/>
          </p:cNvPicPr>
          <p:nvPr/>
        </p:nvPicPr>
        <p:blipFill>
          <a:blip r:embed="rId3"/>
          <a:stretch>
            <a:fillRect/>
          </a:stretch>
        </p:blipFill>
        <p:spPr>
          <a:xfrm>
            <a:off x="1990602" y="1628605"/>
            <a:ext cx="6989109" cy="5229395"/>
          </a:xfrm>
          <a:prstGeom prst="rect">
            <a:avLst/>
          </a:prstGeom>
        </p:spPr>
      </p:pic>
    </p:spTree>
    <p:extLst>
      <p:ext uri="{BB962C8B-B14F-4D97-AF65-F5344CB8AC3E}">
        <p14:creationId xmlns:p14="http://schemas.microsoft.com/office/powerpoint/2010/main" val="27729193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406EBA-7023-C27E-01E2-BFF23DB4F87C}"/>
              </a:ext>
            </a:extLst>
          </p:cNvPr>
          <p:cNvSpPr txBox="1"/>
          <p:nvPr/>
        </p:nvSpPr>
        <p:spPr>
          <a:xfrm>
            <a:off x="2042680" y="1165840"/>
            <a:ext cx="5272881" cy="646331"/>
          </a:xfrm>
          <a:prstGeom prst="rect">
            <a:avLst/>
          </a:prstGeom>
          <a:noFill/>
        </p:spPr>
        <p:txBody>
          <a:bodyPr wrap="square" rtlCol="0">
            <a:spAutoFit/>
          </a:bodyPr>
          <a:lstStyle/>
          <a:p>
            <a:r>
              <a:rPr lang="en-US" b="1" dirty="0">
                <a:latin typeface="Montserrat" panose="00000500000000000000" pitchFamily="2" charset="0"/>
              </a:rPr>
              <a:t>Municode.com</a:t>
            </a:r>
          </a:p>
          <a:p>
            <a:endParaRPr lang="en-US" b="1" dirty="0">
              <a:latin typeface="Montserrat" panose="00000500000000000000" pitchFamily="2" charset="0"/>
            </a:endParaRPr>
          </a:p>
        </p:txBody>
      </p:sp>
      <p:pic>
        <p:nvPicPr>
          <p:cNvPr id="3" name="Picture 2">
            <a:extLst>
              <a:ext uri="{FF2B5EF4-FFF2-40B4-BE49-F238E27FC236}">
                <a16:creationId xmlns:a16="http://schemas.microsoft.com/office/drawing/2014/main" id="{C0573D22-192D-9A87-6C2F-1DAAF2BC4D9C}"/>
              </a:ext>
            </a:extLst>
          </p:cNvPr>
          <p:cNvPicPr>
            <a:picLocks noChangeAspect="1"/>
          </p:cNvPicPr>
          <p:nvPr/>
        </p:nvPicPr>
        <p:blipFill>
          <a:blip r:embed="rId2"/>
          <a:stretch>
            <a:fillRect/>
          </a:stretch>
        </p:blipFill>
        <p:spPr>
          <a:xfrm>
            <a:off x="2042680" y="1546156"/>
            <a:ext cx="8720570" cy="5276006"/>
          </a:xfrm>
          <a:prstGeom prst="rect">
            <a:avLst/>
          </a:prstGeom>
        </p:spPr>
      </p:pic>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229843" y="0"/>
            <a:ext cx="11732314" cy="1325563"/>
          </a:xfrm>
        </p:spPr>
        <p:txBody>
          <a:bodyPr>
            <a:normAutofit fontScale="90000"/>
          </a:bodyPr>
          <a:lstStyle/>
          <a:p>
            <a:pPr algn="l"/>
            <a:r>
              <a:rPr lang="en-US" sz="4800" b="1" spc="150" dirty="0">
                <a:solidFill>
                  <a:srgbClr val="663300"/>
                </a:solidFill>
                <a:latin typeface="Montserrat" panose="00000500000000000000" pitchFamily="2" charset="0"/>
                <a:cs typeface="Helvetica" panose="020B0604020202020204" pitchFamily="34" charset="0"/>
              </a:rPr>
              <a:t>Section D: Researching a Property</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27940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247650" y="1"/>
            <a:ext cx="11732314" cy="1325563"/>
          </a:xfrm>
        </p:spPr>
        <p:txBody>
          <a:bodyPr>
            <a:normAutofit fontScale="90000"/>
          </a:bodyPr>
          <a:lstStyle/>
          <a:p>
            <a:pPr algn="l"/>
            <a:r>
              <a:rPr lang="en-US" sz="4800" b="1" spc="150" dirty="0">
                <a:solidFill>
                  <a:srgbClr val="663300"/>
                </a:solidFill>
                <a:latin typeface="Montserrat" panose="00000500000000000000" pitchFamily="2" charset="0"/>
                <a:cs typeface="Helvetica" panose="020B0604020202020204" pitchFamily="34" charset="0"/>
              </a:rPr>
              <a:t>Section D: Researching a Property</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9E29E55-538E-2E78-7873-F198D869272E}"/>
              </a:ext>
            </a:extLst>
          </p:cNvPr>
          <p:cNvPicPr>
            <a:picLocks noChangeAspect="1"/>
          </p:cNvPicPr>
          <p:nvPr/>
        </p:nvPicPr>
        <p:blipFill>
          <a:blip r:embed="rId3"/>
          <a:stretch>
            <a:fillRect/>
          </a:stretch>
        </p:blipFill>
        <p:spPr>
          <a:xfrm>
            <a:off x="849844" y="1530742"/>
            <a:ext cx="10122956" cy="4585371"/>
          </a:xfrm>
          <a:prstGeom prst="rect">
            <a:avLst/>
          </a:prstGeom>
        </p:spPr>
      </p:pic>
      <p:sp>
        <p:nvSpPr>
          <p:cNvPr id="3" name="TextBox 2">
            <a:extLst>
              <a:ext uri="{FF2B5EF4-FFF2-40B4-BE49-F238E27FC236}">
                <a16:creationId xmlns:a16="http://schemas.microsoft.com/office/drawing/2014/main" id="{D706236D-8B6A-F139-146F-CEF8D147F673}"/>
              </a:ext>
            </a:extLst>
          </p:cNvPr>
          <p:cNvSpPr txBox="1"/>
          <p:nvPr/>
        </p:nvSpPr>
        <p:spPr>
          <a:xfrm>
            <a:off x="823119" y="1139072"/>
            <a:ext cx="5272881" cy="646331"/>
          </a:xfrm>
          <a:prstGeom prst="rect">
            <a:avLst/>
          </a:prstGeom>
          <a:noFill/>
        </p:spPr>
        <p:txBody>
          <a:bodyPr wrap="square" rtlCol="0">
            <a:spAutoFit/>
          </a:bodyPr>
          <a:lstStyle/>
          <a:p>
            <a:r>
              <a:rPr lang="en-US" b="1" dirty="0">
                <a:latin typeface="Montserrat" panose="00000500000000000000" pitchFamily="2" charset="0"/>
              </a:rPr>
              <a:t>Municode.com</a:t>
            </a:r>
          </a:p>
          <a:p>
            <a:endParaRPr lang="en-US" b="1" dirty="0">
              <a:latin typeface="Montserrat" panose="00000500000000000000" pitchFamily="2" charset="0"/>
            </a:endParaRPr>
          </a:p>
        </p:txBody>
      </p:sp>
    </p:spTree>
    <p:extLst>
      <p:ext uri="{BB962C8B-B14F-4D97-AF65-F5344CB8AC3E}">
        <p14:creationId xmlns:p14="http://schemas.microsoft.com/office/powerpoint/2010/main" val="32800903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247650" y="1"/>
            <a:ext cx="11732314" cy="1325563"/>
          </a:xfrm>
        </p:spPr>
        <p:txBody>
          <a:bodyPr>
            <a:normAutofit fontScale="90000"/>
          </a:bodyPr>
          <a:lstStyle/>
          <a:p>
            <a:pPr algn="l"/>
            <a:r>
              <a:rPr lang="en-US" sz="4800" b="1" spc="150" dirty="0">
                <a:solidFill>
                  <a:srgbClr val="663300"/>
                </a:solidFill>
                <a:latin typeface="Montserrat" panose="00000500000000000000" pitchFamily="2" charset="0"/>
                <a:cs typeface="Helvetica" panose="020B0604020202020204" pitchFamily="34" charset="0"/>
              </a:rPr>
              <a:t>Section D: Researching a Property</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62BF261-5457-8985-040C-20E3D8313236}"/>
              </a:ext>
            </a:extLst>
          </p:cNvPr>
          <p:cNvSpPr txBox="1"/>
          <p:nvPr/>
        </p:nvSpPr>
        <p:spPr>
          <a:xfrm>
            <a:off x="792256" y="1325564"/>
            <a:ext cx="5593976" cy="369332"/>
          </a:xfrm>
          <a:prstGeom prst="rect">
            <a:avLst/>
          </a:prstGeom>
          <a:noFill/>
        </p:spPr>
        <p:txBody>
          <a:bodyPr wrap="square" rtlCol="0">
            <a:spAutoFit/>
          </a:bodyPr>
          <a:lstStyle/>
          <a:p>
            <a:r>
              <a:rPr lang="en-US" b="1" dirty="0">
                <a:latin typeface="Montserrat" panose="00000500000000000000" pitchFamily="2" charset="0"/>
              </a:rPr>
              <a:t>Atlantaga.gov</a:t>
            </a:r>
          </a:p>
        </p:txBody>
      </p:sp>
      <p:pic>
        <p:nvPicPr>
          <p:cNvPr id="5" name="Picture 4">
            <a:extLst>
              <a:ext uri="{FF2B5EF4-FFF2-40B4-BE49-F238E27FC236}">
                <a16:creationId xmlns:a16="http://schemas.microsoft.com/office/drawing/2014/main" id="{760261CE-3FAE-3C6F-5F01-71CCA913145E}"/>
              </a:ext>
            </a:extLst>
          </p:cNvPr>
          <p:cNvPicPr>
            <a:picLocks noChangeAspect="1"/>
          </p:cNvPicPr>
          <p:nvPr/>
        </p:nvPicPr>
        <p:blipFill>
          <a:blip r:embed="rId3"/>
          <a:stretch>
            <a:fillRect/>
          </a:stretch>
        </p:blipFill>
        <p:spPr>
          <a:xfrm>
            <a:off x="470303" y="1734681"/>
            <a:ext cx="11251394" cy="3026168"/>
          </a:xfrm>
          <a:prstGeom prst="rect">
            <a:avLst/>
          </a:prstGeom>
        </p:spPr>
      </p:pic>
    </p:spTree>
    <p:extLst>
      <p:ext uri="{BB962C8B-B14F-4D97-AF65-F5344CB8AC3E}">
        <p14:creationId xmlns:p14="http://schemas.microsoft.com/office/powerpoint/2010/main" val="13078613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E9446E-56AD-707B-FBCC-BC26A33A6799}"/>
              </a:ext>
            </a:extLst>
          </p:cNvPr>
          <p:cNvPicPr>
            <a:picLocks noChangeAspect="1"/>
          </p:cNvPicPr>
          <p:nvPr/>
        </p:nvPicPr>
        <p:blipFill>
          <a:blip r:embed="rId2"/>
          <a:stretch>
            <a:fillRect/>
          </a:stretch>
        </p:blipFill>
        <p:spPr>
          <a:xfrm>
            <a:off x="2562579" y="1382415"/>
            <a:ext cx="7102455" cy="5258256"/>
          </a:xfrm>
          <a:prstGeom prst="rect">
            <a:avLst/>
          </a:prstGeom>
        </p:spPr>
      </p:pic>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247650" y="1"/>
            <a:ext cx="11732314" cy="1325563"/>
          </a:xfrm>
        </p:spPr>
        <p:txBody>
          <a:bodyPr>
            <a:normAutofit fontScale="90000"/>
          </a:bodyPr>
          <a:lstStyle/>
          <a:p>
            <a:pPr algn="l"/>
            <a:r>
              <a:rPr lang="en-US" sz="4800" b="1" spc="150" dirty="0">
                <a:solidFill>
                  <a:srgbClr val="663300"/>
                </a:solidFill>
                <a:latin typeface="Montserrat" panose="00000500000000000000" pitchFamily="2" charset="0"/>
                <a:cs typeface="Helvetica" panose="020B0604020202020204" pitchFamily="34" charset="0"/>
              </a:rPr>
              <a:t>Section D: Researching a Property</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EE0BF77-3146-66F8-3A56-C28E4E46A80B}"/>
              </a:ext>
            </a:extLst>
          </p:cNvPr>
          <p:cNvSpPr txBox="1"/>
          <p:nvPr/>
        </p:nvSpPr>
        <p:spPr>
          <a:xfrm>
            <a:off x="502024" y="1382415"/>
            <a:ext cx="5593976" cy="369332"/>
          </a:xfrm>
          <a:prstGeom prst="rect">
            <a:avLst/>
          </a:prstGeom>
          <a:noFill/>
        </p:spPr>
        <p:txBody>
          <a:bodyPr wrap="square" rtlCol="0">
            <a:spAutoFit/>
          </a:bodyPr>
          <a:lstStyle/>
          <a:p>
            <a:r>
              <a:rPr lang="en-US" b="1" dirty="0">
                <a:latin typeface="Montserrat" panose="00000500000000000000" pitchFamily="2" charset="0"/>
              </a:rPr>
              <a:t>Atlantaga.gov</a:t>
            </a:r>
          </a:p>
        </p:txBody>
      </p:sp>
    </p:spTree>
    <p:extLst>
      <p:ext uri="{BB962C8B-B14F-4D97-AF65-F5344CB8AC3E}">
        <p14:creationId xmlns:p14="http://schemas.microsoft.com/office/powerpoint/2010/main" val="3726638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8F7A42-F811-BF63-1105-552420A21C1A}"/>
              </a:ext>
            </a:extLst>
          </p:cNvPr>
          <p:cNvSpPr txBox="1"/>
          <p:nvPr/>
        </p:nvSpPr>
        <p:spPr>
          <a:xfrm>
            <a:off x="283266" y="900535"/>
            <a:ext cx="11979964" cy="3416320"/>
          </a:xfrm>
          <a:prstGeom prst="rect">
            <a:avLst/>
          </a:prstGeom>
          <a:noFill/>
        </p:spPr>
        <p:txBody>
          <a:bodyPr wrap="square" rtlCol="0">
            <a:spAutoFit/>
          </a:bodyPr>
          <a:lstStyle/>
          <a:p>
            <a:pPr algn="ctr"/>
            <a:endParaRPr lang="en-US" dirty="0">
              <a:latin typeface="Montserrat" panose="00000500000000000000" pitchFamily="2" charset="0"/>
            </a:endParaRPr>
          </a:p>
          <a:p>
            <a:pPr algn="ctr"/>
            <a:r>
              <a:rPr lang="en-US" dirty="0">
                <a:latin typeface="Montserrat" panose="00000500000000000000" pitchFamily="2" charset="0"/>
              </a:rPr>
              <a:t>“This seems newly renovated. Do you know if it was permitted”</a:t>
            </a:r>
          </a:p>
          <a:p>
            <a:pPr algn="ctr"/>
            <a:endParaRPr lang="en-US" dirty="0">
              <a:latin typeface="Montserrat" panose="00000500000000000000" pitchFamily="2" charset="0"/>
            </a:endParaRPr>
          </a:p>
          <a:p>
            <a:pPr algn="ctr"/>
            <a:r>
              <a:rPr lang="en-US" dirty="0">
                <a:latin typeface="Montserrat" panose="00000500000000000000" pitchFamily="2" charset="0"/>
              </a:rPr>
              <a:t>“Oh, this attic is high enough to build out”</a:t>
            </a:r>
          </a:p>
          <a:p>
            <a:pPr algn="ctr"/>
            <a:endParaRPr lang="en-US" dirty="0">
              <a:latin typeface="Montserrat" panose="00000500000000000000" pitchFamily="2" charset="0"/>
            </a:endParaRPr>
          </a:p>
          <a:p>
            <a:pPr algn="ctr"/>
            <a:r>
              <a:rPr lang="en-US" dirty="0">
                <a:latin typeface="Montserrat" panose="00000500000000000000" pitchFamily="2" charset="0"/>
              </a:rPr>
              <a:t>“This backyard is perfect for an ADU”</a:t>
            </a:r>
          </a:p>
          <a:p>
            <a:pPr algn="ctr"/>
            <a:endParaRPr lang="en-US" dirty="0">
              <a:latin typeface="Montserrat" panose="00000500000000000000" pitchFamily="2" charset="0"/>
            </a:endParaRPr>
          </a:p>
          <a:p>
            <a:pPr algn="ctr"/>
            <a:r>
              <a:rPr lang="en-US" dirty="0">
                <a:latin typeface="Montserrat" panose="00000500000000000000" pitchFamily="2" charset="0"/>
              </a:rPr>
              <a:t>“I wanna build a workout shed beside our home”</a:t>
            </a:r>
          </a:p>
          <a:p>
            <a:pPr algn="ctr"/>
            <a:endParaRPr lang="en-US" dirty="0">
              <a:latin typeface="Montserrat" panose="00000500000000000000" pitchFamily="2" charset="0"/>
            </a:endParaRPr>
          </a:p>
          <a:p>
            <a:pPr algn="ctr"/>
            <a:r>
              <a:rPr lang="en-US" dirty="0">
                <a:latin typeface="Montserrat" panose="00000500000000000000" pitchFamily="2" charset="0"/>
              </a:rPr>
              <a:t>“Can I add the ADU onto my existing garage?”</a:t>
            </a:r>
          </a:p>
          <a:p>
            <a:pPr algn="ctr"/>
            <a:endParaRPr lang="en-US" dirty="0">
              <a:latin typeface="Montserrat" panose="00000500000000000000" pitchFamily="2" charset="0"/>
            </a:endParaRPr>
          </a:p>
          <a:p>
            <a:pPr algn="ctr"/>
            <a:r>
              <a:rPr lang="en-US" b="1" dirty="0">
                <a:latin typeface="Montserrat" panose="00000500000000000000" pitchFamily="2" charset="0"/>
              </a:rPr>
              <a:t>“You should consult a land-use attorney or architect - let me give you a couple of names.” </a:t>
            </a:r>
          </a:p>
        </p:txBody>
      </p:sp>
      <p:pic>
        <p:nvPicPr>
          <p:cNvPr id="3" name="Picture 2">
            <a:extLst>
              <a:ext uri="{FF2B5EF4-FFF2-40B4-BE49-F238E27FC236}">
                <a16:creationId xmlns:a16="http://schemas.microsoft.com/office/drawing/2014/main" id="{91160124-AE8B-7231-9631-E9DAD3C826C9}"/>
              </a:ext>
            </a:extLst>
          </p:cNvPr>
          <p:cNvPicPr>
            <a:picLocks noChangeAspect="1"/>
          </p:cNvPicPr>
          <p:nvPr/>
        </p:nvPicPr>
        <p:blipFill>
          <a:blip r:embed="rId2"/>
          <a:stretch>
            <a:fillRect/>
          </a:stretch>
        </p:blipFill>
        <p:spPr>
          <a:xfrm>
            <a:off x="3001822" y="4307685"/>
            <a:ext cx="1615674" cy="2224349"/>
          </a:xfrm>
          <a:prstGeom prst="rect">
            <a:avLst/>
          </a:prstGeom>
        </p:spPr>
      </p:pic>
      <p:pic>
        <p:nvPicPr>
          <p:cNvPr id="6" name="Picture 5">
            <a:extLst>
              <a:ext uri="{FF2B5EF4-FFF2-40B4-BE49-F238E27FC236}">
                <a16:creationId xmlns:a16="http://schemas.microsoft.com/office/drawing/2014/main" id="{FCF20686-58E3-BD64-B68A-A53CFB85B232}"/>
              </a:ext>
            </a:extLst>
          </p:cNvPr>
          <p:cNvPicPr>
            <a:picLocks noChangeAspect="1"/>
          </p:cNvPicPr>
          <p:nvPr/>
        </p:nvPicPr>
        <p:blipFill>
          <a:blip r:embed="rId3"/>
          <a:stretch>
            <a:fillRect/>
          </a:stretch>
        </p:blipFill>
        <p:spPr>
          <a:xfrm>
            <a:off x="285322" y="4681679"/>
            <a:ext cx="2463028" cy="1850355"/>
          </a:xfrm>
          <a:prstGeom prst="rect">
            <a:avLst/>
          </a:prstGeom>
        </p:spPr>
      </p:pic>
      <p:pic>
        <p:nvPicPr>
          <p:cNvPr id="8" name="Picture 7">
            <a:extLst>
              <a:ext uri="{FF2B5EF4-FFF2-40B4-BE49-F238E27FC236}">
                <a16:creationId xmlns:a16="http://schemas.microsoft.com/office/drawing/2014/main" id="{DB913B61-9BC1-CE74-864B-ECE48387F3B6}"/>
              </a:ext>
            </a:extLst>
          </p:cNvPr>
          <p:cNvPicPr>
            <a:picLocks noChangeAspect="1"/>
          </p:cNvPicPr>
          <p:nvPr/>
        </p:nvPicPr>
        <p:blipFill>
          <a:blip r:embed="rId4"/>
          <a:stretch>
            <a:fillRect/>
          </a:stretch>
        </p:blipFill>
        <p:spPr>
          <a:xfrm>
            <a:off x="8687394" y="4468536"/>
            <a:ext cx="2778348" cy="1659550"/>
          </a:xfrm>
          <a:prstGeom prst="rect">
            <a:avLst/>
          </a:prstGeom>
        </p:spPr>
      </p:pic>
      <p:pic>
        <p:nvPicPr>
          <p:cNvPr id="10" name="Picture 9">
            <a:extLst>
              <a:ext uri="{FF2B5EF4-FFF2-40B4-BE49-F238E27FC236}">
                <a16:creationId xmlns:a16="http://schemas.microsoft.com/office/drawing/2014/main" id="{9EBC8A2B-FDAE-83D3-E90D-A77950249E7C}"/>
              </a:ext>
            </a:extLst>
          </p:cNvPr>
          <p:cNvPicPr>
            <a:picLocks noChangeAspect="1"/>
          </p:cNvPicPr>
          <p:nvPr/>
        </p:nvPicPr>
        <p:blipFill>
          <a:blip r:embed="rId5"/>
          <a:stretch>
            <a:fillRect/>
          </a:stretch>
        </p:blipFill>
        <p:spPr>
          <a:xfrm>
            <a:off x="4788268" y="4566428"/>
            <a:ext cx="3519672" cy="1880498"/>
          </a:xfrm>
          <a:prstGeom prst="rect">
            <a:avLst/>
          </a:prstGeom>
        </p:spPr>
      </p:pic>
      <p:sp>
        <p:nvSpPr>
          <p:cNvPr id="2" name="Title 1">
            <a:extLst>
              <a:ext uri="{FF2B5EF4-FFF2-40B4-BE49-F238E27FC236}">
                <a16:creationId xmlns:a16="http://schemas.microsoft.com/office/drawing/2014/main" id="{48BC401B-D336-23C0-081A-D063178E9125}"/>
              </a:ext>
            </a:extLst>
          </p:cNvPr>
          <p:cNvSpPr>
            <a:spLocks noGrp="1"/>
          </p:cNvSpPr>
          <p:nvPr>
            <p:ph type="title"/>
          </p:nvPr>
        </p:nvSpPr>
        <p:spPr>
          <a:xfrm>
            <a:off x="198783" y="1"/>
            <a:ext cx="11781181" cy="1325563"/>
          </a:xfrm>
        </p:spPr>
        <p:txBody>
          <a:bodyPr>
            <a:normAutofit/>
          </a:bodyPr>
          <a:lstStyle/>
          <a:p>
            <a:pPr algn="l"/>
            <a:r>
              <a:rPr lang="en-US" sz="4800" b="1" spc="150" dirty="0">
                <a:solidFill>
                  <a:srgbClr val="663300"/>
                </a:solidFill>
                <a:latin typeface="Montserrat" panose="00000500000000000000" pitchFamily="2" charset="0"/>
                <a:cs typeface="Helvetica" panose="020B0604020202020204" pitchFamily="34" charset="0"/>
              </a:rPr>
              <a:t>Heard this before? </a:t>
            </a:r>
          </a:p>
        </p:txBody>
      </p:sp>
      <p:pic>
        <p:nvPicPr>
          <p:cNvPr id="5" name="Picture 4" descr="Text&#10;&#10;Description automatically generated">
            <a:extLst>
              <a:ext uri="{FF2B5EF4-FFF2-40B4-BE49-F238E27FC236}">
                <a16:creationId xmlns:a16="http://schemas.microsoft.com/office/drawing/2014/main" id="{DFDE70E9-9F47-20E4-BC60-CF4CB51635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7" name="Straight Connector 6">
            <a:extLst>
              <a:ext uri="{FF2B5EF4-FFF2-40B4-BE49-F238E27FC236}">
                <a16:creationId xmlns:a16="http://schemas.microsoft.com/office/drawing/2014/main" id="{0EF7FB20-3DD3-6093-E86F-47ED829DD1C0}"/>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92045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114300" y="0"/>
            <a:ext cx="11732314" cy="1325563"/>
          </a:xfrm>
        </p:spPr>
        <p:txBody>
          <a:bodyPr>
            <a:normAutofit fontScale="90000"/>
          </a:bodyPr>
          <a:lstStyle/>
          <a:p>
            <a:pPr algn="l"/>
            <a:r>
              <a:rPr lang="en-US" sz="4800" b="1" spc="150" dirty="0">
                <a:solidFill>
                  <a:srgbClr val="663300"/>
                </a:solidFill>
                <a:latin typeface="Montserrat" panose="00000500000000000000" pitchFamily="2" charset="0"/>
                <a:cs typeface="Helvetica" panose="020B0604020202020204" pitchFamily="34" charset="0"/>
              </a:rPr>
              <a:t>Section D: Researching a Property</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EE0BF77-3146-66F8-3A56-C28E4E46A80B}"/>
              </a:ext>
            </a:extLst>
          </p:cNvPr>
          <p:cNvSpPr txBox="1"/>
          <p:nvPr/>
        </p:nvSpPr>
        <p:spPr>
          <a:xfrm>
            <a:off x="659344" y="2669265"/>
            <a:ext cx="10642226" cy="2308324"/>
          </a:xfrm>
          <a:prstGeom prst="rect">
            <a:avLst/>
          </a:prstGeom>
          <a:noFill/>
        </p:spPr>
        <p:txBody>
          <a:bodyPr wrap="square" rtlCol="0">
            <a:spAutoFit/>
          </a:bodyPr>
          <a:lstStyle/>
          <a:p>
            <a:r>
              <a:rPr lang="en-US" b="1" dirty="0">
                <a:latin typeface="Montserrat" panose="00000500000000000000" pitchFamily="2" charset="0"/>
              </a:rPr>
              <a:t>PRACTICE POINT:</a:t>
            </a:r>
            <a:r>
              <a:rPr lang="en-US" dirty="0">
                <a:latin typeface="Montserrat" panose="00000500000000000000" pitchFamily="2" charset="0"/>
              </a:rPr>
              <a:t> Knowing the zoning classification can be of great importance to your buyer client and even your listings. </a:t>
            </a:r>
          </a:p>
          <a:p>
            <a:pPr marL="285750" indent="-285750">
              <a:buFontTx/>
              <a:buChar char="-"/>
            </a:pPr>
            <a:r>
              <a:rPr lang="en-US" dirty="0">
                <a:latin typeface="Montserrat" panose="00000500000000000000" pitchFamily="2" charset="0"/>
              </a:rPr>
              <a:t>If your seller has a property with three units, confirm that the tax card reflects three separate units on the property before listing it as a tri-plex. **Older multi-family properties might have more units than the tax card reflects and than the current zoning allows. If the zoning does not allow the number of units in the property this could affect a buyer’s ability to obtain financing on the property. </a:t>
            </a:r>
          </a:p>
          <a:p>
            <a:endParaRPr lang="en-US" dirty="0">
              <a:latin typeface="Montserrat" panose="00000500000000000000" pitchFamily="2" charset="0"/>
            </a:endParaRPr>
          </a:p>
        </p:txBody>
      </p:sp>
    </p:spTree>
    <p:extLst>
      <p:ext uri="{BB962C8B-B14F-4D97-AF65-F5344CB8AC3E}">
        <p14:creationId xmlns:p14="http://schemas.microsoft.com/office/powerpoint/2010/main" val="17306356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114300" y="0"/>
            <a:ext cx="11732314" cy="1325563"/>
          </a:xfrm>
        </p:spPr>
        <p:txBody>
          <a:bodyPr>
            <a:normAutofit fontScale="90000"/>
          </a:bodyPr>
          <a:lstStyle/>
          <a:p>
            <a:pPr algn="l"/>
            <a:r>
              <a:rPr lang="en-US" sz="4800" b="1" spc="150" dirty="0">
                <a:solidFill>
                  <a:srgbClr val="663300"/>
                </a:solidFill>
                <a:latin typeface="Montserrat" panose="00000500000000000000" pitchFamily="2" charset="0"/>
                <a:cs typeface="Helvetica" panose="020B0604020202020204" pitchFamily="34" charset="0"/>
              </a:rPr>
              <a:t>Section D: Researching a Property</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EE0BF77-3146-66F8-3A56-C28E4E46A80B}"/>
              </a:ext>
            </a:extLst>
          </p:cNvPr>
          <p:cNvSpPr txBox="1"/>
          <p:nvPr/>
        </p:nvSpPr>
        <p:spPr>
          <a:xfrm>
            <a:off x="659344" y="2392266"/>
            <a:ext cx="10642226" cy="2862322"/>
          </a:xfrm>
          <a:prstGeom prst="rect">
            <a:avLst/>
          </a:prstGeom>
          <a:noFill/>
        </p:spPr>
        <p:txBody>
          <a:bodyPr wrap="square" rtlCol="0">
            <a:spAutoFit/>
          </a:bodyPr>
          <a:lstStyle/>
          <a:p>
            <a:r>
              <a:rPr lang="en-US" b="1" dirty="0">
                <a:latin typeface="Montserrat" panose="00000500000000000000" pitchFamily="2" charset="0"/>
              </a:rPr>
              <a:t>PRACTICE POINT:</a:t>
            </a:r>
            <a:r>
              <a:rPr lang="en-US" dirty="0">
                <a:latin typeface="Montserrat" panose="00000500000000000000" pitchFamily="2" charset="0"/>
              </a:rPr>
              <a:t> Knowing the zoning classification can be of great importance to your buyer client when purchasing raw land to develop	. </a:t>
            </a:r>
          </a:p>
          <a:p>
            <a:pPr marL="285750" indent="-285750">
              <a:buFontTx/>
              <a:buChar char="-"/>
            </a:pPr>
            <a:r>
              <a:rPr lang="en-US" dirty="0">
                <a:latin typeface="Montserrat" panose="00000500000000000000" pitchFamily="2" charset="0"/>
              </a:rPr>
              <a:t>Confirming your buyer can construct a structure allowed by current zoning ordinances will affect a buyer’s decisions and use of your time! Some lots and neighborhoods have recently been affected by changes to the zoning ordinances. It is possible that the tax card does not reflect the current zoning ordinance. If there is any confusion, you must request confirmation of the zoning</a:t>
            </a:r>
          </a:p>
          <a:p>
            <a:pPr marL="742950" lvl="1" indent="-285750">
              <a:buFontTx/>
              <a:buChar char="-"/>
            </a:pPr>
            <a:r>
              <a:rPr lang="en-US" dirty="0">
                <a:latin typeface="Montserrat" panose="00000500000000000000" pitchFamily="2" charset="0"/>
              </a:rPr>
              <a:t>If the zoning is in question, you must provide additional time for clarification. If the seller objects, the buyer can offer up additional earnest money to conduct further investigation. </a:t>
            </a:r>
          </a:p>
        </p:txBody>
      </p:sp>
    </p:spTree>
    <p:extLst>
      <p:ext uri="{BB962C8B-B14F-4D97-AF65-F5344CB8AC3E}">
        <p14:creationId xmlns:p14="http://schemas.microsoft.com/office/powerpoint/2010/main" val="27777448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247650" y="1"/>
            <a:ext cx="11732314" cy="1325563"/>
          </a:xfrm>
        </p:spPr>
        <p:txBody>
          <a:bodyPr>
            <a:normAutofit fontScale="90000"/>
          </a:bodyPr>
          <a:lstStyle/>
          <a:p>
            <a:pPr algn="l"/>
            <a:r>
              <a:rPr lang="en-US" sz="4800" b="1" spc="150" dirty="0">
                <a:solidFill>
                  <a:srgbClr val="663300"/>
                </a:solidFill>
                <a:latin typeface="Montserrat" panose="00000500000000000000" pitchFamily="2" charset="0"/>
                <a:cs typeface="Helvetica" panose="020B0604020202020204" pitchFamily="34" charset="0"/>
              </a:rPr>
              <a:t>Section D: Researching a Property</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EE5970F-79A8-3AE8-776B-A40124A296B5}"/>
              </a:ext>
            </a:extLst>
          </p:cNvPr>
          <p:cNvSpPr txBox="1"/>
          <p:nvPr/>
        </p:nvSpPr>
        <p:spPr>
          <a:xfrm>
            <a:off x="846482" y="1351508"/>
            <a:ext cx="10534650" cy="4154984"/>
          </a:xfrm>
          <a:prstGeom prst="rect">
            <a:avLst/>
          </a:prstGeom>
          <a:noFill/>
        </p:spPr>
        <p:txBody>
          <a:bodyPr wrap="square">
            <a:spAutoFit/>
          </a:bodyPr>
          <a:lstStyle/>
          <a:p>
            <a:r>
              <a:rPr lang="en-US" sz="2400" b="1" dirty="0">
                <a:latin typeface="Montserrat" panose="00000500000000000000" pitchFamily="2" charset="0"/>
              </a:rPr>
              <a:t>Summary:</a:t>
            </a:r>
          </a:p>
          <a:p>
            <a:endParaRPr lang="en-US" sz="2400" b="1" dirty="0">
              <a:latin typeface="Montserrat" panose="00000500000000000000" pitchFamily="2" charset="0"/>
            </a:endParaRPr>
          </a:p>
          <a:p>
            <a:r>
              <a:rPr lang="en-US" sz="2400" b="1" dirty="0">
                <a:latin typeface="Montserrat" panose="00000500000000000000" pitchFamily="2" charset="0"/>
              </a:rPr>
              <a:t>At this point you have:</a:t>
            </a:r>
          </a:p>
          <a:p>
            <a:endParaRPr lang="en-US" sz="2400" b="1" dirty="0">
              <a:latin typeface="Montserrat" panose="00000500000000000000" pitchFamily="2" charset="0"/>
            </a:endParaRPr>
          </a:p>
          <a:p>
            <a:pPr marL="914400" lvl="1" indent="-457200">
              <a:buFont typeface="+mj-lt"/>
              <a:buAutoNum type="arabicPeriod"/>
            </a:pPr>
            <a:r>
              <a:rPr lang="en-US" sz="2400" dirty="0">
                <a:latin typeface="Montserrat" panose="00000500000000000000" pitchFamily="2" charset="0"/>
              </a:rPr>
              <a:t>Verified the agency having jurisdiction (city and county)</a:t>
            </a:r>
          </a:p>
          <a:p>
            <a:pPr marL="914400" lvl="1" indent="-457200">
              <a:buFont typeface="+mj-lt"/>
              <a:buAutoNum type="arabicPeriod"/>
            </a:pPr>
            <a:endParaRPr lang="en-US" sz="2400" dirty="0">
              <a:latin typeface="Montserrat" panose="00000500000000000000" pitchFamily="2" charset="0"/>
            </a:endParaRPr>
          </a:p>
          <a:p>
            <a:pPr marL="914400" lvl="1" indent="-457200">
              <a:buFont typeface="+mj-lt"/>
              <a:buAutoNum type="arabicPeriod"/>
            </a:pPr>
            <a:r>
              <a:rPr lang="en-US" sz="2400" dirty="0">
                <a:latin typeface="Montserrat" panose="00000500000000000000" pitchFamily="2" charset="0"/>
              </a:rPr>
              <a:t>Confirmed zoning designation</a:t>
            </a:r>
          </a:p>
          <a:p>
            <a:pPr marL="914400" lvl="1" indent="-457200">
              <a:buFont typeface="+mj-lt"/>
              <a:buAutoNum type="arabicPeriod"/>
            </a:pPr>
            <a:endParaRPr lang="en-US" sz="2400" dirty="0">
              <a:latin typeface="Montserrat" panose="00000500000000000000" pitchFamily="2" charset="0"/>
            </a:endParaRPr>
          </a:p>
          <a:p>
            <a:pPr marL="914400" lvl="1" indent="-457200">
              <a:buFont typeface="+mj-lt"/>
              <a:buAutoNum type="arabicPeriod"/>
            </a:pPr>
            <a:r>
              <a:rPr lang="en-US" sz="2400" dirty="0">
                <a:latin typeface="Montserrat" panose="00000500000000000000" pitchFamily="2" charset="0"/>
              </a:rPr>
              <a:t>Understand the site limitations</a:t>
            </a:r>
          </a:p>
          <a:p>
            <a:pPr marL="914400" lvl="1" indent="-457200">
              <a:buFont typeface="+mj-lt"/>
              <a:buAutoNum type="arabicPeriod"/>
            </a:pPr>
            <a:endParaRPr lang="en-US" sz="2400" dirty="0">
              <a:latin typeface="Montserrat" panose="00000500000000000000" pitchFamily="2" charset="0"/>
            </a:endParaRPr>
          </a:p>
          <a:p>
            <a:pPr marL="914400" lvl="1" indent="-457200">
              <a:buFont typeface="+mj-lt"/>
              <a:buAutoNum type="arabicPeriod"/>
            </a:pPr>
            <a:r>
              <a:rPr lang="en-US" sz="2400" dirty="0">
                <a:latin typeface="Montserrat" panose="00000500000000000000" pitchFamily="2" charset="0"/>
              </a:rPr>
              <a:t>Determine the buildable area</a:t>
            </a:r>
          </a:p>
        </p:txBody>
      </p:sp>
    </p:spTree>
    <p:extLst>
      <p:ext uri="{BB962C8B-B14F-4D97-AF65-F5344CB8AC3E}">
        <p14:creationId xmlns:p14="http://schemas.microsoft.com/office/powerpoint/2010/main" val="39071147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115542" y="-76200"/>
            <a:ext cx="12000257" cy="1325563"/>
          </a:xfrm>
        </p:spPr>
        <p:txBody>
          <a:bodyPr>
            <a:normAutofit/>
          </a:bodyPr>
          <a:lstStyle/>
          <a:p>
            <a:pPr algn="l"/>
            <a:r>
              <a:rPr lang="en-US" sz="3600" b="1" spc="150" dirty="0">
                <a:solidFill>
                  <a:srgbClr val="663300"/>
                </a:solidFill>
                <a:latin typeface="Montserrat" panose="00000500000000000000" pitchFamily="2" charset="0"/>
                <a:cs typeface="Helvetica" panose="020B0604020202020204" pitchFamily="34" charset="0"/>
              </a:rPr>
              <a:t>Section E: Applying for a Permit &amp; Resources</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DD32C45-80DF-87A9-A074-177D1E191031}"/>
              </a:ext>
            </a:extLst>
          </p:cNvPr>
          <p:cNvPicPr>
            <a:picLocks noChangeAspect="1"/>
          </p:cNvPicPr>
          <p:nvPr/>
        </p:nvPicPr>
        <p:blipFill>
          <a:blip r:embed="rId3"/>
          <a:stretch>
            <a:fillRect/>
          </a:stretch>
        </p:blipFill>
        <p:spPr>
          <a:xfrm>
            <a:off x="6128425" y="1718843"/>
            <a:ext cx="6063575" cy="4132969"/>
          </a:xfrm>
          <a:prstGeom prst="rect">
            <a:avLst/>
          </a:prstGeom>
        </p:spPr>
      </p:pic>
      <p:pic>
        <p:nvPicPr>
          <p:cNvPr id="5" name="Picture 4">
            <a:extLst>
              <a:ext uri="{FF2B5EF4-FFF2-40B4-BE49-F238E27FC236}">
                <a16:creationId xmlns:a16="http://schemas.microsoft.com/office/drawing/2014/main" id="{020367D9-B6CD-6550-3E1E-108A357EAFC3}"/>
              </a:ext>
            </a:extLst>
          </p:cNvPr>
          <p:cNvPicPr>
            <a:picLocks noChangeAspect="1"/>
          </p:cNvPicPr>
          <p:nvPr/>
        </p:nvPicPr>
        <p:blipFill>
          <a:blip r:embed="rId4"/>
          <a:stretch>
            <a:fillRect/>
          </a:stretch>
        </p:blipFill>
        <p:spPr>
          <a:xfrm>
            <a:off x="563294" y="1837367"/>
            <a:ext cx="5308174" cy="4014445"/>
          </a:xfrm>
          <a:prstGeom prst="rect">
            <a:avLst/>
          </a:prstGeom>
        </p:spPr>
      </p:pic>
      <p:pic>
        <p:nvPicPr>
          <p:cNvPr id="9" name="Picture 8">
            <a:extLst>
              <a:ext uri="{FF2B5EF4-FFF2-40B4-BE49-F238E27FC236}">
                <a16:creationId xmlns:a16="http://schemas.microsoft.com/office/drawing/2014/main" id="{C8AF813C-26FD-7C9B-AEDA-A266125A70A4}"/>
              </a:ext>
            </a:extLst>
          </p:cNvPr>
          <p:cNvPicPr>
            <a:picLocks noChangeAspect="1"/>
          </p:cNvPicPr>
          <p:nvPr/>
        </p:nvPicPr>
        <p:blipFill>
          <a:blip r:embed="rId5"/>
          <a:stretch>
            <a:fillRect/>
          </a:stretch>
        </p:blipFill>
        <p:spPr>
          <a:xfrm>
            <a:off x="7783583" y="1411771"/>
            <a:ext cx="1376629" cy="1537724"/>
          </a:xfrm>
          <a:prstGeom prst="rect">
            <a:avLst/>
          </a:prstGeom>
        </p:spPr>
      </p:pic>
    </p:spTree>
    <p:extLst>
      <p:ext uri="{BB962C8B-B14F-4D97-AF65-F5344CB8AC3E}">
        <p14:creationId xmlns:p14="http://schemas.microsoft.com/office/powerpoint/2010/main" val="1399551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115542" y="-76200"/>
            <a:ext cx="12000257" cy="1325563"/>
          </a:xfrm>
        </p:spPr>
        <p:txBody>
          <a:bodyPr>
            <a:normAutofit/>
          </a:bodyPr>
          <a:lstStyle/>
          <a:p>
            <a:pPr algn="l"/>
            <a:r>
              <a:rPr lang="en-US" sz="3600" b="1" spc="150" dirty="0">
                <a:solidFill>
                  <a:srgbClr val="663300"/>
                </a:solidFill>
                <a:latin typeface="Montserrat" panose="00000500000000000000" pitchFamily="2" charset="0"/>
                <a:cs typeface="Helvetica" panose="020B0604020202020204" pitchFamily="34" charset="0"/>
              </a:rPr>
              <a:t>Section E: Applying for a Permit &amp; Resources</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45EFBD8-79D1-DBDB-2FDD-DB5A4707E5FB}"/>
              </a:ext>
            </a:extLst>
          </p:cNvPr>
          <p:cNvPicPr>
            <a:picLocks noChangeAspect="1"/>
          </p:cNvPicPr>
          <p:nvPr/>
        </p:nvPicPr>
        <p:blipFill>
          <a:blip r:embed="rId3"/>
          <a:stretch>
            <a:fillRect/>
          </a:stretch>
        </p:blipFill>
        <p:spPr>
          <a:xfrm>
            <a:off x="9221212" y="1829875"/>
            <a:ext cx="2263452" cy="2528324"/>
          </a:xfrm>
          <a:prstGeom prst="rect">
            <a:avLst/>
          </a:prstGeom>
        </p:spPr>
      </p:pic>
      <p:pic>
        <p:nvPicPr>
          <p:cNvPr id="3" name="Picture 2">
            <a:extLst>
              <a:ext uri="{FF2B5EF4-FFF2-40B4-BE49-F238E27FC236}">
                <a16:creationId xmlns:a16="http://schemas.microsoft.com/office/drawing/2014/main" id="{4879F9AB-5B62-050F-2E1C-C2C91B3EE0F8}"/>
              </a:ext>
            </a:extLst>
          </p:cNvPr>
          <p:cNvPicPr>
            <a:picLocks noChangeAspect="1"/>
          </p:cNvPicPr>
          <p:nvPr/>
        </p:nvPicPr>
        <p:blipFill>
          <a:blip r:embed="rId4"/>
          <a:stretch>
            <a:fillRect/>
          </a:stretch>
        </p:blipFill>
        <p:spPr>
          <a:xfrm>
            <a:off x="576543" y="1661007"/>
            <a:ext cx="8504657" cy="3535986"/>
          </a:xfrm>
          <a:prstGeom prst="rect">
            <a:avLst/>
          </a:prstGeom>
        </p:spPr>
      </p:pic>
    </p:spTree>
    <p:extLst>
      <p:ext uri="{BB962C8B-B14F-4D97-AF65-F5344CB8AC3E}">
        <p14:creationId xmlns:p14="http://schemas.microsoft.com/office/powerpoint/2010/main" val="28487134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F73D6C-ECAB-9369-A530-A6F9BE40D522}"/>
              </a:ext>
            </a:extLst>
          </p:cNvPr>
          <p:cNvPicPr>
            <a:picLocks noChangeAspect="1"/>
          </p:cNvPicPr>
          <p:nvPr/>
        </p:nvPicPr>
        <p:blipFill>
          <a:blip r:embed="rId2"/>
          <a:stretch>
            <a:fillRect/>
          </a:stretch>
        </p:blipFill>
        <p:spPr>
          <a:xfrm>
            <a:off x="704849" y="1088213"/>
            <a:ext cx="6402247" cy="4082061"/>
          </a:xfrm>
          <a:prstGeom prst="rect">
            <a:avLst/>
          </a:prstGeom>
        </p:spPr>
      </p:pic>
      <p:pic>
        <p:nvPicPr>
          <p:cNvPr id="3" name="Picture 2">
            <a:extLst>
              <a:ext uri="{FF2B5EF4-FFF2-40B4-BE49-F238E27FC236}">
                <a16:creationId xmlns:a16="http://schemas.microsoft.com/office/drawing/2014/main" id="{A1611D8E-8BEE-AFC9-5B36-B392C9CF2B12}"/>
              </a:ext>
            </a:extLst>
          </p:cNvPr>
          <p:cNvPicPr>
            <a:picLocks noChangeAspect="1"/>
          </p:cNvPicPr>
          <p:nvPr/>
        </p:nvPicPr>
        <p:blipFill>
          <a:blip r:embed="rId3"/>
          <a:stretch>
            <a:fillRect/>
          </a:stretch>
        </p:blipFill>
        <p:spPr>
          <a:xfrm>
            <a:off x="4369533" y="2551886"/>
            <a:ext cx="7029898" cy="3930557"/>
          </a:xfrm>
          <a:prstGeom prst="rect">
            <a:avLst/>
          </a:prstGeom>
          <a:ln>
            <a:solidFill>
              <a:schemeClr val="tx1"/>
            </a:solidFill>
          </a:ln>
        </p:spPr>
      </p:pic>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115542" y="-76200"/>
            <a:ext cx="12000257" cy="1325563"/>
          </a:xfrm>
        </p:spPr>
        <p:txBody>
          <a:bodyPr>
            <a:normAutofit/>
          </a:bodyPr>
          <a:lstStyle/>
          <a:p>
            <a:pPr algn="l"/>
            <a:r>
              <a:rPr lang="en-US" sz="3600" b="1" spc="150" dirty="0">
                <a:solidFill>
                  <a:srgbClr val="663300"/>
                </a:solidFill>
                <a:latin typeface="Montserrat" panose="00000500000000000000" pitchFamily="2" charset="0"/>
                <a:cs typeface="Helvetica" panose="020B0604020202020204" pitchFamily="34" charset="0"/>
              </a:rPr>
              <a:t>Section E: Applying for a Permit &amp; Resources</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24037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E9980E-DD79-0A54-6B81-98774F452D2A}"/>
              </a:ext>
            </a:extLst>
          </p:cNvPr>
          <p:cNvPicPr>
            <a:picLocks noChangeAspect="1"/>
          </p:cNvPicPr>
          <p:nvPr/>
        </p:nvPicPr>
        <p:blipFill>
          <a:blip r:embed="rId2"/>
          <a:stretch>
            <a:fillRect/>
          </a:stretch>
        </p:blipFill>
        <p:spPr>
          <a:xfrm>
            <a:off x="1754034" y="1166516"/>
            <a:ext cx="8645832" cy="5309054"/>
          </a:xfrm>
          <a:prstGeom prst="rect">
            <a:avLst/>
          </a:prstGeom>
        </p:spPr>
      </p:pic>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115542" y="-76200"/>
            <a:ext cx="12000257" cy="1325563"/>
          </a:xfrm>
        </p:spPr>
        <p:txBody>
          <a:bodyPr>
            <a:normAutofit/>
          </a:bodyPr>
          <a:lstStyle/>
          <a:p>
            <a:pPr algn="l"/>
            <a:r>
              <a:rPr lang="en-US" sz="3600" b="1" spc="150" dirty="0">
                <a:solidFill>
                  <a:srgbClr val="663300"/>
                </a:solidFill>
                <a:latin typeface="Montserrat" panose="00000500000000000000" pitchFamily="2" charset="0"/>
                <a:cs typeface="Helvetica" panose="020B0604020202020204" pitchFamily="34" charset="0"/>
              </a:rPr>
              <a:t>Section E: Applying for a Permit &amp; Resources</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87600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115542" y="-76200"/>
            <a:ext cx="12000257" cy="1325563"/>
          </a:xfrm>
        </p:spPr>
        <p:txBody>
          <a:bodyPr>
            <a:normAutofit/>
          </a:bodyPr>
          <a:lstStyle/>
          <a:p>
            <a:pPr algn="l"/>
            <a:r>
              <a:rPr lang="en-US" sz="3600" b="1" spc="150" dirty="0">
                <a:solidFill>
                  <a:srgbClr val="663300"/>
                </a:solidFill>
                <a:latin typeface="Montserrat" panose="00000500000000000000" pitchFamily="2" charset="0"/>
                <a:cs typeface="Helvetica" panose="020B0604020202020204" pitchFamily="34" charset="0"/>
              </a:rPr>
              <a:t>Section E: Applying for a Permit &amp; Resources</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C0C5DB5-6ED8-F724-AF90-AFD4B5641E89}"/>
              </a:ext>
            </a:extLst>
          </p:cNvPr>
          <p:cNvPicPr>
            <a:picLocks noChangeAspect="1"/>
          </p:cNvPicPr>
          <p:nvPr/>
        </p:nvPicPr>
        <p:blipFill>
          <a:blip r:embed="rId3"/>
          <a:stretch>
            <a:fillRect/>
          </a:stretch>
        </p:blipFill>
        <p:spPr>
          <a:xfrm>
            <a:off x="1937082" y="1395174"/>
            <a:ext cx="8542659" cy="4776174"/>
          </a:xfrm>
          <a:prstGeom prst="rect">
            <a:avLst/>
          </a:prstGeom>
        </p:spPr>
      </p:pic>
    </p:spTree>
    <p:extLst>
      <p:ext uri="{BB962C8B-B14F-4D97-AF65-F5344CB8AC3E}">
        <p14:creationId xmlns:p14="http://schemas.microsoft.com/office/powerpoint/2010/main" val="10262764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115542" y="-76200"/>
            <a:ext cx="12000257" cy="1325563"/>
          </a:xfrm>
        </p:spPr>
        <p:txBody>
          <a:bodyPr>
            <a:normAutofit/>
          </a:bodyPr>
          <a:lstStyle/>
          <a:p>
            <a:pPr algn="l"/>
            <a:r>
              <a:rPr lang="en-US" sz="3600" b="1" spc="150" dirty="0">
                <a:solidFill>
                  <a:srgbClr val="663300"/>
                </a:solidFill>
                <a:latin typeface="Montserrat" panose="00000500000000000000" pitchFamily="2" charset="0"/>
                <a:cs typeface="Helvetica" panose="020B0604020202020204" pitchFamily="34" charset="0"/>
              </a:rPr>
              <a:t>Section E: Applying for a Permit &amp; Resources</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5667346-0551-6894-C545-0FAA5B50079F}"/>
              </a:ext>
            </a:extLst>
          </p:cNvPr>
          <p:cNvPicPr>
            <a:picLocks noChangeAspect="1"/>
          </p:cNvPicPr>
          <p:nvPr/>
        </p:nvPicPr>
        <p:blipFill>
          <a:blip r:embed="rId3"/>
          <a:stretch>
            <a:fillRect/>
          </a:stretch>
        </p:blipFill>
        <p:spPr>
          <a:xfrm>
            <a:off x="469518" y="1315204"/>
            <a:ext cx="8731632" cy="5325467"/>
          </a:xfrm>
          <a:prstGeom prst="rect">
            <a:avLst/>
          </a:prstGeom>
        </p:spPr>
      </p:pic>
    </p:spTree>
    <p:extLst>
      <p:ext uri="{BB962C8B-B14F-4D97-AF65-F5344CB8AC3E}">
        <p14:creationId xmlns:p14="http://schemas.microsoft.com/office/powerpoint/2010/main" val="32186036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C5A377-6D40-46A4-B7CA-EEE43BDD8D45}"/>
              </a:ext>
            </a:extLst>
          </p:cNvPr>
          <p:cNvPicPr>
            <a:picLocks noChangeAspect="1"/>
          </p:cNvPicPr>
          <p:nvPr/>
        </p:nvPicPr>
        <p:blipFill>
          <a:blip r:embed="rId2"/>
          <a:stretch>
            <a:fillRect/>
          </a:stretch>
        </p:blipFill>
        <p:spPr>
          <a:xfrm>
            <a:off x="212036" y="1237623"/>
            <a:ext cx="9533446" cy="5403048"/>
          </a:xfrm>
          <a:prstGeom prst="rect">
            <a:avLst/>
          </a:prstGeom>
        </p:spPr>
      </p:pic>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115542" y="-76200"/>
            <a:ext cx="12000257" cy="1325563"/>
          </a:xfrm>
        </p:spPr>
        <p:txBody>
          <a:bodyPr>
            <a:normAutofit/>
          </a:bodyPr>
          <a:lstStyle/>
          <a:p>
            <a:pPr algn="l"/>
            <a:r>
              <a:rPr lang="en-US" sz="3600" b="1" spc="150" dirty="0">
                <a:solidFill>
                  <a:srgbClr val="663300"/>
                </a:solidFill>
                <a:latin typeface="Montserrat" panose="00000500000000000000" pitchFamily="2" charset="0"/>
                <a:cs typeface="Helvetica" panose="020B0604020202020204" pitchFamily="34" charset="0"/>
              </a:rPr>
              <a:t>Section E: Applying for a Permit &amp; Resources</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6771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8F7A42-F811-BF63-1105-552420A21C1A}"/>
              </a:ext>
            </a:extLst>
          </p:cNvPr>
          <p:cNvSpPr txBox="1"/>
          <p:nvPr/>
        </p:nvSpPr>
        <p:spPr>
          <a:xfrm>
            <a:off x="612962" y="1443841"/>
            <a:ext cx="9502588" cy="5262979"/>
          </a:xfrm>
          <a:prstGeom prst="rect">
            <a:avLst/>
          </a:prstGeom>
          <a:noFill/>
        </p:spPr>
        <p:txBody>
          <a:bodyPr wrap="square" rtlCol="0">
            <a:spAutoFit/>
          </a:bodyPr>
          <a:lstStyle/>
          <a:p>
            <a:r>
              <a:rPr lang="en-US" sz="2800" b="1" dirty="0">
                <a:latin typeface="Montserrat" panose="00000500000000000000" pitchFamily="2" charset="0"/>
              </a:rPr>
              <a:t>What we are covering today:</a:t>
            </a:r>
          </a:p>
          <a:p>
            <a:endParaRPr lang="en-US" sz="2800" dirty="0">
              <a:latin typeface="Montserrat" panose="00000500000000000000" pitchFamily="2" charset="0"/>
            </a:endParaRPr>
          </a:p>
          <a:p>
            <a:r>
              <a:rPr lang="en-US" sz="2800" dirty="0">
                <a:latin typeface="Montserrat" panose="00000500000000000000" pitchFamily="2" charset="0"/>
              </a:rPr>
              <a:t>Part 1: Build ‘By-Right’ | Renovations, New Attics and ADUs</a:t>
            </a:r>
          </a:p>
          <a:p>
            <a:endParaRPr lang="en-US" sz="2800" dirty="0">
              <a:latin typeface="Montserrat" panose="00000500000000000000" pitchFamily="2" charset="0"/>
            </a:endParaRPr>
          </a:p>
          <a:p>
            <a:endParaRPr lang="en-US" sz="2800" dirty="0">
              <a:latin typeface="Montserrat" panose="00000500000000000000" pitchFamily="2" charset="0"/>
            </a:endParaRPr>
          </a:p>
          <a:p>
            <a:r>
              <a:rPr lang="en-US" sz="2800" b="1" dirty="0">
                <a:latin typeface="Montserrat" panose="00000500000000000000" pitchFamily="2" charset="0"/>
              </a:rPr>
              <a:t>What will be offered in the future:</a:t>
            </a:r>
          </a:p>
          <a:p>
            <a:endParaRPr lang="en-US" sz="2800" dirty="0">
              <a:latin typeface="Montserrat" panose="00000500000000000000" pitchFamily="2" charset="0"/>
            </a:endParaRPr>
          </a:p>
          <a:p>
            <a:r>
              <a:rPr lang="en-US" sz="2800" dirty="0">
                <a:latin typeface="Montserrat" panose="00000500000000000000" pitchFamily="2" charset="0"/>
              </a:rPr>
              <a:t>Part 2: SAP vs Variance</a:t>
            </a:r>
          </a:p>
          <a:p>
            <a:endParaRPr lang="en-US" sz="2800" dirty="0">
              <a:latin typeface="Montserrat" panose="00000500000000000000" pitchFamily="2" charset="0"/>
            </a:endParaRPr>
          </a:p>
          <a:p>
            <a:r>
              <a:rPr lang="en-US" sz="2800" dirty="0">
                <a:latin typeface="Montserrat" panose="00000500000000000000" pitchFamily="2" charset="0"/>
              </a:rPr>
              <a:t>Part 3: Subdivisions</a:t>
            </a:r>
          </a:p>
          <a:p>
            <a:endParaRPr lang="en-US" sz="2800" dirty="0">
              <a:latin typeface="Montserrat" panose="00000500000000000000" pitchFamily="2" charset="0"/>
            </a:endParaRPr>
          </a:p>
        </p:txBody>
      </p:sp>
      <p:sp>
        <p:nvSpPr>
          <p:cNvPr id="2" name="Title 1">
            <a:extLst>
              <a:ext uri="{FF2B5EF4-FFF2-40B4-BE49-F238E27FC236}">
                <a16:creationId xmlns:a16="http://schemas.microsoft.com/office/drawing/2014/main" id="{05FF3CD9-EA7B-A8FC-5861-773DB1398947}"/>
              </a:ext>
            </a:extLst>
          </p:cNvPr>
          <p:cNvSpPr>
            <a:spLocks noGrp="1"/>
          </p:cNvSpPr>
          <p:nvPr>
            <p:ph type="title"/>
          </p:nvPr>
        </p:nvSpPr>
        <p:spPr>
          <a:xfrm>
            <a:off x="198783" y="1"/>
            <a:ext cx="11781181" cy="1325563"/>
          </a:xfrm>
        </p:spPr>
        <p:txBody>
          <a:bodyPr>
            <a:normAutofit/>
          </a:bodyPr>
          <a:lstStyle/>
          <a:p>
            <a:pPr algn="l"/>
            <a:r>
              <a:rPr lang="en-US" sz="4800" b="1" spc="150" dirty="0">
                <a:solidFill>
                  <a:srgbClr val="663300"/>
                </a:solidFill>
                <a:latin typeface="Montserrat" panose="00000500000000000000" pitchFamily="2" charset="0"/>
                <a:cs typeface="Helvetica" panose="020B0604020202020204" pitchFamily="34" charset="0"/>
              </a:rPr>
              <a:t>Demystifying the Permit Process</a:t>
            </a:r>
          </a:p>
        </p:txBody>
      </p:sp>
      <p:pic>
        <p:nvPicPr>
          <p:cNvPr id="3" name="Picture 2" descr="Text&#10;&#10;Description automatically generated">
            <a:extLst>
              <a:ext uri="{FF2B5EF4-FFF2-40B4-BE49-F238E27FC236}">
                <a16:creationId xmlns:a16="http://schemas.microsoft.com/office/drawing/2014/main" id="{A4695043-44AD-21C6-6F67-39027CAE80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5" name="Straight Connector 4">
            <a:extLst>
              <a:ext uri="{FF2B5EF4-FFF2-40B4-BE49-F238E27FC236}">
                <a16:creationId xmlns:a16="http://schemas.microsoft.com/office/drawing/2014/main" id="{429117CB-35ED-4AE2-7DC7-3F75B39F8843}"/>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84176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382079"/>
            <a:ext cx="12192000" cy="461599"/>
            <a:chOff x="0" y="0"/>
            <a:chExt cx="10461067" cy="586762"/>
          </a:xfrm>
        </p:grpSpPr>
        <p:sp>
          <p:nvSpPr>
            <p:cNvPr id="3" name="Freeform 3"/>
            <p:cNvSpPr/>
            <p:nvPr/>
          </p:nvSpPr>
          <p:spPr>
            <a:xfrm>
              <a:off x="0" y="0"/>
              <a:ext cx="10461067" cy="586762"/>
            </a:xfrm>
            <a:custGeom>
              <a:avLst/>
              <a:gdLst/>
              <a:ahLst/>
              <a:cxnLst/>
              <a:rect l="l" t="t" r="r" b="b"/>
              <a:pathLst>
                <a:path w="10461067" h="586762">
                  <a:moveTo>
                    <a:pt x="0" y="0"/>
                  </a:moveTo>
                  <a:lnTo>
                    <a:pt x="10461067" y="0"/>
                  </a:lnTo>
                  <a:lnTo>
                    <a:pt x="10461067" y="586762"/>
                  </a:lnTo>
                  <a:lnTo>
                    <a:pt x="0" y="586762"/>
                  </a:lnTo>
                  <a:close/>
                </a:path>
              </a:pathLst>
            </a:custGeom>
            <a:solidFill>
              <a:srgbClr val="243746"/>
            </a:solidFill>
          </p:spPr>
        </p:sp>
      </p:grpSp>
      <p:sp>
        <p:nvSpPr>
          <p:cNvPr id="4" name="AutoShape 4"/>
          <p:cNvSpPr/>
          <p:nvPr/>
        </p:nvSpPr>
        <p:spPr>
          <a:xfrm>
            <a:off x="609600" y="4709160"/>
            <a:ext cx="11155680" cy="0"/>
          </a:xfrm>
          <a:prstGeom prst="line">
            <a:avLst/>
          </a:prstGeom>
          <a:ln w="9525" cap="rnd">
            <a:solidFill>
              <a:srgbClr val="926A52"/>
            </a:solidFill>
            <a:prstDash val="solid"/>
            <a:headEnd type="none" w="sm" len="sm"/>
            <a:tailEnd type="none" w="sm" len="sm"/>
          </a:ln>
        </p:spPr>
      </p:sp>
      <p:pic>
        <p:nvPicPr>
          <p:cNvPr id="5" name="Picture 5"/>
          <p:cNvPicPr>
            <a:picLocks noChangeAspect="1"/>
          </p:cNvPicPr>
          <p:nvPr/>
        </p:nvPicPr>
        <p:blipFill>
          <a:blip r:embed="rId2"/>
          <a:srcRect/>
          <a:stretch>
            <a:fillRect/>
          </a:stretch>
        </p:blipFill>
        <p:spPr>
          <a:xfrm>
            <a:off x="680990" y="462728"/>
            <a:ext cx="6574214" cy="869868"/>
          </a:xfrm>
          <a:prstGeom prst="rect">
            <a:avLst/>
          </a:prstGeom>
        </p:spPr>
      </p:pic>
      <p:sp>
        <p:nvSpPr>
          <p:cNvPr id="13" name="TextBox 13"/>
          <p:cNvSpPr txBox="1"/>
          <p:nvPr/>
        </p:nvSpPr>
        <p:spPr>
          <a:xfrm>
            <a:off x="560544" y="2642330"/>
            <a:ext cx="11155680" cy="634854"/>
          </a:xfrm>
          <a:prstGeom prst="rect">
            <a:avLst/>
          </a:prstGeom>
        </p:spPr>
        <p:txBody>
          <a:bodyPr wrap="square" lIns="0" tIns="0" rIns="0" bIns="0" rtlCol="0" anchor="t">
            <a:spAutoFit/>
          </a:bodyPr>
          <a:lstStyle/>
          <a:p>
            <a:pPr marL="0" marR="0" lvl="0" indent="0" algn="ctr" defTabSz="914400" rtl="0" eaLnBrk="1" fontAlgn="auto" latinLnBrk="0" hangingPunct="1">
              <a:lnSpc>
                <a:spcPts val="4726"/>
              </a:lnSpc>
              <a:spcBef>
                <a:spcPts val="0"/>
              </a:spcBef>
              <a:spcAft>
                <a:spcPts val="0"/>
              </a:spcAft>
              <a:buClrTx/>
              <a:buSzTx/>
              <a:buFontTx/>
              <a:buNone/>
              <a:tabLst/>
              <a:defRPr/>
            </a:pPr>
            <a:r>
              <a:rPr kumimoji="0" lang="en-US" sz="5400" b="0" i="0" u="none" strike="noStrike" kern="1200" cap="none" spc="432" normalizeH="0" baseline="0" noProof="0" dirty="0">
                <a:ln>
                  <a:noFill/>
                </a:ln>
                <a:solidFill>
                  <a:srgbClr val="926A52"/>
                </a:solidFill>
                <a:effectLst/>
                <a:uLnTx/>
                <a:uFillTx/>
                <a:latin typeface="Montserrat Extra-Bold Bold"/>
                <a:ea typeface="+mn-ea"/>
                <a:cs typeface="+mn-cs"/>
              </a:rPr>
              <a:t>Thank you</a:t>
            </a:r>
          </a:p>
        </p:txBody>
      </p:sp>
      <p:sp>
        <p:nvSpPr>
          <p:cNvPr id="14" name="TextBox 14"/>
          <p:cNvSpPr txBox="1"/>
          <p:nvPr/>
        </p:nvSpPr>
        <p:spPr>
          <a:xfrm>
            <a:off x="800870" y="4102604"/>
            <a:ext cx="10424158" cy="500906"/>
          </a:xfrm>
          <a:prstGeom prst="rect">
            <a:avLst/>
          </a:prstGeom>
        </p:spPr>
        <p:txBody>
          <a:bodyPr wrap="square" lIns="0" tIns="0" rIns="0" bIns="0" rtlCol="0" anchor="t">
            <a:spAutoFit/>
          </a:bodyPr>
          <a:lstStyle/>
          <a:p>
            <a:pPr marL="0" marR="0" lvl="0" indent="0" algn="ctr" defTabSz="914400" rtl="0" eaLnBrk="1" fontAlgn="auto" latinLnBrk="0" hangingPunct="1">
              <a:lnSpc>
                <a:spcPts val="377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243746"/>
                </a:solidFill>
                <a:effectLst/>
                <a:uLnTx/>
                <a:uFillTx/>
                <a:latin typeface="Holiday"/>
                <a:ea typeface="+mn-ea"/>
                <a:cs typeface="+mn-cs"/>
              </a:rPr>
              <a:t>Questions? </a:t>
            </a:r>
            <a:r>
              <a:rPr kumimoji="0" lang="en-US" sz="4000" b="0" i="1" u="none" strike="noStrike" kern="1200" cap="none" spc="0" normalizeH="0" baseline="0" noProof="0" dirty="0" err="1">
                <a:ln>
                  <a:noFill/>
                </a:ln>
                <a:solidFill>
                  <a:srgbClr val="243746"/>
                </a:solidFill>
                <a:effectLst/>
                <a:uLnTx/>
                <a:uFillTx/>
                <a:latin typeface="Holiday"/>
                <a:ea typeface="+mn-ea"/>
                <a:cs typeface="+mn-cs"/>
              </a:rPr>
              <a:t>attorneys@cb.law</a:t>
            </a:r>
            <a:endParaRPr kumimoji="0" lang="en-US" sz="4000" b="0" i="1" u="none" strike="noStrike" kern="1200" cap="none" spc="0" normalizeH="0" baseline="0" noProof="0" dirty="0">
              <a:ln>
                <a:noFill/>
              </a:ln>
              <a:solidFill>
                <a:srgbClr val="243746"/>
              </a:solidFill>
              <a:effectLst/>
              <a:uLnTx/>
              <a:uFillTx/>
              <a:latin typeface="Holiday"/>
              <a:ea typeface="+mn-ea"/>
              <a:cs typeface="+mn-cs"/>
            </a:endParaRPr>
          </a:p>
        </p:txBody>
      </p:sp>
      <p:sp>
        <p:nvSpPr>
          <p:cNvPr id="16" name="TextBox 16"/>
          <p:cNvSpPr txBox="1"/>
          <p:nvPr/>
        </p:nvSpPr>
        <p:spPr>
          <a:xfrm>
            <a:off x="2394693" y="6513160"/>
            <a:ext cx="7487383" cy="218008"/>
          </a:xfrm>
          <a:prstGeom prst="rect">
            <a:avLst/>
          </a:prstGeom>
        </p:spPr>
        <p:txBody>
          <a:bodyPr lIns="0" tIns="0" rIns="0" bIns="0" rtlCol="0" anchor="t">
            <a:spAutoFit/>
          </a:bodyPr>
          <a:lstStyle/>
          <a:p>
            <a:pPr marL="0" marR="0" lvl="0" indent="0" algn="ctr" defTabSz="914400" rtl="0" eaLnBrk="1" fontAlgn="auto" latinLnBrk="0" hangingPunct="1">
              <a:lnSpc>
                <a:spcPts val="1675"/>
              </a:lnSpc>
              <a:spcBef>
                <a:spcPts val="0"/>
              </a:spcBef>
              <a:spcAft>
                <a:spcPts val="0"/>
              </a:spcAft>
              <a:buClrTx/>
              <a:buSzTx/>
              <a:buFontTx/>
              <a:buNone/>
              <a:tabLst/>
              <a:defRPr/>
            </a:pPr>
            <a:r>
              <a:rPr kumimoji="0" lang="en-US" sz="1440" b="0" i="0" u="none" strike="noStrike" kern="1200" cap="none" spc="226" normalizeH="0" baseline="0" noProof="0" dirty="0">
                <a:ln>
                  <a:noFill/>
                </a:ln>
                <a:solidFill>
                  <a:srgbClr val="FFFFFF"/>
                </a:solidFill>
                <a:effectLst/>
                <a:uLnTx/>
                <a:uFillTx/>
                <a:latin typeface="Montserrat Semi-Bold"/>
                <a:ea typeface="+mn-ea"/>
                <a:cs typeface="+mn-cs"/>
              </a:rPr>
              <a:t>www.campbellandbrannon.com/permitting</a:t>
            </a:r>
          </a:p>
        </p:txBody>
      </p:sp>
      <p:pic>
        <p:nvPicPr>
          <p:cNvPr id="6" name="Picture 5">
            <a:extLst>
              <a:ext uri="{FF2B5EF4-FFF2-40B4-BE49-F238E27FC236}">
                <a16:creationId xmlns:a16="http://schemas.microsoft.com/office/drawing/2014/main" id="{CEADBD4E-7458-E28A-0996-21467B0A6288}"/>
              </a:ext>
            </a:extLst>
          </p:cNvPr>
          <p:cNvPicPr>
            <a:picLocks noChangeAspect="1"/>
          </p:cNvPicPr>
          <p:nvPr/>
        </p:nvPicPr>
        <p:blipFill>
          <a:blip r:embed="rId3"/>
          <a:stretch>
            <a:fillRect/>
          </a:stretch>
        </p:blipFill>
        <p:spPr>
          <a:xfrm>
            <a:off x="9249037" y="126832"/>
            <a:ext cx="2598645" cy="1394581"/>
          </a:xfrm>
          <a:prstGeom prst="rect">
            <a:avLst/>
          </a:prstGeom>
        </p:spPr>
      </p:pic>
    </p:spTree>
    <p:extLst>
      <p:ext uri="{BB962C8B-B14F-4D97-AF65-F5344CB8AC3E}">
        <p14:creationId xmlns:p14="http://schemas.microsoft.com/office/powerpoint/2010/main" val="227754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8F7A42-F811-BF63-1105-552420A21C1A}"/>
              </a:ext>
            </a:extLst>
          </p:cNvPr>
          <p:cNvSpPr txBox="1"/>
          <p:nvPr/>
        </p:nvSpPr>
        <p:spPr>
          <a:xfrm>
            <a:off x="666750" y="1874728"/>
            <a:ext cx="11313214" cy="2677656"/>
          </a:xfrm>
          <a:prstGeom prst="rect">
            <a:avLst/>
          </a:prstGeom>
          <a:noFill/>
        </p:spPr>
        <p:txBody>
          <a:bodyPr wrap="square" rtlCol="0">
            <a:spAutoFit/>
          </a:bodyPr>
          <a:lstStyle/>
          <a:p>
            <a:pPr marL="285750" indent="-285750">
              <a:buFont typeface="Arial" panose="020B0604020202020204" pitchFamily="34" charset="0"/>
              <a:buChar char="•"/>
            </a:pPr>
            <a:r>
              <a:rPr lang="en-US" sz="2800" b="1" dirty="0">
                <a:latin typeface="Montserrat" panose="00000500000000000000" pitchFamily="2" charset="0"/>
              </a:rPr>
              <a:t>To understand when a permit is needed and basic zoning guidelines</a:t>
            </a:r>
          </a:p>
          <a:p>
            <a:pPr marL="285750" indent="-285750">
              <a:buFont typeface="Arial" panose="020B0604020202020204" pitchFamily="34" charset="0"/>
              <a:buChar char="•"/>
            </a:pPr>
            <a:endParaRPr lang="en-US" sz="2800" b="1" dirty="0">
              <a:latin typeface="Montserrat" panose="00000500000000000000" pitchFamily="2" charset="0"/>
            </a:endParaRPr>
          </a:p>
          <a:p>
            <a:pPr marL="285750" indent="-285750">
              <a:buFont typeface="Arial" panose="020B0604020202020204" pitchFamily="34" charset="0"/>
              <a:buChar char="•"/>
            </a:pPr>
            <a:r>
              <a:rPr lang="en-US" sz="2800" b="1" dirty="0">
                <a:latin typeface="Montserrat" panose="00000500000000000000" pitchFamily="2" charset="0"/>
              </a:rPr>
              <a:t>Researching properties and online resources</a:t>
            </a:r>
          </a:p>
          <a:p>
            <a:pPr marL="285750" indent="-285750">
              <a:buFont typeface="Arial" panose="020B0604020202020204" pitchFamily="34" charset="0"/>
              <a:buChar char="•"/>
            </a:pPr>
            <a:endParaRPr lang="en-US" sz="2800" b="1" dirty="0">
              <a:latin typeface="Montserrat" panose="00000500000000000000" pitchFamily="2" charset="0"/>
            </a:endParaRPr>
          </a:p>
          <a:p>
            <a:pPr marL="285750" indent="-285750">
              <a:buFont typeface="Arial" panose="020B0604020202020204" pitchFamily="34" charset="0"/>
              <a:buChar char="•"/>
            </a:pPr>
            <a:r>
              <a:rPr lang="en-US" sz="2800" b="1" dirty="0">
                <a:latin typeface="Montserrat" panose="00000500000000000000" pitchFamily="2" charset="0"/>
              </a:rPr>
              <a:t>You will better understand how to Protect your Clients</a:t>
            </a:r>
          </a:p>
        </p:txBody>
      </p:sp>
      <p:sp>
        <p:nvSpPr>
          <p:cNvPr id="2" name="Title 1">
            <a:extLst>
              <a:ext uri="{FF2B5EF4-FFF2-40B4-BE49-F238E27FC236}">
                <a16:creationId xmlns:a16="http://schemas.microsoft.com/office/drawing/2014/main" id="{40D7AF00-DC2A-6A35-A9E2-E871BFFA21E8}"/>
              </a:ext>
            </a:extLst>
          </p:cNvPr>
          <p:cNvSpPr>
            <a:spLocks noGrp="1"/>
          </p:cNvSpPr>
          <p:nvPr>
            <p:ph type="title"/>
          </p:nvPr>
        </p:nvSpPr>
        <p:spPr>
          <a:xfrm>
            <a:off x="198783" y="1"/>
            <a:ext cx="11781181" cy="1325563"/>
          </a:xfrm>
        </p:spPr>
        <p:txBody>
          <a:bodyPr>
            <a:normAutofit/>
          </a:bodyPr>
          <a:lstStyle/>
          <a:p>
            <a:pPr algn="l"/>
            <a:r>
              <a:rPr lang="en-US" sz="4800" b="1" spc="150" dirty="0">
                <a:solidFill>
                  <a:srgbClr val="663300"/>
                </a:solidFill>
                <a:latin typeface="Montserrat" panose="00000500000000000000" pitchFamily="2" charset="0"/>
                <a:cs typeface="Helvetica" panose="020B0604020202020204" pitchFamily="34" charset="0"/>
              </a:rPr>
              <a:t>Learning Objectives for this CE</a:t>
            </a:r>
          </a:p>
        </p:txBody>
      </p:sp>
      <p:pic>
        <p:nvPicPr>
          <p:cNvPr id="3" name="Picture 2" descr="Text&#10;&#10;Description automatically generated">
            <a:extLst>
              <a:ext uri="{FF2B5EF4-FFF2-40B4-BE49-F238E27FC236}">
                <a16:creationId xmlns:a16="http://schemas.microsoft.com/office/drawing/2014/main" id="{493EA04E-0D45-2A7F-3A77-F9D565F69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5" name="Straight Connector 4">
            <a:extLst>
              <a:ext uri="{FF2B5EF4-FFF2-40B4-BE49-F238E27FC236}">
                <a16:creationId xmlns:a16="http://schemas.microsoft.com/office/drawing/2014/main" id="{5919474D-298D-5EF8-140C-CF8F7954DDB4}"/>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6334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8F7A42-F811-BF63-1105-552420A21C1A}"/>
              </a:ext>
            </a:extLst>
          </p:cNvPr>
          <p:cNvSpPr txBox="1"/>
          <p:nvPr/>
        </p:nvSpPr>
        <p:spPr>
          <a:xfrm>
            <a:off x="1344706" y="1550195"/>
            <a:ext cx="9502588" cy="3970318"/>
          </a:xfrm>
          <a:prstGeom prst="rect">
            <a:avLst/>
          </a:prstGeom>
          <a:noFill/>
        </p:spPr>
        <p:txBody>
          <a:bodyPr wrap="square" rtlCol="0">
            <a:spAutoFit/>
          </a:bodyPr>
          <a:lstStyle/>
          <a:p>
            <a:r>
              <a:rPr lang="en-US" sz="2800" b="1" dirty="0">
                <a:latin typeface="Montserrat" panose="00000500000000000000" pitchFamily="2" charset="0"/>
              </a:rPr>
              <a:t>Section A: </a:t>
            </a:r>
            <a:r>
              <a:rPr lang="en-US" sz="2800" dirty="0">
                <a:latin typeface="Montserrat" panose="00000500000000000000" pitchFamily="2" charset="0"/>
              </a:rPr>
              <a:t>When do I need a permit</a:t>
            </a:r>
          </a:p>
          <a:p>
            <a:endParaRPr lang="en-US" sz="2800" dirty="0">
              <a:latin typeface="Montserrat" panose="00000500000000000000" pitchFamily="2" charset="0"/>
            </a:endParaRPr>
          </a:p>
          <a:p>
            <a:r>
              <a:rPr lang="en-US" sz="2800" b="1" dirty="0">
                <a:latin typeface="Montserrat" panose="00000500000000000000" pitchFamily="2" charset="0"/>
              </a:rPr>
              <a:t>Section B: </a:t>
            </a:r>
            <a:r>
              <a:rPr lang="en-US" sz="2800" dirty="0">
                <a:latin typeface="Montserrat" panose="00000500000000000000" pitchFamily="2" charset="0"/>
              </a:rPr>
              <a:t>History of Zoning / Atlanta</a:t>
            </a:r>
          </a:p>
          <a:p>
            <a:endParaRPr lang="en-US" sz="2800" dirty="0">
              <a:latin typeface="Montserrat" panose="00000500000000000000" pitchFamily="2" charset="0"/>
            </a:endParaRPr>
          </a:p>
          <a:p>
            <a:r>
              <a:rPr lang="en-US" sz="2800" b="1" dirty="0">
                <a:latin typeface="Montserrat" panose="00000500000000000000" pitchFamily="2" charset="0"/>
              </a:rPr>
              <a:t>Section C: </a:t>
            </a:r>
            <a:r>
              <a:rPr lang="en-US" sz="2800" dirty="0">
                <a:latin typeface="Montserrat" panose="00000500000000000000" pitchFamily="2" charset="0"/>
              </a:rPr>
              <a:t>Zoning &amp; Buildable area</a:t>
            </a:r>
          </a:p>
          <a:p>
            <a:endParaRPr lang="en-US" sz="2800" dirty="0">
              <a:latin typeface="Montserrat" panose="00000500000000000000" pitchFamily="2" charset="0"/>
            </a:endParaRPr>
          </a:p>
          <a:p>
            <a:r>
              <a:rPr lang="en-US" sz="2800" b="1" dirty="0">
                <a:latin typeface="Montserrat" panose="00000500000000000000" pitchFamily="2" charset="0"/>
              </a:rPr>
              <a:t>Section D: </a:t>
            </a:r>
            <a:r>
              <a:rPr lang="en-US" sz="2800" dirty="0">
                <a:latin typeface="Montserrat" panose="00000500000000000000" pitchFamily="2" charset="0"/>
              </a:rPr>
              <a:t>Researching a Property</a:t>
            </a:r>
          </a:p>
          <a:p>
            <a:endParaRPr lang="en-US" sz="2800" dirty="0">
              <a:latin typeface="Montserrat" panose="00000500000000000000" pitchFamily="2" charset="0"/>
            </a:endParaRPr>
          </a:p>
          <a:p>
            <a:r>
              <a:rPr lang="en-US" sz="2800" b="1" dirty="0">
                <a:latin typeface="Montserrat" panose="00000500000000000000" pitchFamily="2" charset="0"/>
              </a:rPr>
              <a:t>Section E: </a:t>
            </a:r>
            <a:r>
              <a:rPr lang="en-US" sz="2800" dirty="0">
                <a:latin typeface="Montserrat" panose="00000500000000000000" pitchFamily="2" charset="0"/>
              </a:rPr>
              <a:t>Applying for a permit &amp; Resources</a:t>
            </a:r>
          </a:p>
        </p:txBody>
      </p:sp>
      <p:sp>
        <p:nvSpPr>
          <p:cNvPr id="2" name="Title 1">
            <a:extLst>
              <a:ext uri="{FF2B5EF4-FFF2-40B4-BE49-F238E27FC236}">
                <a16:creationId xmlns:a16="http://schemas.microsoft.com/office/drawing/2014/main" id="{317BDCA8-27D7-E3BB-4446-7096829C6165}"/>
              </a:ext>
            </a:extLst>
          </p:cNvPr>
          <p:cNvSpPr>
            <a:spLocks noGrp="1"/>
          </p:cNvSpPr>
          <p:nvPr>
            <p:ph type="title"/>
          </p:nvPr>
        </p:nvSpPr>
        <p:spPr>
          <a:xfrm>
            <a:off x="198783" y="1"/>
            <a:ext cx="11781181" cy="1325563"/>
          </a:xfrm>
        </p:spPr>
        <p:txBody>
          <a:bodyPr>
            <a:normAutofit/>
          </a:bodyPr>
          <a:lstStyle/>
          <a:p>
            <a:pPr algn="l"/>
            <a:r>
              <a:rPr lang="en-US" sz="4800" b="1" spc="150" dirty="0">
                <a:solidFill>
                  <a:srgbClr val="663300"/>
                </a:solidFill>
                <a:latin typeface="Montserrat" panose="00000500000000000000" pitchFamily="2" charset="0"/>
                <a:cs typeface="Helvetica" panose="020B0604020202020204" pitchFamily="34" charset="0"/>
              </a:rPr>
              <a:t>The Permitting Process (Part 1)</a:t>
            </a:r>
          </a:p>
        </p:txBody>
      </p:sp>
      <p:pic>
        <p:nvPicPr>
          <p:cNvPr id="3" name="Picture 2" descr="Text&#10;&#10;Description automatically generated">
            <a:extLst>
              <a:ext uri="{FF2B5EF4-FFF2-40B4-BE49-F238E27FC236}">
                <a16:creationId xmlns:a16="http://schemas.microsoft.com/office/drawing/2014/main" id="{B13E4D85-F1D6-EEAF-63AE-41ADB15ABE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5" name="Straight Connector 4">
            <a:extLst>
              <a:ext uri="{FF2B5EF4-FFF2-40B4-BE49-F238E27FC236}">
                <a16:creationId xmlns:a16="http://schemas.microsoft.com/office/drawing/2014/main" id="{2BF7B9CE-F8AA-1158-094F-6FD68ACD1F3F}"/>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8188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1FAE6F-5A50-BA64-A698-6B8B8B8D17AD}"/>
              </a:ext>
            </a:extLst>
          </p:cNvPr>
          <p:cNvPicPr>
            <a:picLocks noChangeAspect="1"/>
          </p:cNvPicPr>
          <p:nvPr/>
        </p:nvPicPr>
        <p:blipFill>
          <a:blip r:embed="rId2"/>
          <a:stretch>
            <a:fillRect/>
          </a:stretch>
        </p:blipFill>
        <p:spPr>
          <a:xfrm>
            <a:off x="2114597" y="1252076"/>
            <a:ext cx="8134303" cy="4827676"/>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247650" y="1"/>
            <a:ext cx="11732314" cy="1325563"/>
          </a:xfrm>
        </p:spPr>
        <p:txBody>
          <a:bodyPr>
            <a:normAutofit fontScale="90000"/>
          </a:bodyPr>
          <a:lstStyle/>
          <a:p>
            <a:pPr algn="l"/>
            <a:r>
              <a:rPr lang="en-US" sz="4800" b="1" spc="150" dirty="0">
                <a:solidFill>
                  <a:srgbClr val="663300"/>
                </a:solidFill>
                <a:latin typeface="Montserrat" panose="00000500000000000000" pitchFamily="2" charset="0"/>
                <a:cs typeface="Helvetica" panose="020B0604020202020204" pitchFamily="34" charset="0"/>
              </a:rPr>
              <a:t>Section A: When do I need a permit?</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7998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5529A2-38EB-6029-00A8-5FD33D941A98}"/>
              </a:ext>
            </a:extLst>
          </p:cNvPr>
          <p:cNvSpPr>
            <a:spLocks noGrp="1"/>
          </p:cNvSpPr>
          <p:nvPr>
            <p:ph type="title"/>
          </p:nvPr>
        </p:nvSpPr>
        <p:spPr>
          <a:xfrm>
            <a:off x="247650" y="1"/>
            <a:ext cx="11732314" cy="1325563"/>
          </a:xfrm>
        </p:spPr>
        <p:txBody>
          <a:bodyPr>
            <a:normAutofit fontScale="90000"/>
          </a:bodyPr>
          <a:lstStyle/>
          <a:p>
            <a:pPr algn="l"/>
            <a:r>
              <a:rPr lang="en-US" sz="4800" b="1" spc="150" dirty="0">
                <a:solidFill>
                  <a:srgbClr val="663300"/>
                </a:solidFill>
                <a:latin typeface="Montserrat" panose="00000500000000000000" pitchFamily="2" charset="0"/>
                <a:cs typeface="Helvetica" panose="020B0604020202020204" pitchFamily="34" charset="0"/>
              </a:rPr>
              <a:t>Section A: When do I need a permit?</a:t>
            </a:r>
          </a:p>
        </p:txBody>
      </p:sp>
      <p:pic>
        <p:nvPicPr>
          <p:cNvPr id="7" name="Picture 6" descr="Text&#10;&#10;Description automatically generated">
            <a:extLst>
              <a:ext uri="{FF2B5EF4-FFF2-40B4-BE49-F238E27FC236}">
                <a16:creationId xmlns:a16="http://schemas.microsoft.com/office/drawing/2014/main" id="{38190987-42EB-F793-573D-B04CCABBE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6500" y="6321292"/>
            <a:ext cx="2403464" cy="319379"/>
          </a:xfrm>
          <a:prstGeom prst="rect">
            <a:avLst/>
          </a:prstGeom>
        </p:spPr>
      </p:pic>
      <p:cxnSp>
        <p:nvCxnSpPr>
          <p:cNvPr id="8" name="Straight Connector 7">
            <a:extLst>
              <a:ext uri="{FF2B5EF4-FFF2-40B4-BE49-F238E27FC236}">
                <a16:creationId xmlns:a16="http://schemas.microsoft.com/office/drawing/2014/main" id="{A67C58AC-5091-B910-52F2-B4CE3E335767}"/>
              </a:ext>
            </a:extLst>
          </p:cNvPr>
          <p:cNvCxnSpPr>
            <a:cxnSpLocks/>
          </p:cNvCxnSpPr>
          <p:nvPr/>
        </p:nvCxnSpPr>
        <p:spPr>
          <a:xfrm>
            <a:off x="0" y="1052216"/>
            <a:ext cx="12192000" cy="0"/>
          </a:xfrm>
          <a:prstGeom prst="line">
            <a:avLst/>
          </a:prstGeom>
          <a:ln w="31750">
            <a:solidFill>
              <a:srgbClr val="6633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8D7B261-ECE6-1C7C-2C65-392576418F83}"/>
              </a:ext>
            </a:extLst>
          </p:cNvPr>
          <p:cNvPicPr>
            <a:picLocks noChangeAspect="1"/>
          </p:cNvPicPr>
          <p:nvPr/>
        </p:nvPicPr>
        <p:blipFill>
          <a:blip r:embed="rId3"/>
          <a:stretch>
            <a:fillRect/>
          </a:stretch>
        </p:blipFill>
        <p:spPr>
          <a:xfrm>
            <a:off x="2133601" y="1150957"/>
            <a:ext cx="7981949" cy="50305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52394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2925</TotalTime>
  <Words>2106</Words>
  <Application>Microsoft Office PowerPoint</Application>
  <PresentationFormat>Widescreen</PresentationFormat>
  <Paragraphs>190</Paragraphs>
  <Slides>50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50</vt:i4>
      </vt:variant>
    </vt:vector>
  </HeadingPairs>
  <TitlesOfParts>
    <vt:vector size="61" baseType="lpstr">
      <vt:lpstr>Arial</vt:lpstr>
      <vt:lpstr>Arial Black</vt:lpstr>
      <vt:lpstr>Calibri</vt:lpstr>
      <vt:lpstr>Calibri Light</vt:lpstr>
      <vt:lpstr>Century Gothic</vt:lpstr>
      <vt:lpstr>Holiday</vt:lpstr>
      <vt:lpstr>Montserrat</vt:lpstr>
      <vt:lpstr>Montserrat Extra-Bold Bold</vt:lpstr>
      <vt:lpstr>Montserrat Semi-Bold</vt:lpstr>
      <vt:lpstr>Times New Roman</vt:lpstr>
      <vt:lpstr>Office Theme</vt:lpstr>
      <vt:lpstr>PowerPoint Presentation</vt:lpstr>
      <vt:lpstr>Introduction to our Instructors</vt:lpstr>
      <vt:lpstr>Agenda </vt:lpstr>
      <vt:lpstr>Heard this before? </vt:lpstr>
      <vt:lpstr>Demystifying the Permit Process</vt:lpstr>
      <vt:lpstr>Learning Objectives for this CE</vt:lpstr>
      <vt:lpstr>The Permitting Process (Part 1)</vt:lpstr>
      <vt:lpstr>Section A: When do I need a permit?</vt:lpstr>
      <vt:lpstr>Section A: When do I need a permit?</vt:lpstr>
      <vt:lpstr>Section A: When do I need a permit?</vt:lpstr>
      <vt:lpstr>Section A: When do I need a permit?</vt:lpstr>
      <vt:lpstr>Section A: When do I need a permit?</vt:lpstr>
      <vt:lpstr>Section A: When do I need a permit?</vt:lpstr>
      <vt:lpstr>Section A: When do I need a permit?</vt:lpstr>
      <vt:lpstr>Section B: History of Zoning</vt:lpstr>
      <vt:lpstr>Section B: History of Zoning</vt:lpstr>
      <vt:lpstr>Section B: History of Zoning</vt:lpstr>
      <vt:lpstr>Section C: Zoning &amp; Buildable Area</vt:lpstr>
      <vt:lpstr>Section C: Zoning &amp; Buildable Area</vt:lpstr>
      <vt:lpstr>Section C: Zoning &amp; Buildable Area</vt:lpstr>
      <vt:lpstr>Section C: Zoning &amp; Buildable Area</vt:lpstr>
      <vt:lpstr>Section C: Zoning &amp; Buildable Area</vt:lpstr>
      <vt:lpstr>Section C: Zoning &amp; Buildable Area</vt:lpstr>
      <vt:lpstr>Section C: Zoning &amp; Buildable Area</vt:lpstr>
      <vt:lpstr>Section C: Zoning &amp; Buildable Area</vt:lpstr>
      <vt:lpstr>Section C: Zoning &amp; Buildable Area</vt:lpstr>
      <vt:lpstr>Section C: Zoning &amp; Buildable Area</vt:lpstr>
      <vt:lpstr>Section C: Zoning &amp; Buildable Area</vt:lpstr>
      <vt:lpstr>Section C: Zoning &amp; Buildable Area</vt:lpstr>
      <vt:lpstr>Section C: Zoning &amp; Buildable Area</vt:lpstr>
      <vt:lpstr>Section C: Zoning &amp; Buildable Area</vt:lpstr>
      <vt:lpstr>Section D: Researching a Property</vt:lpstr>
      <vt:lpstr>Section D: Researching a Property</vt:lpstr>
      <vt:lpstr>Section D: Researching a Property</vt:lpstr>
      <vt:lpstr>Section D: Researching a Property</vt:lpstr>
      <vt:lpstr>Section D: Researching a Property</vt:lpstr>
      <vt:lpstr>Section D: Researching a Property</vt:lpstr>
      <vt:lpstr>Section D: Researching a Property</vt:lpstr>
      <vt:lpstr>Section D: Researching a Property</vt:lpstr>
      <vt:lpstr>Section D: Researching a Property</vt:lpstr>
      <vt:lpstr>Section D: Researching a Property</vt:lpstr>
      <vt:lpstr>Section D: Researching a Property</vt:lpstr>
      <vt:lpstr>Section E: Applying for a Permit &amp; Resources</vt:lpstr>
      <vt:lpstr>Section E: Applying for a Permit &amp; Resources</vt:lpstr>
      <vt:lpstr>Section E: Applying for a Permit &amp; Resources</vt:lpstr>
      <vt:lpstr>Section E: Applying for a Permit &amp; Resources</vt:lpstr>
      <vt:lpstr>Section E: Applying for a Permit &amp; Resources</vt:lpstr>
      <vt:lpstr>Section E: Applying for a Permit &amp; Resources</vt:lpstr>
      <vt:lpstr>Section E: Applying for a Permit &amp;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Lindsey Rogers</dc:creator>
  <cp:lastModifiedBy>Justice Choate</cp:lastModifiedBy>
  <cp:revision>114</cp:revision>
  <cp:lastPrinted>2022-08-01T17:53:18Z</cp:lastPrinted>
  <dcterms:created xsi:type="dcterms:W3CDTF">2022-07-27T14:27:22Z</dcterms:created>
  <dcterms:modified xsi:type="dcterms:W3CDTF">2023-02-14T05:16:29Z</dcterms:modified>
</cp:coreProperties>
</file>