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2"/>
  </p:notesMasterIdLst>
  <p:sldIdLst>
    <p:sldId id="256" r:id="rId2"/>
    <p:sldId id="257" r:id="rId3"/>
    <p:sldId id="258" r:id="rId4"/>
    <p:sldId id="259" r:id="rId5"/>
    <p:sldId id="260" r:id="rId6"/>
    <p:sldId id="262" r:id="rId7"/>
    <p:sldId id="261" r:id="rId8"/>
    <p:sldId id="336" r:id="rId9"/>
    <p:sldId id="338" r:id="rId10"/>
    <p:sldId id="321" r:id="rId11"/>
    <p:sldId id="263" r:id="rId12"/>
    <p:sldId id="264" r:id="rId13"/>
    <p:sldId id="265" r:id="rId14"/>
    <p:sldId id="266" r:id="rId15"/>
    <p:sldId id="267" r:id="rId16"/>
    <p:sldId id="268" r:id="rId17"/>
    <p:sldId id="269" r:id="rId18"/>
    <p:sldId id="270" r:id="rId19"/>
    <p:sldId id="320" r:id="rId20"/>
    <p:sldId id="271" r:id="rId21"/>
    <p:sldId id="272" r:id="rId22"/>
    <p:sldId id="273" r:id="rId23"/>
    <p:sldId id="322" r:id="rId24"/>
    <p:sldId id="323" r:id="rId25"/>
    <p:sldId id="275" r:id="rId26"/>
    <p:sldId id="324" r:id="rId27"/>
    <p:sldId id="276" r:id="rId28"/>
    <p:sldId id="277" r:id="rId29"/>
    <p:sldId id="278" r:id="rId30"/>
    <p:sldId id="279" r:id="rId31"/>
    <p:sldId id="280" r:id="rId32"/>
    <p:sldId id="282" r:id="rId33"/>
    <p:sldId id="325" r:id="rId34"/>
    <p:sldId id="283" r:id="rId35"/>
    <p:sldId id="284" r:id="rId36"/>
    <p:sldId id="326"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327" r:id="rId50"/>
    <p:sldId id="297" r:id="rId51"/>
    <p:sldId id="298" r:id="rId52"/>
    <p:sldId id="299" r:id="rId53"/>
    <p:sldId id="300" r:id="rId54"/>
    <p:sldId id="328" r:id="rId55"/>
    <p:sldId id="301" r:id="rId56"/>
    <p:sldId id="302" r:id="rId57"/>
    <p:sldId id="303" r:id="rId58"/>
    <p:sldId id="329" r:id="rId59"/>
    <p:sldId id="304" r:id="rId60"/>
    <p:sldId id="305" r:id="rId61"/>
    <p:sldId id="306" r:id="rId62"/>
    <p:sldId id="307" r:id="rId63"/>
    <p:sldId id="308" r:id="rId64"/>
    <p:sldId id="330" r:id="rId65"/>
    <p:sldId id="309" r:id="rId66"/>
    <p:sldId id="310" r:id="rId67"/>
    <p:sldId id="312" r:id="rId68"/>
    <p:sldId id="313" r:id="rId69"/>
    <p:sldId id="332" r:id="rId70"/>
    <p:sldId id="314" r:id="rId71"/>
    <p:sldId id="315" r:id="rId72"/>
    <p:sldId id="316" r:id="rId73"/>
    <p:sldId id="317" r:id="rId74"/>
    <p:sldId id="333" r:id="rId75"/>
    <p:sldId id="335" r:id="rId76"/>
    <p:sldId id="339" r:id="rId77"/>
    <p:sldId id="340" r:id="rId78"/>
    <p:sldId id="318" r:id="rId79"/>
    <p:sldId id="331" r:id="rId80"/>
    <p:sldId id="319" r:id="rId81"/>
  </p:sldIdLst>
  <p:sldSz cx="5080000" cy="2857500"/>
  <p:notesSz cx="6858000" cy="9144000"/>
  <p:embeddedFontLst>
    <p:embeddedFont>
      <p:font typeface="Calibri" panose="020F0502020204030204" pitchFamily="34" charset="0"/>
      <p:regular r:id="rId83"/>
      <p:bold r:id="rId84"/>
      <p:italic r:id="rId85"/>
      <p:boldItalic r:id="rId86"/>
    </p:embeddedFont>
    <p:embeddedFont>
      <p:font typeface="Holiday" panose="020B0604020202020204" charset="0"/>
      <p:regular r:id="rId87"/>
    </p:embeddedFont>
    <p:embeddedFont>
      <p:font typeface="Montserrat Extra-Bold Bold" panose="020B0604020202020204" charset="0"/>
      <p:regular r:id="rId88"/>
    </p:embeddedFont>
    <p:embeddedFont>
      <p:font typeface="Montserrat Semi-Bold" panose="020B0604020202020204" charset="0"/>
      <p:regular r:id="rId89"/>
    </p:embeddedFont>
    <p:embeddedFont>
      <p:font typeface="Verdana" panose="020B0604030504040204" pitchFamily="34" charset="0"/>
      <p:regular r:id="rId90"/>
      <p:bold r:id="rId91"/>
      <p:italic r:id="rId92"/>
      <p:boldItalic r:id="rId9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2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6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48" d="100"/>
          <a:sy n="248" d="100"/>
        </p:scale>
        <p:origin x="906" y="186"/>
      </p:cViewPr>
      <p:guideLst>
        <p:guide orient="horz" pos="2160"/>
        <p:guide pos="4267"/>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8.fntdata"/><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C5896-A14E-486D-B4EA-9F342BFB0D3E}"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9CF12FF1-1E49-4AE4-B318-54609EA42ED1}">
      <dgm:prSet custT="1"/>
      <dgm:spPr>
        <a:solidFill>
          <a:schemeClr val="bg1"/>
        </a:solidFill>
      </dgm:spPr>
      <dgm:t>
        <a:bodyPr/>
        <a:lstStyle/>
        <a:p>
          <a:r>
            <a:rPr lang="en-US" sz="900" b="1" dirty="0">
              <a:solidFill>
                <a:schemeClr val="tx2">
                  <a:lumMod val="50000"/>
                </a:schemeClr>
              </a:solidFill>
              <a:latin typeface="Montserrat Semi-Bold" panose="020B0604020202020204" charset="0"/>
            </a:rPr>
            <a:t>STATUTE 43-40-12</a:t>
          </a:r>
          <a:endParaRPr lang="en-US" sz="900" dirty="0">
            <a:solidFill>
              <a:schemeClr val="tx2">
                <a:lumMod val="50000"/>
              </a:schemeClr>
            </a:solidFill>
            <a:latin typeface="Montserrat Semi-Bold" panose="020B0604020202020204" charset="0"/>
          </a:endParaRPr>
        </a:p>
      </dgm:t>
    </dgm:pt>
    <dgm:pt modelId="{3658AF9F-3B63-4D03-AB79-5303D900B6EF}" type="parTrans" cxnId="{A1680B18-5399-4AD1-8013-3F537B4309E8}">
      <dgm:prSet/>
      <dgm:spPr/>
      <dgm:t>
        <a:bodyPr/>
        <a:lstStyle/>
        <a:p>
          <a:endParaRPr lang="en-US"/>
        </a:p>
      </dgm:t>
    </dgm:pt>
    <dgm:pt modelId="{F5EA71AD-FA01-4AA6-BC1F-167BC9C0C4C5}" type="sibTrans" cxnId="{A1680B18-5399-4AD1-8013-3F537B4309E8}">
      <dgm:prSet/>
      <dgm:spPr/>
      <dgm:t>
        <a:bodyPr/>
        <a:lstStyle/>
        <a:p>
          <a:endParaRPr lang="en-US"/>
        </a:p>
      </dgm:t>
    </dgm:pt>
    <dgm:pt modelId="{5CB5BDE7-2AC2-4947-9D9C-54BA922F1880}">
      <dgm:prSet/>
      <dgm:spPr/>
      <dgm:t>
        <a:bodyPr/>
        <a:lstStyle/>
        <a:p>
          <a:r>
            <a:rPr lang="en-US" dirty="0">
              <a:solidFill>
                <a:schemeClr val="tx2">
                  <a:lumMod val="50000"/>
                </a:schemeClr>
              </a:solidFill>
              <a:latin typeface="Montserrat Semi-Bold" panose="020B0604020202020204" charset="0"/>
            </a:rPr>
            <a:t>Commission can charge for reasonable fees for issuance and for renewal of licenses, as well as examinations </a:t>
          </a:r>
        </a:p>
      </dgm:t>
    </dgm:pt>
    <dgm:pt modelId="{AD6F922E-D151-4D57-824D-98D9EC2AA392}" type="parTrans" cxnId="{4C58883C-F78F-443B-922F-DA8BDD03B401}">
      <dgm:prSet/>
      <dgm:spPr/>
      <dgm:t>
        <a:bodyPr/>
        <a:lstStyle/>
        <a:p>
          <a:endParaRPr lang="en-US"/>
        </a:p>
      </dgm:t>
    </dgm:pt>
    <dgm:pt modelId="{422E675F-5145-4D27-98F0-3F7153DB2B99}" type="sibTrans" cxnId="{4C58883C-F78F-443B-922F-DA8BDD03B401}">
      <dgm:prSet/>
      <dgm:spPr/>
      <dgm:t>
        <a:bodyPr/>
        <a:lstStyle/>
        <a:p>
          <a:endParaRPr lang="en-US"/>
        </a:p>
      </dgm:t>
    </dgm:pt>
    <dgm:pt modelId="{45E0F803-04CA-4323-972F-AC4F4F8403E6}">
      <dgm:prSet/>
      <dgm:spPr/>
      <dgm:t>
        <a:bodyPr/>
        <a:lstStyle/>
        <a:p>
          <a:r>
            <a:rPr lang="en-US" b="1" u="sng" dirty="0">
              <a:solidFill>
                <a:schemeClr val="tx2">
                  <a:lumMod val="50000"/>
                </a:schemeClr>
              </a:solidFill>
              <a:latin typeface="Montserrat Semi-Bold" panose="020B0604020202020204" charset="0"/>
            </a:rPr>
            <a:t>Lapse of License </a:t>
          </a:r>
          <a:r>
            <a:rPr lang="en-US" dirty="0">
              <a:solidFill>
                <a:schemeClr val="tx2">
                  <a:lumMod val="50000"/>
                </a:schemeClr>
              </a:solidFill>
              <a:latin typeface="Montserrat Semi-Bold" panose="020B0604020202020204" charset="0"/>
            </a:rPr>
            <a:t>– </a:t>
          </a:r>
        </a:p>
      </dgm:t>
    </dgm:pt>
    <dgm:pt modelId="{C6CDFCA0-9E46-4E8B-AD91-50FF57B478BF}" type="parTrans" cxnId="{8F2736BF-65CF-4E46-BA8D-D48CAFA7B5A0}">
      <dgm:prSet/>
      <dgm:spPr/>
      <dgm:t>
        <a:bodyPr/>
        <a:lstStyle/>
        <a:p>
          <a:endParaRPr lang="en-US"/>
        </a:p>
      </dgm:t>
    </dgm:pt>
    <dgm:pt modelId="{E78CC066-C98E-4B33-819D-67CF23859992}" type="sibTrans" cxnId="{8F2736BF-65CF-4E46-BA8D-D48CAFA7B5A0}">
      <dgm:prSet/>
      <dgm:spPr/>
      <dgm:t>
        <a:bodyPr/>
        <a:lstStyle/>
        <a:p>
          <a:endParaRPr lang="en-US"/>
        </a:p>
      </dgm:t>
    </dgm:pt>
    <dgm:pt modelId="{A716BBDB-A05A-4896-9FD9-D120DF381C12}">
      <dgm:prSet/>
      <dgm:spPr/>
      <dgm:t>
        <a:bodyPr/>
        <a:lstStyle/>
        <a:p>
          <a:r>
            <a:rPr lang="en-US" dirty="0">
              <a:solidFill>
                <a:schemeClr val="tx2">
                  <a:lumMod val="50000"/>
                </a:schemeClr>
              </a:solidFill>
              <a:latin typeface="Montserrat Semi-Bold" panose="020B0604020202020204" charset="0"/>
            </a:rPr>
            <a:t>Can be reinstated anytime within two (2) years for a fee</a:t>
          </a:r>
        </a:p>
      </dgm:t>
    </dgm:pt>
    <dgm:pt modelId="{92F4C6BB-BB4A-4429-ADD6-AADEA7B31F30}" type="parTrans" cxnId="{A8C73341-CB60-4AA0-8D07-8C78C997D972}">
      <dgm:prSet/>
      <dgm:spPr/>
      <dgm:t>
        <a:bodyPr/>
        <a:lstStyle/>
        <a:p>
          <a:endParaRPr lang="en-US"/>
        </a:p>
      </dgm:t>
    </dgm:pt>
    <dgm:pt modelId="{A16A1842-6902-4A1A-90FA-4D4AF07F486F}" type="sibTrans" cxnId="{A8C73341-CB60-4AA0-8D07-8C78C997D972}">
      <dgm:prSet/>
      <dgm:spPr/>
      <dgm:t>
        <a:bodyPr/>
        <a:lstStyle/>
        <a:p>
          <a:endParaRPr lang="en-US"/>
        </a:p>
      </dgm:t>
    </dgm:pt>
    <dgm:pt modelId="{66A2329C-67A5-4F8D-A5D0-1DA65959CF5E}">
      <dgm:prSet/>
      <dgm:spPr/>
      <dgm:t>
        <a:bodyPr/>
        <a:lstStyle/>
        <a:p>
          <a:r>
            <a:rPr lang="en-US" dirty="0">
              <a:solidFill>
                <a:schemeClr val="tx2">
                  <a:lumMod val="50000"/>
                </a:schemeClr>
              </a:solidFill>
              <a:latin typeface="Montserrat Semi-Bold" panose="020B0604020202020204" charset="0"/>
            </a:rPr>
            <a:t>Between 2-5 years – fees + educational requirements </a:t>
          </a:r>
        </a:p>
      </dgm:t>
    </dgm:pt>
    <dgm:pt modelId="{6C7A84F7-17F9-4BD4-8AE9-84CAE200275B}" type="parTrans" cxnId="{84EACE21-7BFB-4ABF-8084-A7A0B0FF4AA1}">
      <dgm:prSet/>
      <dgm:spPr/>
      <dgm:t>
        <a:bodyPr/>
        <a:lstStyle/>
        <a:p>
          <a:endParaRPr lang="en-US"/>
        </a:p>
      </dgm:t>
    </dgm:pt>
    <dgm:pt modelId="{D59C32F8-38FF-4D87-9BA4-D06C98D28606}" type="sibTrans" cxnId="{84EACE21-7BFB-4ABF-8084-A7A0B0FF4AA1}">
      <dgm:prSet/>
      <dgm:spPr/>
      <dgm:t>
        <a:bodyPr/>
        <a:lstStyle/>
        <a:p>
          <a:endParaRPr lang="en-US"/>
        </a:p>
      </dgm:t>
    </dgm:pt>
    <dgm:pt modelId="{30ECCB8E-EC4B-4065-AB93-3583332A75B2}">
      <dgm:prSet/>
      <dgm:spPr/>
      <dgm:t>
        <a:bodyPr/>
        <a:lstStyle/>
        <a:p>
          <a:r>
            <a:rPr lang="en-US" dirty="0">
              <a:solidFill>
                <a:schemeClr val="tx2">
                  <a:lumMod val="50000"/>
                </a:schemeClr>
              </a:solidFill>
              <a:latin typeface="Montserrat Semi-Bold" panose="020B0604020202020204" charset="0"/>
            </a:rPr>
            <a:t>&gt;5 Years – must meet the requirements of a new licensee </a:t>
          </a:r>
        </a:p>
      </dgm:t>
    </dgm:pt>
    <dgm:pt modelId="{CEC607D0-02AC-411D-87E0-D7ADEF4B2985}" type="parTrans" cxnId="{4CFA7307-9F42-4B73-B090-1DD13317274C}">
      <dgm:prSet/>
      <dgm:spPr/>
      <dgm:t>
        <a:bodyPr/>
        <a:lstStyle/>
        <a:p>
          <a:endParaRPr lang="en-US"/>
        </a:p>
      </dgm:t>
    </dgm:pt>
    <dgm:pt modelId="{D043B83B-A24B-4A6F-A4A5-AD8BDCBF820D}" type="sibTrans" cxnId="{4CFA7307-9F42-4B73-B090-1DD13317274C}">
      <dgm:prSet/>
      <dgm:spPr/>
      <dgm:t>
        <a:bodyPr/>
        <a:lstStyle/>
        <a:p>
          <a:endParaRPr lang="en-US"/>
        </a:p>
      </dgm:t>
    </dgm:pt>
    <dgm:pt modelId="{DABBFE8B-4911-401D-A54A-EAD3C080E6B5}">
      <dgm:prSet/>
      <dgm:spPr>
        <a:solidFill>
          <a:schemeClr val="bg1"/>
        </a:solidFill>
      </dgm:spPr>
      <dgm:t>
        <a:bodyPr/>
        <a:lstStyle/>
        <a:p>
          <a:r>
            <a:rPr lang="en-US" b="1" dirty="0">
              <a:solidFill>
                <a:schemeClr val="tx2">
                  <a:lumMod val="50000"/>
                </a:schemeClr>
              </a:solidFill>
              <a:latin typeface="Montserrat Semi-Bold" panose="020B0604020202020204" charset="0"/>
            </a:rPr>
            <a:t>STATUTE 43-40-13</a:t>
          </a:r>
          <a:endParaRPr lang="en-US" dirty="0">
            <a:solidFill>
              <a:schemeClr val="tx2">
                <a:lumMod val="50000"/>
              </a:schemeClr>
            </a:solidFill>
            <a:latin typeface="Montserrat Semi-Bold" panose="020B0604020202020204" charset="0"/>
          </a:endParaRPr>
        </a:p>
      </dgm:t>
    </dgm:pt>
    <dgm:pt modelId="{B344EE84-9CBE-4333-9809-3FA655106E61}" type="parTrans" cxnId="{58AFF93E-DB70-4628-843D-6EACB6D6F293}">
      <dgm:prSet/>
      <dgm:spPr/>
      <dgm:t>
        <a:bodyPr/>
        <a:lstStyle/>
        <a:p>
          <a:endParaRPr lang="en-US"/>
        </a:p>
      </dgm:t>
    </dgm:pt>
    <dgm:pt modelId="{73DBCD8B-FB2D-4FD7-8152-E4842CE42C26}" type="sibTrans" cxnId="{58AFF93E-DB70-4628-843D-6EACB6D6F293}">
      <dgm:prSet/>
      <dgm:spPr/>
      <dgm:t>
        <a:bodyPr/>
        <a:lstStyle/>
        <a:p>
          <a:endParaRPr lang="en-US"/>
        </a:p>
      </dgm:t>
    </dgm:pt>
    <dgm:pt modelId="{8FFE3029-4489-49D7-B187-F258B8C8E823}">
      <dgm:prSet/>
      <dgm:spPr/>
      <dgm:t>
        <a:bodyPr/>
        <a:lstStyle/>
        <a:p>
          <a:r>
            <a:rPr lang="en-US" dirty="0">
              <a:solidFill>
                <a:schemeClr val="tx2">
                  <a:lumMod val="50000"/>
                </a:schemeClr>
              </a:solidFill>
              <a:latin typeface="Montserrat Semi-Bold" panose="020B0604020202020204" charset="0"/>
            </a:rPr>
            <a:t>Budget of the Commission must be based on the fees collected (not provided by taxes!). </a:t>
          </a:r>
        </a:p>
      </dgm:t>
    </dgm:pt>
    <dgm:pt modelId="{B7A05548-883F-4337-A0EC-886A071C334A}" type="parTrans" cxnId="{0932547F-CBA9-49F4-9A72-98FE7AB11D3E}">
      <dgm:prSet/>
      <dgm:spPr/>
      <dgm:t>
        <a:bodyPr/>
        <a:lstStyle/>
        <a:p>
          <a:endParaRPr lang="en-US"/>
        </a:p>
      </dgm:t>
    </dgm:pt>
    <dgm:pt modelId="{3DF44E6F-2922-4A3F-815F-1186B3E07DCF}" type="sibTrans" cxnId="{0932547F-CBA9-49F4-9A72-98FE7AB11D3E}">
      <dgm:prSet/>
      <dgm:spPr/>
      <dgm:t>
        <a:bodyPr/>
        <a:lstStyle/>
        <a:p>
          <a:endParaRPr lang="en-US"/>
        </a:p>
      </dgm:t>
    </dgm:pt>
    <dgm:pt modelId="{251A4A6F-C9BA-4591-BD71-1E1FDD36C626}" type="pres">
      <dgm:prSet presAssocID="{48EC5896-A14E-486D-B4EA-9F342BFB0D3E}" presName="linear" presStyleCnt="0">
        <dgm:presLayoutVars>
          <dgm:animLvl val="lvl"/>
          <dgm:resizeHandles val="exact"/>
        </dgm:presLayoutVars>
      </dgm:prSet>
      <dgm:spPr/>
    </dgm:pt>
    <dgm:pt modelId="{635C2DCE-1AAC-4C05-854E-6E22368694EE}" type="pres">
      <dgm:prSet presAssocID="{9CF12FF1-1E49-4AE4-B318-54609EA42ED1}" presName="parentText" presStyleLbl="node1" presStyleIdx="0" presStyleCnt="2" custLinFactNeighborX="-232" custLinFactNeighborY="-31374">
        <dgm:presLayoutVars>
          <dgm:chMax val="0"/>
          <dgm:bulletEnabled val="1"/>
        </dgm:presLayoutVars>
      </dgm:prSet>
      <dgm:spPr/>
    </dgm:pt>
    <dgm:pt modelId="{00279DF5-ABE5-4E75-A778-F1D49E6AEC95}" type="pres">
      <dgm:prSet presAssocID="{9CF12FF1-1E49-4AE4-B318-54609EA42ED1}" presName="childText" presStyleLbl="revTx" presStyleIdx="0" presStyleCnt="2" custLinFactY="-6177" custLinFactNeighborX="77" custLinFactNeighborY="-100000">
        <dgm:presLayoutVars>
          <dgm:bulletEnabled val="1"/>
        </dgm:presLayoutVars>
      </dgm:prSet>
      <dgm:spPr/>
    </dgm:pt>
    <dgm:pt modelId="{264025B7-1A73-4935-A7CF-3AA8535ED2A2}" type="pres">
      <dgm:prSet presAssocID="{DABBFE8B-4911-401D-A54A-EAD3C080E6B5}" presName="parentText" presStyleLbl="node1" presStyleIdx="1" presStyleCnt="2" custLinFactNeighborY="-74508">
        <dgm:presLayoutVars>
          <dgm:chMax val="0"/>
          <dgm:bulletEnabled val="1"/>
        </dgm:presLayoutVars>
      </dgm:prSet>
      <dgm:spPr/>
    </dgm:pt>
    <dgm:pt modelId="{B06FEDD5-CB82-448B-8B68-9CB04BB303D4}" type="pres">
      <dgm:prSet presAssocID="{DABBFE8B-4911-401D-A54A-EAD3C080E6B5}" presName="childText" presStyleLbl="revTx" presStyleIdx="1" presStyleCnt="2" custLinFactNeighborX="232" custLinFactNeighborY="-83710">
        <dgm:presLayoutVars>
          <dgm:bulletEnabled val="1"/>
        </dgm:presLayoutVars>
      </dgm:prSet>
      <dgm:spPr/>
    </dgm:pt>
  </dgm:ptLst>
  <dgm:cxnLst>
    <dgm:cxn modelId="{4CFA7307-9F42-4B73-B090-1DD13317274C}" srcId="{45E0F803-04CA-4323-972F-AC4F4F8403E6}" destId="{30ECCB8E-EC4B-4065-AB93-3583332A75B2}" srcOrd="2" destOrd="0" parTransId="{CEC607D0-02AC-411D-87E0-D7ADEF4B2985}" sibTransId="{D043B83B-A24B-4A6F-A4A5-AD8BDCBF820D}"/>
    <dgm:cxn modelId="{4F627615-612B-442F-A2FC-38B0A33D1987}" type="presOf" srcId="{30ECCB8E-EC4B-4065-AB93-3583332A75B2}" destId="{00279DF5-ABE5-4E75-A778-F1D49E6AEC95}" srcOrd="0" destOrd="4" presId="urn:microsoft.com/office/officeart/2005/8/layout/vList2"/>
    <dgm:cxn modelId="{A1680B18-5399-4AD1-8013-3F537B4309E8}" srcId="{48EC5896-A14E-486D-B4EA-9F342BFB0D3E}" destId="{9CF12FF1-1E49-4AE4-B318-54609EA42ED1}" srcOrd="0" destOrd="0" parTransId="{3658AF9F-3B63-4D03-AB79-5303D900B6EF}" sibTransId="{F5EA71AD-FA01-4AA6-BC1F-167BC9C0C4C5}"/>
    <dgm:cxn modelId="{84EACE21-7BFB-4ABF-8084-A7A0B0FF4AA1}" srcId="{45E0F803-04CA-4323-972F-AC4F4F8403E6}" destId="{66A2329C-67A5-4F8D-A5D0-1DA65959CF5E}" srcOrd="1" destOrd="0" parTransId="{6C7A84F7-17F9-4BD4-8AE9-84CAE200275B}" sibTransId="{D59C32F8-38FF-4D87-9BA4-D06C98D28606}"/>
    <dgm:cxn modelId="{4AD29E38-1EF7-4CD5-9923-FFD76640E3D9}" type="presOf" srcId="{5CB5BDE7-2AC2-4947-9D9C-54BA922F1880}" destId="{00279DF5-ABE5-4E75-A778-F1D49E6AEC95}" srcOrd="0" destOrd="0" presId="urn:microsoft.com/office/officeart/2005/8/layout/vList2"/>
    <dgm:cxn modelId="{4C58883C-F78F-443B-922F-DA8BDD03B401}" srcId="{9CF12FF1-1E49-4AE4-B318-54609EA42ED1}" destId="{5CB5BDE7-2AC2-4947-9D9C-54BA922F1880}" srcOrd="0" destOrd="0" parTransId="{AD6F922E-D151-4D57-824D-98D9EC2AA392}" sibTransId="{422E675F-5145-4D27-98F0-3F7153DB2B99}"/>
    <dgm:cxn modelId="{58AFF93E-DB70-4628-843D-6EACB6D6F293}" srcId="{48EC5896-A14E-486D-B4EA-9F342BFB0D3E}" destId="{DABBFE8B-4911-401D-A54A-EAD3C080E6B5}" srcOrd="1" destOrd="0" parTransId="{B344EE84-9CBE-4333-9809-3FA655106E61}" sibTransId="{73DBCD8B-FB2D-4FD7-8152-E4842CE42C26}"/>
    <dgm:cxn modelId="{A8C73341-CB60-4AA0-8D07-8C78C997D972}" srcId="{45E0F803-04CA-4323-972F-AC4F4F8403E6}" destId="{A716BBDB-A05A-4896-9FD9-D120DF381C12}" srcOrd="0" destOrd="0" parTransId="{92F4C6BB-BB4A-4429-ADD6-AADEA7B31F30}" sibTransId="{A16A1842-6902-4A1A-90FA-4D4AF07F486F}"/>
    <dgm:cxn modelId="{A9B73766-C58C-44E1-B19A-BDF8B1B8E52E}" type="presOf" srcId="{DABBFE8B-4911-401D-A54A-EAD3C080E6B5}" destId="{264025B7-1A73-4935-A7CF-3AA8535ED2A2}" srcOrd="0" destOrd="0" presId="urn:microsoft.com/office/officeart/2005/8/layout/vList2"/>
    <dgm:cxn modelId="{B5A03A4E-5354-4F1C-B113-337A1B58EC01}" type="presOf" srcId="{9CF12FF1-1E49-4AE4-B318-54609EA42ED1}" destId="{635C2DCE-1AAC-4C05-854E-6E22368694EE}" srcOrd="0" destOrd="0" presId="urn:microsoft.com/office/officeart/2005/8/layout/vList2"/>
    <dgm:cxn modelId="{0932547F-CBA9-49F4-9A72-98FE7AB11D3E}" srcId="{DABBFE8B-4911-401D-A54A-EAD3C080E6B5}" destId="{8FFE3029-4489-49D7-B187-F258B8C8E823}" srcOrd="0" destOrd="0" parTransId="{B7A05548-883F-4337-A0EC-886A071C334A}" sibTransId="{3DF44E6F-2922-4A3F-815F-1186B3E07DCF}"/>
    <dgm:cxn modelId="{D5BB0B9B-0995-47C3-94AF-3A4B13ACE483}" type="presOf" srcId="{8FFE3029-4489-49D7-B187-F258B8C8E823}" destId="{B06FEDD5-CB82-448B-8B68-9CB04BB303D4}" srcOrd="0" destOrd="0" presId="urn:microsoft.com/office/officeart/2005/8/layout/vList2"/>
    <dgm:cxn modelId="{742134AA-0FAF-4019-830B-EE3AC756C2DC}" type="presOf" srcId="{66A2329C-67A5-4F8D-A5D0-1DA65959CF5E}" destId="{00279DF5-ABE5-4E75-A778-F1D49E6AEC95}" srcOrd="0" destOrd="3" presId="urn:microsoft.com/office/officeart/2005/8/layout/vList2"/>
    <dgm:cxn modelId="{8B5BA2BB-B713-4FCC-84F5-852DAB526516}" type="presOf" srcId="{48EC5896-A14E-486D-B4EA-9F342BFB0D3E}" destId="{251A4A6F-C9BA-4591-BD71-1E1FDD36C626}" srcOrd="0" destOrd="0" presId="urn:microsoft.com/office/officeart/2005/8/layout/vList2"/>
    <dgm:cxn modelId="{8F2736BF-65CF-4E46-BA8D-D48CAFA7B5A0}" srcId="{9CF12FF1-1E49-4AE4-B318-54609EA42ED1}" destId="{45E0F803-04CA-4323-972F-AC4F4F8403E6}" srcOrd="1" destOrd="0" parTransId="{C6CDFCA0-9E46-4E8B-AD91-50FF57B478BF}" sibTransId="{E78CC066-C98E-4B33-819D-67CF23859992}"/>
    <dgm:cxn modelId="{64B621C2-A33F-41BC-B6C9-A81581F03020}" type="presOf" srcId="{A716BBDB-A05A-4896-9FD9-D120DF381C12}" destId="{00279DF5-ABE5-4E75-A778-F1D49E6AEC95}" srcOrd="0" destOrd="2" presId="urn:microsoft.com/office/officeart/2005/8/layout/vList2"/>
    <dgm:cxn modelId="{7B1886E3-6E0A-4317-ADC0-68D34515AC50}" type="presOf" srcId="{45E0F803-04CA-4323-972F-AC4F4F8403E6}" destId="{00279DF5-ABE5-4E75-A778-F1D49E6AEC95}" srcOrd="0" destOrd="1" presId="urn:microsoft.com/office/officeart/2005/8/layout/vList2"/>
    <dgm:cxn modelId="{AB432626-A8AD-4EF6-B25B-3A5ACBA93A9A}" type="presParOf" srcId="{251A4A6F-C9BA-4591-BD71-1E1FDD36C626}" destId="{635C2DCE-1AAC-4C05-854E-6E22368694EE}" srcOrd="0" destOrd="0" presId="urn:microsoft.com/office/officeart/2005/8/layout/vList2"/>
    <dgm:cxn modelId="{A315C095-FB39-462B-9A69-37D7331BB7F2}" type="presParOf" srcId="{251A4A6F-C9BA-4591-BD71-1E1FDD36C626}" destId="{00279DF5-ABE5-4E75-A778-F1D49E6AEC95}" srcOrd="1" destOrd="0" presId="urn:microsoft.com/office/officeart/2005/8/layout/vList2"/>
    <dgm:cxn modelId="{8D42D73D-32DC-4D60-8A1B-0D5727C7B6F3}" type="presParOf" srcId="{251A4A6F-C9BA-4591-BD71-1E1FDD36C626}" destId="{264025B7-1A73-4935-A7CF-3AA8535ED2A2}" srcOrd="2" destOrd="0" presId="urn:microsoft.com/office/officeart/2005/8/layout/vList2"/>
    <dgm:cxn modelId="{EAB23F9D-EF54-454A-BB19-CFF088C36206}" type="presParOf" srcId="{251A4A6F-C9BA-4591-BD71-1E1FDD36C626}" destId="{B06FEDD5-CB82-448B-8B68-9CB04BB303D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C2DCE-1AAC-4C05-854E-6E22368694EE}">
      <dsp:nvSpPr>
        <dsp:cNvPr id="0" name=""/>
        <dsp:cNvSpPr/>
      </dsp:nvSpPr>
      <dsp:spPr>
        <a:xfrm>
          <a:off x="0" y="40343"/>
          <a:ext cx="3288456" cy="243506"/>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solidFill>
                <a:schemeClr val="tx2">
                  <a:lumMod val="50000"/>
                </a:schemeClr>
              </a:solidFill>
              <a:latin typeface="Montserrat Semi-Bold" panose="020B0604020202020204" charset="0"/>
            </a:rPr>
            <a:t>STATUTE 43-40-12</a:t>
          </a:r>
          <a:endParaRPr lang="en-US" sz="900" kern="1200" dirty="0">
            <a:solidFill>
              <a:schemeClr val="tx2">
                <a:lumMod val="50000"/>
              </a:schemeClr>
            </a:solidFill>
            <a:latin typeface="Montserrat Semi-Bold" panose="020B0604020202020204" charset="0"/>
          </a:endParaRPr>
        </a:p>
      </dsp:txBody>
      <dsp:txXfrm>
        <a:off x="11887" y="52230"/>
        <a:ext cx="3264682" cy="219732"/>
      </dsp:txXfrm>
    </dsp:sp>
    <dsp:sp modelId="{00279DF5-ABE5-4E75-A778-F1D49E6AEC95}">
      <dsp:nvSpPr>
        <dsp:cNvPr id="0" name=""/>
        <dsp:cNvSpPr/>
      </dsp:nvSpPr>
      <dsp:spPr>
        <a:xfrm>
          <a:off x="0" y="243758"/>
          <a:ext cx="3288456" cy="80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408" tIns="12700" rIns="71120" bIns="12700" numCol="1" spcCol="1270" anchor="t" anchorCtr="0">
          <a:noAutofit/>
        </a:bodyPr>
        <a:lstStyle/>
        <a:p>
          <a:pPr marL="57150" lvl="1" indent="-57150" algn="l" defTabSz="355600">
            <a:lnSpc>
              <a:spcPct val="90000"/>
            </a:lnSpc>
            <a:spcBef>
              <a:spcPct val="0"/>
            </a:spcBef>
            <a:spcAft>
              <a:spcPct val="20000"/>
            </a:spcAft>
            <a:buChar char="•"/>
          </a:pPr>
          <a:r>
            <a:rPr lang="en-US" sz="800" kern="1200" dirty="0">
              <a:solidFill>
                <a:schemeClr val="tx2">
                  <a:lumMod val="50000"/>
                </a:schemeClr>
              </a:solidFill>
              <a:latin typeface="Montserrat Semi-Bold" panose="020B0604020202020204" charset="0"/>
            </a:rPr>
            <a:t>Commission can charge for reasonable fees for issuance and for renewal of licenses, as well as examinations </a:t>
          </a:r>
        </a:p>
        <a:p>
          <a:pPr marL="57150" lvl="1" indent="-57150" algn="l" defTabSz="355600">
            <a:lnSpc>
              <a:spcPct val="90000"/>
            </a:lnSpc>
            <a:spcBef>
              <a:spcPct val="0"/>
            </a:spcBef>
            <a:spcAft>
              <a:spcPct val="20000"/>
            </a:spcAft>
            <a:buChar char="•"/>
          </a:pPr>
          <a:r>
            <a:rPr lang="en-US" sz="800" b="1" u="sng" kern="1200" dirty="0">
              <a:solidFill>
                <a:schemeClr val="tx2">
                  <a:lumMod val="50000"/>
                </a:schemeClr>
              </a:solidFill>
              <a:latin typeface="Montserrat Semi-Bold" panose="020B0604020202020204" charset="0"/>
            </a:rPr>
            <a:t>Lapse of License </a:t>
          </a:r>
          <a:r>
            <a:rPr lang="en-US" sz="800" kern="1200" dirty="0">
              <a:solidFill>
                <a:schemeClr val="tx2">
                  <a:lumMod val="50000"/>
                </a:schemeClr>
              </a:solidFill>
              <a:latin typeface="Montserrat Semi-Bold" panose="020B0604020202020204" charset="0"/>
            </a:rPr>
            <a:t>– </a:t>
          </a:r>
        </a:p>
        <a:p>
          <a:pPr marL="114300" lvl="2" indent="-57150" algn="l" defTabSz="355600">
            <a:lnSpc>
              <a:spcPct val="90000"/>
            </a:lnSpc>
            <a:spcBef>
              <a:spcPct val="0"/>
            </a:spcBef>
            <a:spcAft>
              <a:spcPct val="20000"/>
            </a:spcAft>
            <a:buChar char="•"/>
          </a:pPr>
          <a:r>
            <a:rPr lang="en-US" sz="800" kern="1200" dirty="0">
              <a:solidFill>
                <a:schemeClr val="tx2">
                  <a:lumMod val="50000"/>
                </a:schemeClr>
              </a:solidFill>
              <a:latin typeface="Montserrat Semi-Bold" panose="020B0604020202020204" charset="0"/>
            </a:rPr>
            <a:t>Can be reinstated anytime within two (2) years for a fee</a:t>
          </a:r>
        </a:p>
        <a:p>
          <a:pPr marL="114300" lvl="2" indent="-57150" algn="l" defTabSz="355600">
            <a:lnSpc>
              <a:spcPct val="90000"/>
            </a:lnSpc>
            <a:spcBef>
              <a:spcPct val="0"/>
            </a:spcBef>
            <a:spcAft>
              <a:spcPct val="20000"/>
            </a:spcAft>
            <a:buChar char="•"/>
          </a:pPr>
          <a:r>
            <a:rPr lang="en-US" sz="800" kern="1200" dirty="0">
              <a:solidFill>
                <a:schemeClr val="tx2">
                  <a:lumMod val="50000"/>
                </a:schemeClr>
              </a:solidFill>
              <a:latin typeface="Montserrat Semi-Bold" panose="020B0604020202020204" charset="0"/>
            </a:rPr>
            <a:t>Between 2-5 years – fees + educational requirements </a:t>
          </a:r>
        </a:p>
        <a:p>
          <a:pPr marL="114300" lvl="2" indent="-57150" algn="l" defTabSz="355600">
            <a:lnSpc>
              <a:spcPct val="90000"/>
            </a:lnSpc>
            <a:spcBef>
              <a:spcPct val="0"/>
            </a:spcBef>
            <a:spcAft>
              <a:spcPct val="20000"/>
            </a:spcAft>
            <a:buChar char="•"/>
          </a:pPr>
          <a:r>
            <a:rPr lang="en-US" sz="800" kern="1200" dirty="0">
              <a:solidFill>
                <a:schemeClr val="tx2">
                  <a:lumMod val="50000"/>
                </a:schemeClr>
              </a:solidFill>
              <a:latin typeface="Montserrat Semi-Bold" panose="020B0604020202020204" charset="0"/>
            </a:rPr>
            <a:t>&gt;5 Years – must meet the requirements of a new licensee </a:t>
          </a:r>
        </a:p>
      </dsp:txBody>
      <dsp:txXfrm>
        <a:off x="0" y="243758"/>
        <a:ext cx="3288456" cy="807299"/>
      </dsp:txXfrm>
    </dsp:sp>
    <dsp:sp modelId="{264025B7-1A73-4935-A7CF-3AA8535ED2A2}">
      <dsp:nvSpPr>
        <dsp:cNvPr id="0" name=""/>
        <dsp:cNvSpPr/>
      </dsp:nvSpPr>
      <dsp:spPr>
        <a:xfrm>
          <a:off x="0" y="1155498"/>
          <a:ext cx="3288456" cy="243506"/>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dirty="0">
              <a:solidFill>
                <a:schemeClr val="tx2">
                  <a:lumMod val="50000"/>
                </a:schemeClr>
              </a:solidFill>
              <a:latin typeface="Montserrat Semi-Bold" panose="020B0604020202020204" charset="0"/>
            </a:rPr>
            <a:t>STATUTE 43-40-13</a:t>
          </a:r>
          <a:endParaRPr lang="en-US" sz="1000" kern="1200" dirty="0">
            <a:solidFill>
              <a:schemeClr val="tx2">
                <a:lumMod val="50000"/>
              </a:schemeClr>
            </a:solidFill>
            <a:latin typeface="Montserrat Semi-Bold" panose="020B0604020202020204" charset="0"/>
          </a:endParaRPr>
        </a:p>
      </dsp:txBody>
      <dsp:txXfrm>
        <a:off x="11887" y="1167385"/>
        <a:ext cx="3264682" cy="219732"/>
      </dsp:txXfrm>
    </dsp:sp>
    <dsp:sp modelId="{B06FEDD5-CB82-448B-8B68-9CB04BB303D4}">
      <dsp:nvSpPr>
        <dsp:cNvPr id="0" name=""/>
        <dsp:cNvSpPr/>
      </dsp:nvSpPr>
      <dsp:spPr>
        <a:xfrm>
          <a:off x="0" y="1384099"/>
          <a:ext cx="3288456" cy="25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408" tIns="12700" rIns="71120" bIns="12700" numCol="1" spcCol="1270" anchor="t" anchorCtr="0">
          <a:noAutofit/>
        </a:bodyPr>
        <a:lstStyle/>
        <a:p>
          <a:pPr marL="57150" lvl="1" indent="-57150" algn="l" defTabSz="355600">
            <a:lnSpc>
              <a:spcPct val="90000"/>
            </a:lnSpc>
            <a:spcBef>
              <a:spcPct val="0"/>
            </a:spcBef>
            <a:spcAft>
              <a:spcPct val="20000"/>
            </a:spcAft>
            <a:buChar char="•"/>
          </a:pPr>
          <a:r>
            <a:rPr lang="en-US" sz="800" kern="1200" dirty="0">
              <a:solidFill>
                <a:schemeClr val="tx2">
                  <a:lumMod val="50000"/>
                </a:schemeClr>
              </a:solidFill>
              <a:latin typeface="Montserrat Semi-Bold" panose="020B0604020202020204" charset="0"/>
            </a:rPr>
            <a:t>Budget of the Commission must be based on the fees collected (not provided by taxes!). </a:t>
          </a:r>
        </a:p>
      </dsp:txBody>
      <dsp:txXfrm>
        <a:off x="0" y="1384099"/>
        <a:ext cx="3288456" cy="2535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17C51-71B8-4AFE-990E-901CED54FA54}"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0BF10-9395-4747-A647-9EE320E75AF2}" type="slidenum">
              <a:rPr lang="en-US" smtClean="0"/>
              <a:t>‹#›</a:t>
            </a:fld>
            <a:endParaRPr lang="en-US"/>
          </a:p>
        </p:txBody>
      </p:sp>
    </p:spTree>
    <p:extLst>
      <p:ext uri="{BB962C8B-B14F-4D97-AF65-F5344CB8AC3E}">
        <p14:creationId xmlns:p14="http://schemas.microsoft.com/office/powerpoint/2010/main" val="372642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Power of the commission to issue, censure, revoke and suspend.</a:t>
            </a:r>
          </a:p>
          <a:p>
            <a:pPr defTabSz="881390">
              <a:defRPr/>
            </a:pPr>
            <a:endParaRPr lang="en-US" dirty="0"/>
          </a:p>
          <a:p>
            <a:pPr defTabSz="881390">
              <a:defRPr/>
            </a:pPr>
            <a:r>
              <a:rPr lang="en-US" dirty="0"/>
              <a:t>Criminal, administrative, civil violations – licensee must self report to the commission… even if you are found innocent. (where there is smoke, the commission wants to know about it)</a:t>
            </a:r>
          </a:p>
          <a:p>
            <a:endParaRPr lang="en-US" dirty="0"/>
          </a:p>
        </p:txBody>
      </p:sp>
      <p:sp>
        <p:nvSpPr>
          <p:cNvPr id="4" name="Slide Number Placeholder 3"/>
          <p:cNvSpPr>
            <a:spLocks noGrp="1"/>
          </p:cNvSpPr>
          <p:nvPr>
            <p:ph type="sldNum" sz="quarter" idx="5"/>
          </p:nvPr>
        </p:nvSpPr>
        <p:spPr/>
        <p:txBody>
          <a:bodyPr/>
          <a:lstStyle/>
          <a:p>
            <a:fld id="{5710BF10-9395-4747-A647-9EE320E75AF2}" type="slidenum">
              <a:rPr lang="en-US" smtClean="0"/>
              <a:t>4</a:t>
            </a:fld>
            <a:endParaRPr lang="en-US"/>
          </a:p>
        </p:txBody>
      </p:sp>
    </p:spTree>
    <p:extLst>
      <p:ext uri="{BB962C8B-B14F-4D97-AF65-F5344CB8AC3E}">
        <p14:creationId xmlns:p14="http://schemas.microsoft.com/office/powerpoint/2010/main" val="1325067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GREC 520-1-.08 – this section is so serious it is 6 printed pages long!</a:t>
            </a:r>
          </a:p>
          <a:p>
            <a:endParaRPr lang="en-US" dirty="0"/>
          </a:p>
          <a:p>
            <a:pPr defTabSz="881390"/>
            <a:r>
              <a:rPr lang="en-US" b="1" dirty="0"/>
              <a:t>Each broker who </a:t>
            </a:r>
            <a:r>
              <a:rPr lang="en-US" dirty="0"/>
              <a:t>accepts down payments, earnest money deposits, security deposits, rents, association fees, or other trust funds in a real estate brokerage transaction </a:t>
            </a:r>
            <a:r>
              <a:rPr lang="en-US" u="sng" dirty="0"/>
              <a:t>OR</a:t>
            </a:r>
            <a:r>
              <a:rPr lang="en-US" dirty="0"/>
              <a:t> whose affiliated licensees accept such trust funds shall maintain a separate, federally insured account at a financial institution in this state</a:t>
            </a:r>
          </a:p>
          <a:p>
            <a:endParaRPr lang="en-US" dirty="0"/>
          </a:p>
          <a:p>
            <a:r>
              <a:rPr lang="en-US" dirty="0"/>
              <a:t>By law, the broker MUST report licensee to the commission of any violations that have been committed (e.g., failure to deliver EM deposit on time) – failure to report, may result in both the broker and licensee going down due to repeat offender/pattern of behavior that has not been properly documented. </a:t>
            </a:r>
          </a:p>
          <a:p>
            <a:endParaRPr lang="en-US" dirty="0"/>
          </a:p>
          <a:p>
            <a:r>
              <a:rPr lang="en-US" dirty="0"/>
              <a:t>Funds MUST be deposited promptly – a salesperson CANNOT hold funds.</a:t>
            </a:r>
          </a:p>
          <a:p>
            <a:endParaRPr lang="en-US" dirty="0"/>
          </a:p>
          <a:p>
            <a:r>
              <a:rPr lang="en-US" dirty="0"/>
              <a:t>Brokers job is not only to protect the individual licensee but ALL licensee under the brokerage firm – this requires consistency in behavior to avoid discriminatory practices. </a:t>
            </a:r>
          </a:p>
          <a:p>
            <a:endParaRPr lang="en-US" dirty="0"/>
          </a:p>
          <a:p>
            <a:r>
              <a:rPr lang="en-US" dirty="0"/>
              <a:t>Everything is time stamped in the banking industry… MUST be truthful because the paper trail is going to reveal the truth.</a:t>
            </a:r>
          </a:p>
          <a:p>
            <a:endParaRPr lang="en-US" dirty="0"/>
          </a:p>
          <a:p>
            <a:r>
              <a:rPr lang="en-US" dirty="0"/>
              <a:t>Brokers account MUST be a “TRUST” Account designation.</a:t>
            </a:r>
          </a:p>
          <a:p>
            <a:endParaRPr lang="en-US" dirty="0"/>
          </a:p>
        </p:txBody>
      </p:sp>
      <p:sp>
        <p:nvSpPr>
          <p:cNvPr id="4" name="Slide Number Placeholder 3"/>
          <p:cNvSpPr>
            <a:spLocks noGrp="1"/>
          </p:cNvSpPr>
          <p:nvPr>
            <p:ph type="sldNum" sz="quarter" idx="5"/>
          </p:nvPr>
        </p:nvSpPr>
        <p:spPr/>
        <p:txBody>
          <a:bodyPr/>
          <a:lstStyle/>
          <a:p>
            <a:fld id="{5710BF10-9395-4747-A647-9EE320E75AF2}" type="slidenum">
              <a:rPr lang="en-US" smtClean="0"/>
              <a:t>25</a:t>
            </a:fld>
            <a:endParaRPr lang="en-US"/>
          </a:p>
        </p:txBody>
      </p:sp>
    </p:spTree>
    <p:extLst>
      <p:ext uri="{BB962C8B-B14F-4D97-AF65-F5344CB8AC3E}">
        <p14:creationId xmlns:p14="http://schemas.microsoft.com/office/powerpoint/2010/main" val="2040483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26</a:t>
            </a:fld>
            <a:endParaRPr lang="en-US"/>
          </a:p>
        </p:txBody>
      </p:sp>
    </p:spTree>
    <p:extLst>
      <p:ext uri="{BB962C8B-B14F-4D97-AF65-F5344CB8AC3E}">
        <p14:creationId xmlns:p14="http://schemas.microsoft.com/office/powerpoint/2010/main" val="3224753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27</a:t>
            </a:fld>
            <a:endParaRPr lang="en-US"/>
          </a:p>
        </p:txBody>
      </p:sp>
    </p:spTree>
    <p:extLst>
      <p:ext uri="{BB962C8B-B14F-4D97-AF65-F5344CB8AC3E}">
        <p14:creationId xmlns:p14="http://schemas.microsoft.com/office/powerpoint/2010/main" val="2597619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Page 16 O.C.G.A. 520-1-08 (3)(a)-(b)</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2">
                    <a:lumMod val="75000"/>
                  </a:schemeClr>
                </a:solidFill>
              </a:rPr>
              <a:t>A broker who disburses trust funds from the broker’s designated trust/escrow account contrary to the terms of a contract will be considered by the Commission to have demonstrated incompetence to act as a real estate broker in such manner as to safeguard the interest of the public.  </a:t>
            </a:r>
          </a:p>
          <a:p>
            <a:endParaRPr lang="en-US" dirty="0"/>
          </a:p>
        </p:txBody>
      </p:sp>
      <p:sp>
        <p:nvSpPr>
          <p:cNvPr id="4" name="Slide Number Placeholder 3"/>
          <p:cNvSpPr>
            <a:spLocks noGrp="1"/>
          </p:cNvSpPr>
          <p:nvPr>
            <p:ph type="sldNum" sz="quarter" idx="5"/>
          </p:nvPr>
        </p:nvSpPr>
        <p:spPr/>
        <p:txBody>
          <a:bodyPr/>
          <a:lstStyle/>
          <a:p>
            <a:fld id="{5710BF10-9395-4747-A647-9EE320E75AF2}" type="slidenum">
              <a:rPr lang="en-US" smtClean="0"/>
              <a:t>28</a:t>
            </a:fld>
            <a:endParaRPr lang="en-US"/>
          </a:p>
        </p:txBody>
      </p:sp>
    </p:spTree>
    <p:extLst>
      <p:ext uri="{BB962C8B-B14F-4D97-AF65-F5344CB8AC3E}">
        <p14:creationId xmlns:p14="http://schemas.microsoft.com/office/powerpoint/2010/main" val="2936845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29</a:t>
            </a:fld>
            <a:endParaRPr lang="en-US"/>
          </a:p>
        </p:txBody>
      </p:sp>
    </p:spTree>
    <p:extLst>
      <p:ext uri="{BB962C8B-B14F-4D97-AF65-F5344CB8AC3E}">
        <p14:creationId xmlns:p14="http://schemas.microsoft.com/office/powerpoint/2010/main" val="4126269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30</a:t>
            </a:fld>
            <a:endParaRPr lang="en-US"/>
          </a:p>
        </p:txBody>
      </p:sp>
    </p:spTree>
    <p:extLst>
      <p:ext uri="{BB962C8B-B14F-4D97-AF65-F5344CB8AC3E}">
        <p14:creationId xmlns:p14="http://schemas.microsoft.com/office/powerpoint/2010/main" val="2020147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31</a:t>
            </a:fld>
            <a:endParaRPr lang="en-US"/>
          </a:p>
        </p:txBody>
      </p:sp>
    </p:spTree>
    <p:extLst>
      <p:ext uri="{BB962C8B-B14F-4D97-AF65-F5344CB8AC3E}">
        <p14:creationId xmlns:p14="http://schemas.microsoft.com/office/powerpoint/2010/main" val="3281081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32</a:t>
            </a:fld>
            <a:endParaRPr lang="en-US"/>
          </a:p>
        </p:txBody>
      </p:sp>
    </p:spTree>
    <p:extLst>
      <p:ext uri="{BB962C8B-B14F-4D97-AF65-F5344CB8AC3E}">
        <p14:creationId xmlns:p14="http://schemas.microsoft.com/office/powerpoint/2010/main" val="2716548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33</a:t>
            </a:fld>
            <a:endParaRPr lang="en-US"/>
          </a:p>
        </p:txBody>
      </p:sp>
    </p:spTree>
    <p:extLst>
      <p:ext uri="{BB962C8B-B14F-4D97-AF65-F5344CB8AC3E}">
        <p14:creationId xmlns:p14="http://schemas.microsoft.com/office/powerpoint/2010/main" val="351657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34</a:t>
            </a:fld>
            <a:endParaRPr lang="en-US"/>
          </a:p>
        </p:txBody>
      </p:sp>
    </p:spTree>
    <p:extLst>
      <p:ext uri="{BB962C8B-B14F-4D97-AF65-F5344CB8AC3E}">
        <p14:creationId xmlns:p14="http://schemas.microsoft.com/office/powerpoint/2010/main" val="333617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“Licenses shall be granted only to persons who bear a good reputation for </a:t>
            </a:r>
            <a:r>
              <a:rPr lang="en-US" b="1" u="sng" dirty="0"/>
              <a:t>honesty</a:t>
            </a:r>
            <a:r>
              <a:rPr lang="en-US" dirty="0"/>
              <a:t>, </a:t>
            </a:r>
            <a:r>
              <a:rPr lang="en-US" b="1" u="sng" dirty="0"/>
              <a:t>trustworthiness</a:t>
            </a:r>
            <a:r>
              <a:rPr lang="en-US" dirty="0"/>
              <a:t>, </a:t>
            </a:r>
            <a:r>
              <a:rPr lang="en-US" b="1" u="sng" dirty="0"/>
              <a:t>integrity</a:t>
            </a:r>
            <a:r>
              <a:rPr lang="en-US" dirty="0"/>
              <a:t>, and </a:t>
            </a:r>
            <a:r>
              <a:rPr lang="en-US" b="1" u="sng" dirty="0"/>
              <a:t>competence</a:t>
            </a:r>
            <a:r>
              <a:rPr lang="en-US" b="1" dirty="0"/>
              <a:t> </a:t>
            </a:r>
            <a:r>
              <a:rPr lang="en-US" dirty="0"/>
              <a:t>to transact the business of a licensee in such a manner as to safeguard the interest of the public and only after </a:t>
            </a:r>
            <a:r>
              <a:rPr lang="en-US" b="1" u="sng" dirty="0"/>
              <a:t>satisfactory proof of such qualifications</a:t>
            </a:r>
            <a:r>
              <a:rPr lang="en-US" dirty="0"/>
              <a:t> has been presented to the Commission.” O.C.G.A. § 43-40-15(a)</a:t>
            </a:r>
          </a:p>
          <a:p>
            <a:endParaRPr lang="en-US" dirty="0"/>
          </a:p>
          <a:p>
            <a:pPr defTabSz="881390"/>
            <a:r>
              <a:rPr lang="en-US" b="1" dirty="0"/>
              <a:t>*This applies to individuals AND to any stockholder, member, or partner which owns more than a 20% interest in a Corporation, LLC, Partnership, etc.</a:t>
            </a:r>
          </a:p>
          <a:p>
            <a:endParaRPr lang="en-US" dirty="0"/>
          </a:p>
        </p:txBody>
      </p:sp>
      <p:sp>
        <p:nvSpPr>
          <p:cNvPr id="4" name="Slide Number Placeholder 3"/>
          <p:cNvSpPr>
            <a:spLocks noGrp="1"/>
          </p:cNvSpPr>
          <p:nvPr>
            <p:ph type="sldNum" sz="quarter" idx="5"/>
          </p:nvPr>
        </p:nvSpPr>
        <p:spPr/>
        <p:txBody>
          <a:bodyPr/>
          <a:lstStyle/>
          <a:p>
            <a:fld id="{5710BF10-9395-4747-A647-9EE320E75AF2}" type="slidenum">
              <a:rPr lang="en-US" smtClean="0"/>
              <a:t>11</a:t>
            </a:fld>
            <a:endParaRPr lang="en-US"/>
          </a:p>
        </p:txBody>
      </p:sp>
    </p:spTree>
    <p:extLst>
      <p:ext uri="{BB962C8B-B14F-4D97-AF65-F5344CB8AC3E}">
        <p14:creationId xmlns:p14="http://schemas.microsoft.com/office/powerpoint/2010/main" val="317104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35</a:t>
            </a:fld>
            <a:endParaRPr lang="en-US"/>
          </a:p>
        </p:txBody>
      </p:sp>
    </p:spTree>
    <p:extLst>
      <p:ext uri="{BB962C8B-B14F-4D97-AF65-F5344CB8AC3E}">
        <p14:creationId xmlns:p14="http://schemas.microsoft.com/office/powerpoint/2010/main" val="411958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36</a:t>
            </a:fld>
            <a:endParaRPr lang="en-US"/>
          </a:p>
        </p:txBody>
      </p:sp>
    </p:spTree>
    <p:extLst>
      <p:ext uri="{BB962C8B-B14F-4D97-AF65-F5344CB8AC3E}">
        <p14:creationId xmlns:p14="http://schemas.microsoft.com/office/powerpoint/2010/main" val="3148140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37</a:t>
            </a:fld>
            <a:endParaRPr lang="en-US"/>
          </a:p>
        </p:txBody>
      </p:sp>
    </p:spTree>
    <p:extLst>
      <p:ext uri="{BB962C8B-B14F-4D97-AF65-F5344CB8AC3E}">
        <p14:creationId xmlns:p14="http://schemas.microsoft.com/office/powerpoint/2010/main" val="3467481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38</a:t>
            </a:fld>
            <a:endParaRPr lang="en-US"/>
          </a:p>
        </p:txBody>
      </p:sp>
    </p:spTree>
    <p:extLst>
      <p:ext uri="{BB962C8B-B14F-4D97-AF65-F5344CB8AC3E}">
        <p14:creationId xmlns:p14="http://schemas.microsoft.com/office/powerpoint/2010/main" val="1202328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39</a:t>
            </a:fld>
            <a:endParaRPr lang="en-US"/>
          </a:p>
        </p:txBody>
      </p:sp>
    </p:spTree>
    <p:extLst>
      <p:ext uri="{BB962C8B-B14F-4D97-AF65-F5344CB8AC3E}">
        <p14:creationId xmlns:p14="http://schemas.microsoft.com/office/powerpoint/2010/main" val="2584183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40</a:t>
            </a:fld>
            <a:endParaRPr lang="en-US"/>
          </a:p>
        </p:txBody>
      </p:sp>
    </p:spTree>
    <p:extLst>
      <p:ext uri="{BB962C8B-B14F-4D97-AF65-F5344CB8AC3E}">
        <p14:creationId xmlns:p14="http://schemas.microsoft.com/office/powerpoint/2010/main" val="380358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41</a:t>
            </a:fld>
            <a:endParaRPr lang="en-US"/>
          </a:p>
        </p:txBody>
      </p:sp>
    </p:spTree>
    <p:extLst>
      <p:ext uri="{BB962C8B-B14F-4D97-AF65-F5344CB8AC3E}">
        <p14:creationId xmlns:p14="http://schemas.microsoft.com/office/powerpoint/2010/main" val="1819631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42</a:t>
            </a:fld>
            <a:endParaRPr lang="en-US"/>
          </a:p>
        </p:txBody>
      </p:sp>
    </p:spTree>
    <p:extLst>
      <p:ext uri="{BB962C8B-B14F-4D97-AF65-F5344CB8AC3E}">
        <p14:creationId xmlns:p14="http://schemas.microsoft.com/office/powerpoint/2010/main" val="2847164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43</a:t>
            </a:fld>
            <a:endParaRPr lang="en-US"/>
          </a:p>
        </p:txBody>
      </p:sp>
    </p:spTree>
    <p:extLst>
      <p:ext uri="{BB962C8B-B14F-4D97-AF65-F5344CB8AC3E}">
        <p14:creationId xmlns:p14="http://schemas.microsoft.com/office/powerpoint/2010/main" val="2663688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It is difficult to specifically define what is required to be competent. However, in order to provide competent service, the licensee is expected to 1) use good judgment, 2) obtain training appropriate to the task, and 3) seek the advice of his/her broker. Usually, an individual recognizes when he/she is reaching beyond his/her competence level in a transaction, or in providing advice. If that is the case, it is best to seek the advice of the broker or an expert in the matter of concern. The real estate licensee can obtain needed training by pursuing specialized designations, focusing continuing education on specific specialties, and gaining experience through cooperation and assistance with other licensees experienced in that field.</a:t>
            </a:r>
          </a:p>
          <a:p>
            <a:endParaRPr lang="en-US" dirty="0"/>
          </a:p>
          <a:p>
            <a:r>
              <a:rPr lang="en-US" dirty="0"/>
              <a:t>27) Also need to dispose of the files properly. The Disposal Rule requires disposal practices that are reasonable and appropriate to prevent the unauthorized access to – or use of – information in a consumer report. For example, reasonable measures for disposing of consumer report information could include establishing and complying with policies to: • burn, pulverize, or shred papers containing consumer report information so that the information cannot be read or reconstructed; • destroy or erase electronic files or media containing consumer report information so that the information cannot be read or reconstructed; • conduct due diligence and hire a document destruction contractor to dispose of material specifically identified as consumer report information consistent with the Rule. Due diligence could include: • reviewing an independent audit of a disposal company’s operations and/or its compliance with the Rule; • obtaining information about the disposal company from several references; • requiring that the disposal company be certified by a recognized trade association; • reviewing and evaluating the disposal company’s information security policies or procedures.” https://www.ftc.gov/tips-advice/business-center/guidance/disposingconsumer-report-information-rule-tells-how</a:t>
            </a:r>
          </a:p>
        </p:txBody>
      </p:sp>
      <p:sp>
        <p:nvSpPr>
          <p:cNvPr id="4" name="Slide Number Placeholder 3"/>
          <p:cNvSpPr>
            <a:spLocks noGrp="1"/>
          </p:cNvSpPr>
          <p:nvPr>
            <p:ph type="sldNum" sz="quarter" idx="5"/>
          </p:nvPr>
        </p:nvSpPr>
        <p:spPr/>
        <p:txBody>
          <a:bodyPr/>
          <a:lstStyle/>
          <a:p>
            <a:fld id="{5710BF10-9395-4747-A647-9EE320E75AF2}" type="slidenum">
              <a:rPr lang="en-US" smtClean="0"/>
              <a:t>44</a:t>
            </a:fld>
            <a:endParaRPr lang="en-US"/>
          </a:p>
        </p:txBody>
      </p:sp>
    </p:spTree>
    <p:extLst>
      <p:ext uri="{BB962C8B-B14F-4D97-AF65-F5344CB8AC3E}">
        <p14:creationId xmlns:p14="http://schemas.microsoft.com/office/powerpoint/2010/main" val="393926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-Conviction of a Crime involving Moral Turpitude</a:t>
            </a:r>
          </a:p>
          <a:p>
            <a:r>
              <a:rPr lang="en-US" dirty="0"/>
              <a:t>	*Everything contrary to justice, honesty, modesty or good morals (i.e. fraud, false pretenses in obtaining something of value, larceny or theft by taking, murder, soliciting for prostitutes, voluntary manslaughter, 	sale of illegal drugs, pattern of failure to file tax returns, criminal issuance of a bad check, making a false report of a crime)</a:t>
            </a:r>
          </a:p>
          <a:p>
            <a:endParaRPr lang="en-US" dirty="0"/>
          </a:p>
          <a:p>
            <a:r>
              <a:rPr lang="en-US" dirty="0"/>
              <a:t>-Conviction of a Felony</a:t>
            </a:r>
          </a:p>
          <a:p>
            <a:r>
              <a:rPr lang="en-US" dirty="0"/>
              <a:t>	*A crime punishable by imprisonment for more than twelve months</a:t>
            </a:r>
          </a:p>
          <a:p>
            <a:endParaRPr lang="en-US" dirty="0"/>
          </a:p>
          <a:p>
            <a:r>
              <a:rPr lang="en-US" dirty="0"/>
              <a:t>-Discipline by any legally constituted regulatory agency for violating a law regulating the sale of real estate</a:t>
            </a:r>
          </a:p>
          <a:p>
            <a:endParaRPr lang="en-US" dirty="0"/>
          </a:p>
          <a:p>
            <a:r>
              <a:rPr lang="en-US" dirty="0"/>
              <a:t>-Violation of the Federal Fair Housing Law or Article 4 of Chapter 3 of Title 8 of the Official Code of Georgia Annotated</a:t>
            </a:r>
          </a:p>
          <a:p>
            <a:r>
              <a:rPr lang="en-US" dirty="0"/>
              <a:t> 	</a:t>
            </a:r>
            <a:r>
              <a:rPr lang="en-US" i="1" dirty="0"/>
              <a:t>*Title VIII of the Civil Rights Act of 1968 (Fair Housing Act), as amended, prohibits discrimination in the sale, rental, and financing of dwellings, and in other housing-related transactions, based on race, color, national 	origin, religion, sex, familial status (including children under the age of 18 living with parents or legal custodians, pregnant women, and people securing custody of children under the age of 18), and disability.</a:t>
            </a:r>
          </a:p>
          <a:p>
            <a:endParaRPr lang="en-US" dirty="0"/>
          </a:p>
          <a:p>
            <a:r>
              <a:rPr lang="en-US" dirty="0"/>
              <a:t>-Making a False Statement of Material Fact on an application to the Georgia Real Estate Commission</a:t>
            </a:r>
          </a:p>
          <a:p>
            <a:endParaRPr lang="en-US" dirty="0"/>
          </a:p>
          <a:p>
            <a:pPr defTabSz="881390"/>
            <a:r>
              <a:rPr lang="en-US" dirty="0"/>
              <a:t>*Where an applicant or licensee has been found to be a borrower in default who is not in satisfactory repayment status, such status shall be sufficient grounds for refusal of a license or suspension</a:t>
            </a:r>
          </a:p>
          <a:p>
            <a:endParaRPr lang="en-US" dirty="0"/>
          </a:p>
          <a:p>
            <a:r>
              <a:rPr lang="en-US" b="1" u="sng" dirty="0"/>
              <a:t>AFTER A CONVICTION</a:t>
            </a:r>
            <a:r>
              <a:rPr lang="en-US" dirty="0"/>
              <a:t>, a person becomes </a:t>
            </a:r>
            <a:r>
              <a:rPr lang="en-US" i="1" dirty="0"/>
              <a:t>eligible</a:t>
            </a:r>
            <a:r>
              <a:rPr lang="en-US" dirty="0"/>
              <a:t> to become an applicant for a license upon completion of all terms and conditions of any sentence imposed for such conviction </a:t>
            </a:r>
            <a:r>
              <a:rPr lang="en-US" b="1" u="sng" dirty="0"/>
              <a:t>AND</a:t>
            </a:r>
            <a:r>
              <a:rPr lang="en-US" dirty="0"/>
              <a:t> two years have passed since satisfying such terms (if single conviction) </a:t>
            </a:r>
            <a:r>
              <a:rPr lang="en-US" b="1" u="sng" dirty="0"/>
              <a:t>or</a:t>
            </a:r>
            <a:r>
              <a:rPr lang="en-US" dirty="0"/>
              <a:t> five years have passed (if multiple convictions) </a:t>
            </a:r>
            <a:r>
              <a:rPr lang="en-US" b="1" u="sng" dirty="0"/>
              <a:t>or</a:t>
            </a:r>
            <a:r>
              <a:rPr lang="en-US" dirty="0"/>
              <a:t> ten years have passed (if application as for an associate broker or a broker</a:t>
            </a:r>
          </a:p>
          <a:p>
            <a:endParaRPr lang="en-US" dirty="0"/>
          </a:p>
          <a:p>
            <a:r>
              <a:rPr lang="en-US" dirty="0"/>
              <a:t>*AND no pending charges</a:t>
            </a:r>
          </a:p>
          <a:p>
            <a:endParaRPr lang="en-US" dirty="0"/>
          </a:p>
          <a:p>
            <a:r>
              <a:rPr lang="en-US" dirty="0"/>
              <a:t>*AND can present satisfactory proof that the person now bears a good reputation for </a:t>
            </a:r>
            <a:r>
              <a:rPr lang="en-US" b="1" u="sng" dirty="0"/>
              <a:t>honesty</a:t>
            </a:r>
            <a:r>
              <a:rPr lang="en-US" dirty="0"/>
              <a:t>, </a:t>
            </a:r>
            <a:r>
              <a:rPr lang="en-US" b="1" u="sng" dirty="0"/>
              <a:t>trustworthiness</a:t>
            </a:r>
            <a:r>
              <a:rPr lang="en-US" dirty="0"/>
              <a:t>, </a:t>
            </a:r>
            <a:r>
              <a:rPr lang="en-US" b="1" u="sng" dirty="0"/>
              <a:t>integrity</a:t>
            </a:r>
            <a:r>
              <a:rPr lang="en-US" dirty="0"/>
              <a:t>, and </a:t>
            </a:r>
            <a:r>
              <a:rPr lang="en-US" b="1" u="sng" dirty="0"/>
              <a:t>competence</a:t>
            </a:r>
            <a:r>
              <a:rPr lang="en-US" b="1" dirty="0"/>
              <a:t> </a:t>
            </a:r>
            <a:r>
              <a:rPr lang="en-US" dirty="0"/>
              <a:t>to transact the business of a licensee in such a manner as to safeguard the interest of the public</a:t>
            </a:r>
          </a:p>
          <a:p>
            <a:endParaRPr lang="en-US" dirty="0"/>
          </a:p>
        </p:txBody>
      </p:sp>
      <p:sp>
        <p:nvSpPr>
          <p:cNvPr id="4" name="Slide Number Placeholder 3"/>
          <p:cNvSpPr>
            <a:spLocks noGrp="1"/>
          </p:cNvSpPr>
          <p:nvPr>
            <p:ph type="sldNum" sz="quarter" idx="5"/>
          </p:nvPr>
        </p:nvSpPr>
        <p:spPr/>
        <p:txBody>
          <a:bodyPr/>
          <a:lstStyle/>
          <a:p>
            <a:fld id="{5710BF10-9395-4747-A647-9EE320E75AF2}" type="slidenum">
              <a:rPr lang="en-US" smtClean="0"/>
              <a:t>18</a:t>
            </a:fld>
            <a:endParaRPr lang="en-US"/>
          </a:p>
        </p:txBody>
      </p:sp>
    </p:spTree>
    <p:extLst>
      <p:ext uri="{BB962C8B-B14F-4D97-AF65-F5344CB8AC3E}">
        <p14:creationId xmlns:p14="http://schemas.microsoft.com/office/powerpoint/2010/main" val="3663329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45</a:t>
            </a:fld>
            <a:endParaRPr lang="en-US"/>
          </a:p>
        </p:txBody>
      </p:sp>
    </p:spTree>
    <p:extLst>
      <p:ext uri="{BB962C8B-B14F-4D97-AF65-F5344CB8AC3E}">
        <p14:creationId xmlns:p14="http://schemas.microsoft.com/office/powerpoint/2010/main" val="2466698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46</a:t>
            </a:fld>
            <a:endParaRPr lang="en-US"/>
          </a:p>
        </p:txBody>
      </p:sp>
    </p:spTree>
    <p:extLst>
      <p:ext uri="{BB962C8B-B14F-4D97-AF65-F5344CB8AC3E}">
        <p14:creationId xmlns:p14="http://schemas.microsoft.com/office/powerpoint/2010/main" val="1785976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47</a:t>
            </a:fld>
            <a:endParaRPr lang="en-US"/>
          </a:p>
        </p:txBody>
      </p:sp>
    </p:spTree>
    <p:extLst>
      <p:ext uri="{BB962C8B-B14F-4D97-AF65-F5344CB8AC3E}">
        <p14:creationId xmlns:p14="http://schemas.microsoft.com/office/powerpoint/2010/main" val="718957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48</a:t>
            </a:fld>
            <a:endParaRPr lang="en-US"/>
          </a:p>
        </p:txBody>
      </p:sp>
    </p:spTree>
    <p:extLst>
      <p:ext uri="{BB962C8B-B14F-4D97-AF65-F5344CB8AC3E}">
        <p14:creationId xmlns:p14="http://schemas.microsoft.com/office/powerpoint/2010/main" val="2011936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Verdana" panose="020B0604030504040204" pitchFamily="34" charset="0"/>
              </a:rPr>
              <a:t>In a net listing, the owner establishes a minimum amount that he or she wants to receive from the sale of the property and allows the broker to keep any amount above the minimum as a commission. While the seller gets what he or she wants for the sale, in this case, it creates a conflict of interest for the broker by violating the broker’s fiduciary responsibility to put the client’s interests ahead of his or her own.</a:t>
            </a:r>
            <a:endParaRPr lang="en-US" dirty="0"/>
          </a:p>
        </p:txBody>
      </p:sp>
      <p:sp>
        <p:nvSpPr>
          <p:cNvPr id="4" name="Slide Number Placeholder 3"/>
          <p:cNvSpPr>
            <a:spLocks noGrp="1"/>
          </p:cNvSpPr>
          <p:nvPr>
            <p:ph type="sldNum" sz="quarter" idx="5"/>
          </p:nvPr>
        </p:nvSpPr>
        <p:spPr/>
        <p:txBody>
          <a:bodyPr/>
          <a:lstStyle/>
          <a:p>
            <a:fld id="{5710BF10-9395-4747-A647-9EE320E75AF2}" type="slidenum">
              <a:rPr lang="en-US" smtClean="0"/>
              <a:t>49</a:t>
            </a:fld>
            <a:endParaRPr lang="en-US"/>
          </a:p>
        </p:txBody>
      </p:sp>
    </p:spTree>
    <p:extLst>
      <p:ext uri="{BB962C8B-B14F-4D97-AF65-F5344CB8AC3E}">
        <p14:creationId xmlns:p14="http://schemas.microsoft.com/office/powerpoint/2010/main" val="4063223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50</a:t>
            </a:fld>
            <a:endParaRPr lang="en-US"/>
          </a:p>
        </p:txBody>
      </p:sp>
    </p:spTree>
    <p:extLst>
      <p:ext uri="{BB962C8B-B14F-4D97-AF65-F5344CB8AC3E}">
        <p14:creationId xmlns:p14="http://schemas.microsoft.com/office/powerpoint/2010/main" val="3952599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51</a:t>
            </a:fld>
            <a:endParaRPr lang="en-US"/>
          </a:p>
        </p:txBody>
      </p:sp>
    </p:spTree>
    <p:extLst>
      <p:ext uri="{BB962C8B-B14F-4D97-AF65-F5344CB8AC3E}">
        <p14:creationId xmlns:p14="http://schemas.microsoft.com/office/powerpoint/2010/main" val="1356898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Support personnel may NOT </a:t>
            </a:r>
          </a:p>
          <a:p>
            <a:endParaRPr lang="en-US" dirty="0"/>
          </a:p>
          <a:p>
            <a:r>
              <a:rPr lang="en-US" b="1" dirty="0">
                <a:highlight>
                  <a:srgbClr val="FFFF00"/>
                </a:highlight>
              </a:rPr>
              <a:t>make cold calls</a:t>
            </a:r>
            <a:r>
              <a:rPr lang="en-US" dirty="0"/>
              <a:t>, </a:t>
            </a:r>
            <a:r>
              <a:rPr lang="en-US" b="1" dirty="0"/>
              <a:t>host open houses</a:t>
            </a:r>
            <a:r>
              <a:rPr lang="en-US" dirty="0"/>
              <a:t>, prepare promotional materials without the review and approval of a licensee, </a:t>
            </a:r>
            <a:r>
              <a:rPr lang="en-US" b="1" dirty="0"/>
              <a:t>show real estate</a:t>
            </a:r>
            <a:r>
              <a:rPr lang="en-US" dirty="0"/>
              <a:t>, </a:t>
            </a:r>
            <a:r>
              <a:rPr lang="en-US" b="1" dirty="0"/>
              <a:t>answer questions on title</a:t>
            </a:r>
            <a:r>
              <a:rPr lang="en-US" dirty="0"/>
              <a:t>, </a:t>
            </a:r>
            <a:r>
              <a:rPr lang="en-US" b="1" dirty="0"/>
              <a:t>financing</a:t>
            </a:r>
            <a:r>
              <a:rPr lang="en-US" dirty="0"/>
              <a:t>, </a:t>
            </a:r>
            <a:r>
              <a:rPr lang="en-US" b="1" dirty="0"/>
              <a:t>or</a:t>
            </a:r>
            <a:r>
              <a:rPr lang="en-US" dirty="0"/>
              <a:t> </a:t>
            </a:r>
            <a:r>
              <a:rPr lang="en-US" b="1" dirty="0"/>
              <a:t>closings</a:t>
            </a:r>
            <a:r>
              <a:rPr lang="en-US" dirty="0"/>
              <a:t> (other than time and place), answer questions on a listing except for info on price and amenities expressly authorized in writing by the licensee, explain a contract, listing, agreement, lease, negotiate or agree to any Commission, discuss the attributes or amenities of real estate, discuss with owners the terms and conditions of the real estate offered for sale, </a:t>
            </a:r>
            <a:r>
              <a:rPr lang="en-US" b="1" dirty="0"/>
              <a:t>collect/hold deposit monies</a:t>
            </a:r>
            <a:r>
              <a:rPr lang="en-US" dirty="0"/>
              <a:t>, rent, other monies from owner of real estate or from prospective purchaser, provide owners/prospective purchases with advise as to the sale/purchase</a:t>
            </a:r>
          </a:p>
          <a:p>
            <a:endParaRPr lang="en-US" dirty="0"/>
          </a:p>
        </p:txBody>
      </p:sp>
      <p:sp>
        <p:nvSpPr>
          <p:cNvPr id="4" name="Slide Number Placeholder 3"/>
          <p:cNvSpPr>
            <a:spLocks noGrp="1"/>
          </p:cNvSpPr>
          <p:nvPr>
            <p:ph type="sldNum" sz="quarter" idx="5"/>
          </p:nvPr>
        </p:nvSpPr>
        <p:spPr/>
        <p:txBody>
          <a:bodyPr/>
          <a:lstStyle/>
          <a:p>
            <a:fld id="{5710BF10-9395-4747-A647-9EE320E75AF2}" type="slidenum">
              <a:rPr lang="en-US" smtClean="0"/>
              <a:t>52</a:t>
            </a:fld>
            <a:endParaRPr lang="en-US"/>
          </a:p>
        </p:txBody>
      </p:sp>
    </p:spTree>
    <p:extLst>
      <p:ext uri="{BB962C8B-B14F-4D97-AF65-F5344CB8AC3E}">
        <p14:creationId xmlns:p14="http://schemas.microsoft.com/office/powerpoint/2010/main" val="4280474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53</a:t>
            </a:fld>
            <a:endParaRPr lang="en-US"/>
          </a:p>
        </p:txBody>
      </p:sp>
    </p:spTree>
    <p:extLst>
      <p:ext uri="{BB962C8B-B14F-4D97-AF65-F5344CB8AC3E}">
        <p14:creationId xmlns:p14="http://schemas.microsoft.com/office/powerpoint/2010/main" val="42395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54</a:t>
            </a:fld>
            <a:endParaRPr lang="en-US"/>
          </a:p>
        </p:txBody>
      </p:sp>
    </p:spTree>
    <p:extLst>
      <p:ext uri="{BB962C8B-B14F-4D97-AF65-F5344CB8AC3E}">
        <p14:creationId xmlns:p14="http://schemas.microsoft.com/office/powerpoint/2010/main" val="2927906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19</a:t>
            </a:fld>
            <a:endParaRPr lang="en-US"/>
          </a:p>
        </p:txBody>
      </p:sp>
    </p:spTree>
    <p:extLst>
      <p:ext uri="{BB962C8B-B14F-4D97-AF65-F5344CB8AC3E}">
        <p14:creationId xmlns:p14="http://schemas.microsoft.com/office/powerpoint/2010/main" val="7177089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55</a:t>
            </a:fld>
            <a:endParaRPr lang="en-US"/>
          </a:p>
        </p:txBody>
      </p:sp>
    </p:spTree>
    <p:extLst>
      <p:ext uri="{BB962C8B-B14F-4D97-AF65-F5344CB8AC3E}">
        <p14:creationId xmlns:p14="http://schemas.microsoft.com/office/powerpoint/2010/main" val="3630909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56</a:t>
            </a:fld>
            <a:endParaRPr lang="en-US"/>
          </a:p>
        </p:txBody>
      </p:sp>
    </p:spTree>
    <p:extLst>
      <p:ext uri="{BB962C8B-B14F-4D97-AF65-F5344CB8AC3E}">
        <p14:creationId xmlns:p14="http://schemas.microsoft.com/office/powerpoint/2010/main" val="2234654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57</a:t>
            </a:fld>
            <a:endParaRPr lang="en-US"/>
          </a:p>
        </p:txBody>
      </p:sp>
    </p:spTree>
    <p:extLst>
      <p:ext uri="{BB962C8B-B14F-4D97-AF65-F5344CB8AC3E}">
        <p14:creationId xmlns:p14="http://schemas.microsoft.com/office/powerpoint/2010/main" val="1296528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58</a:t>
            </a:fld>
            <a:endParaRPr lang="en-US"/>
          </a:p>
        </p:txBody>
      </p:sp>
    </p:spTree>
    <p:extLst>
      <p:ext uri="{BB962C8B-B14F-4D97-AF65-F5344CB8AC3E}">
        <p14:creationId xmlns:p14="http://schemas.microsoft.com/office/powerpoint/2010/main" val="1559969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59</a:t>
            </a:fld>
            <a:endParaRPr lang="en-US"/>
          </a:p>
        </p:txBody>
      </p:sp>
    </p:spTree>
    <p:extLst>
      <p:ext uri="{BB962C8B-B14F-4D97-AF65-F5344CB8AC3E}">
        <p14:creationId xmlns:p14="http://schemas.microsoft.com/office/powerpoint/2010/main" val="1910559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60</a:t>
            </a:fld>
            <a:endParaRPr lang="en-US"/>
          </a:p>
        </p:txBody>
      </p:sp>
    </p:spTree>
    <p:extLst>
      <p:ext uri="{BB962C8B-B14F-4D97-AF65-F5344CB8AC3E}">
        <p14:creationId xmlns:p14="http://schemas.microsoft.com/office/powerpoint/2010/main" val="3791467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61</a:t>
            </a:fld>
            <a:endParaRPr lang="en-US"/>
          </a:p>
        </p:txBody>
      </p:sp>
    </p:spTree>
    <p:extLst>
      <p:ext uri="{BB962C8B-B14F-4D97-AF65-F5344CB8AC3E}">
        <p14:creationId xmlns:p14="http://schemas.microsoft.com/office/powerpoint/2010/main" val="2859692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62</a:t>
            </a:fld>
            <a:endParaRPr lang="en-US"/>
          </a:p>
        </p:txBody>
      </p:sp>
    </p:spTree>
    <p:extLst>
      <p:ext uri="{BB962C8B-B14F-4D97-AF65-F5344CB8AC3E}">
        <p14:creationId xmlns:p14="http://schemas.microsoft.com/office/powerpoint/2010/main" val="9713089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63</a:t>
            </a:fld>
            <a:endParaRPr lang="en-US"/>
          </a:p>
        </p:txBody>
      </p:sp>
    </p:spTree>
    <p:extLst>
      <p:ext uri="{BB962C8B-B14F-4D97-AF65-F5344CB8AC3E}">
        <p14:creationId xmlns:p14="http://schemas.microsoft.com/office/powerpoint/2010/main" val="2842081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dirty="0"/>
              <a:t>A THREE-YEAR </a:t>
            </a:r>
            <a:r>
              <a:rPr lang="en-US" b="1" u="sng" cap="all" dirty="0"/>
              <a:t>NEWSDAY</a:t>
            </a:r>
            <a:r>
              <a:rPr lang="en-US" b="1" cap="all" dirty="0"/>
              <a:t> INVESTIGATION UNCOVERED WIDESPREAD EVIDENCE OF UNEQUAL TREATMENT BY REAL ESTATE AGENTS ON LONG ISLAND</a:t>
            </a:r>
          </a:p>
          <a:p>
            <a:r>
              <a:rPr lang="en-US" dirty="0"/>
              <a:t>https://projects.newsday.com/long-island/real-estate-agents-investigation/</a:t>
            </a:r>
          </a:p>
          <a:p>
            <a:endParaRPr lang="en-US" dirty="0"/>
          </a:p>
        </p:txBody>
      </p:sp>
      <p:sp>
        <p:nvSpPr>
          <p:cNvPr id="4" name="Slide Number Placeholder 3"/>
          <p:cNvSpPr>
            <a:spLocks noGrp="1"/>
          </p:cNvSpPr>
          <p:nvPr>
            <p:ph type="sldNum" sz="quarter" idx="5"/>
          </p:nvPr>
        </p:nvSpPr>
        <p:spPr/>
        <p:txBody>
          <a:bodyPr/>
          <a:lstStyle/>
          <a:p>
            <a:fld id="{5710BF10-9395-4747-A647-9EE320E75AF2}" type="slidenum">
              <a:rPr lang="en-US" smtClean="0"/>
              <a:t>64</a:t>
            </a:fld>
            <a:endParaRPr lang="en-US"/>
          </a:p>
        </p:txBody>
      </p:sp>
    </p:spTree>
    <p:extLst>
      <p:ext uri="{BB962C8B-B14F-4D97-AF65-F5344CB8AC3E}">
        <p14:creationId xmlns:p14="http://schemas.microsoft.com/office/powerpoint/2010/main" val="384015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Management Responsibilities of Real Estate Firms:</a:t>
            </a:r>
          </a:p>
          <a:p>
            <a:pPr marL="275434" indent="-275434">
              <a:buFontTx/>
              <a:buChar char="-"/>
            </a:pPr>
            <a:r>
              <a:rPr lang="en-US" dirty="0"/>
              <a:t>Broker shall not conduct business under any name other than the one in which the broker’s license is issued</a:t>
            </a:r>
          </a:p>
          <a:p>
            <a:pPr marL="275434" indent="-275434">
              <a:buFontTx/>
              <a:buChar char="-"/>
            </a:pPr>
            <a:r>
              <a:rPr lang="en-US" dirty="0"/>
              <a:t>Broker shall be held responsible for any licensee whose license is affiliated with the broker</a:t>
            </a:r>
          </a:p>
          <a:p>
            <a:pPr marL="275434" indent="-275434">
              <a:buFontTx/>
              <a:buChar char="-"/>
            </a:pPr>
            <a:r>
              <a:rPr lang="en-US" dirty="0"/>
              <a:t>Broker shall be responsible to instruct licensees affiliated with the broker of the provisions set forth in the License Law and its Rules and Regulations</a:t>
            </a:r>
          </a:p>
          <a:p>
            <a:pPr marL="275434" indent="-275434">
              <a:buFontTx/>
              <a:buChar char="-"/>
            </a:pPr>
            <a:r>
              <a:rPr lang="en-US" dirty="0"/>
              <a:t>Broker shall notify GA Real Estate Commission of any violation of the License Law and its Rules and Regulations</a:t>
            </a:r>
          </a:p>
          <a:p>
            <a:endParaRPr lang="en-US" dirty="0"/>
          </a:p>
        </p:txBody>
      </p:sp>
      <p:sp>
        <p:nvSpPr>
          <p:cNvPr id="4" name="Slide Number Placeholder 3"/>
          <p:cNvSpPr>
            <a:spLocks noGrp="1"/>
          </p:cNvSpPr>
          <p:nvPr>
            <p:ph type="sldNum" sz="quarter" idx="5"/>
          </p:nvPr>
        </p:nvSpPr>
        <p:spPr/>
        <p:txBody>
          <a:bodyPr/>
          <a:lstStyle/>
          <a:p>
            <a:fld id="{5710BF10-9395-4747-A647-9EE320E75AF2}" type="slidenum">
              <a:rPr lang="en-US" smtClean="0"/>
              <a:t>20</a:t>
            </a:fld>
            <a:endParaRPr lang="en-US"/>
          </a:p>
        </p:txBody>
      </p:sp>
    </p:spTree>
    <p:extLst>
      <p:ext uri="{BB962C8B-B14F-4D97-AF65-F5344CB8AC3E}">
        <p14:creationId xmlns:p14="http://schemas.microsoft.com/office/powerpoint/2010/main" val="1582932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https://www.greatschools.org/georgia/</a:t>
            </a:r>
          </a:p>
          <a:p>
            <a:endParaRPr lang="en-US" dirty="0"/>
          </a:p>
        </p:txBody>
      </p:sp>
      <p:sp>
        <p:nvSpPr>
          <p:cNvPr id="4" name="Slide Number Placeholder 3"/>
          <p:cNvSpPr>
            <a:spLocks noGrp="1"/>
          </p:cNvSpPr>
          <p:nvPr>
            <p:ph type="sldNum" sz="quarter" idx="5"/>
          </p:nvPr>
        </p:nvSpPr>
        <p:spPr/>
        <p:txBody>
          <a:bodyPr/>
          <a:lstStyle/>
          <a:p>
            <a:fld id="{5710BF10-9395-4747-A647-9EE320E75AF2}" type="slidenum">
              <a:rPr lang="en-US" smtClean="0"/>
              <a:t>65</a:t>
            </a:fld>
            <a:endParaRPr lang="en-US"/>
          </a:p>
        </p:txBody>
      </p:sp>
    </p:spTree>
    <p:extLst>
      <p:ext uri="{BB962C8B-B14F-4D97-AF65-F5344CB8AC3E}">
        <p14:creationId xmlns:p14="http://schemas.microsoft.com/office/powerpoint/2010/main" val="8273736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66</a:t>
            </a:fld>
            <a:endParaRPr lang="en-US"/>
          </a:p>
        </p:txBody>
      </p:sp>
    </p:spTree>
    <p:extLst>
      <p:ext uri="{BB962C8B-B14F-4D97-AF65-F5344CB8AC3E}">
        <p14:creationId xmlns:p14="http://schemas.microsoft.com/office/powerpoint/2010/main" val="1096908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67</a:t>
            </a:fld>
            <a:endParaRPr lang="en-US"/>
          </a:p>
        </p:txBody>
      </p:sp>
    </p:spTree>
    <p:extLst>
      <p:ext uri="{BB962C8B-B14F-4D97-AF65-F5344CB8AC3E}">
        <p14:creationId xmlns:p14="http://schemas.microsoft.com/office/powerpoint/2010/main" val="25124630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solidFill>
                  <a:schemeClr val="tx2">
                    <a:lumMod val="50000"/>
                  </a:schemeClr>
                </a:solidFill>
                <a:latin typeface="Montserrat Semi-Bold" panose="020B0604020202020204" charset="0"/>
              </a:rPr>
              <a:t>GREC reports annual investigations activities and the outcomes of those investigations.</a:t>
            </a:r>
          </a:p>
          <a:p>
            <a:pPr defTabSz="881390"/>
            <a:endParaRPr lang="en-US" dirty="0"/>
          </a:p>
        </p:txBody>
      </p:sp>
      <p:sp>
        <p:nvSpPr>
          <p:cNvPr id="4" name="Slide Number Placeholder 3"/>
          <p:cNvSpPr>
            <a:spLocks noGrp="1"/>
          </p:cNvSpPr>
          <p:nvPr>
            <p:ph type="sldNum" sz="quarter" idx="5"/>
          </p:nvPr>
        </p:nvSpPr>
        <p:spPr/>
        <p:txBody>
          <a:bodyPr/>
          <a:lstStyle/>
          <a:p>
            <a:fld id="{5710BF10-9395-4747-A647-9EE320E75AF2}" type="slidenum">
              <a:rPr lang="en-US" smtClean="0"/>
              <a:t>68</a:t>
            </a:fld>
            <a:endParaRPr lang="en-US"/>
          </a:p>
        </p:txBody>
      </p:sp>
    </p:spTree>
    <p:extLst>
      <p:ext uri="{BB962C8B-B14F-4D97-AF65-F5344CB8AC3E}">
        <p14:creationId xmlns:p14="http://schemas.microsoft.com/office/powerpoint/2010/main" val="39245171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r>
              <a:rPr lang="en-US" dirty="0"/>
              <a:t>Not only may the Commission refuse, suspend, or revoke a license for the offenses discussed previously, the Commission may also impose </a:t>
            </a:r>
            <a:r>
              <a:rPr lang="en-US" b="1" u="sng" dirty="0"/>
              <a:t>sanctions</a:t>
            </a:r>
          </a:p>
          <a:p>
            <a:pPr defTabSz="881390"/>
            <a:endParaRPr lang="en-US" b="1" u="sng" dirty="0"/>
          </a:p>
          <a:p>
            <a:pPr marL="330521" indent="-330521">
              <a:buAutoNum type="arabicPeriod"/>
            </a:pPr>
            <a:r>
              <a:rPr lang="en-US" dirty="0"/>
              <a:t>Refuse to grant or renew a license to an applicant</a:t>
            </a:r>
          </a:p>
          <a:p>
            <a:pPr marL="330521" indent="-330521">
              <a:buAutoNum type="arabicPeriod"/>
            </a:pPr>
            <a:r>
              <a:rPr lang="en-US" dirty="0"/>
              <a:t>Administer a reprimand</a:t>
            </a:r>
          </a:p>
          <a:p>
            <a:pPr marL="330521" indent="-330521">
              <a:buAutoNum type="arabicPeriod"/>
            </a:pPr>
            <a:r>
              <a:rPr lang="en-US" dirty="0"/>
              <a:t>Suspend any license for a definite period of time OR an indefinite period of time</a:t>
            </a:r>
          </a:p>
          <a:p>
            <a:pPr marL="330521" indent="-330521">
              <a:buAutoNum type="arabicPeriod"/>
            </a:pPr>
            <a:r>
              <a:rPr lang="en-US" dirty="0"/>
              <a:t>Revoke any license or approval</a:t>
            </a:r>
          </a:p>
          <a:p>
            <a:pPr marL="330521" indent="-330521">
              <a:buAutoNum type="arabicPeriod"/>
            </a:pPr>
            <a:r>
              <a:rPr lang="en-US" dirty="0"/>
              <a:t>Revoke the license of a broker, qualifying broker, or associate broker and simultaneously issue such licensee a salesperson’s license</a:t>
            </a:r>
          </a:p>
          <a:p>
            <a:r>
              <a:rPr lang="en-US" dirty="0"/>
              <a:t>6.  Impose on a licensee, applicant, approved school, or approved instructor monetary assessments in an amount necessary to reimburse the Commission for the administrative, investigative, and legal costs and expenses incurred by the Commission in conducting any authorized proceeding</a:t>
            </a:r>
          </a:p>
          <a:p>
            <a:r>
              <a:rPr lang="en-US" dirty="0"/>
              <a:t>7.   Impose a fine not to exceed $1000.00 for each violation with fines for multiple violations limited to $5000.00 in any one disciplinary proceeding or such other amount as the parties may agree</a:t>
            </a:r>
          </a:p>
          <a:p>
            <a:r>
              <a:rPr lang="en-US" dirty="0"/>
              <a:t>8.  Require completion of a course of study in real estate brokerage or instruction</a:t>
            </a:r>
          </a:p>
          <a:p>
            <a:r>
              <a:rPr lang="en-US" dirty="0"/>
              <a:t>9.   Require the filing of periodic reports by an independent accountant on a real estate broker’s designated trust account; or</a:t>
            </a:r>
          </a:p>
          <a:p>
            <a:r>
              <a:rPr lang="en-US" dirty="0"/>
              <a:t>10.   Limit or restrict any license or approval as the Commission deems necessary for the protection of the public</a:t>
            </a:r>
          </a:p>
          <a:p>
            <a:endParaRPr lang="en-US" dirty="0"/>
          </a:p>
        </p:txBody>
      </p:sp>
      <p:sp>
        <p:nvSpPr>
          <p:cNvPr id="4" name="Slide Number Placeholder 3"/>
          <p:cNvSpPr>
            <a:spLocks noGrp="1"/>
          </p:cNvSpPr>
          <p:nvPr>
            <p:ph type="sldNum" sz="quarter" idx="5"/>
          </p:nvPr>
        </p:nvSpPr>
        <p:spPr/>
        <p:txBody>
          <a:bodyPr/>
          <a:lstStyle/>
          <a:p>
            <a:fld id="{5710BF10-9395-4747-A647-9EE320E75AF2}" type="slidenum">
              <a:rPr lang="en-US" smtClean="0"/>
              <a:t>69</a:t>
            </a:fld>
            <a:endParaRPr lang="en-US"/>
          </a:p>
        </p:txBody>
      </p:sp>
    </p:spTree>
    <p:extLst>
      <p:ext uri="{BB962C8B-B14F-4D97-AF65-F5344CB8AC3E}">
        <p14:creationId xmlns:p14="http://schemas.microsoft.com/office/powerpoint/2010/main" val="32639603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70</a:t>
            </a:fld>
            <a:endParaRPr lang="en-US"/>
          </a:p>
        </p:txBody>
      </p:sp>
    </p:spTree>
    <p:extLst>
      <p:ext uri="{BB962C8B-B14F-4D97-AF65-F5344CB8AC3E}">
        <p14:creationId xmlns:p14="http://schemas.microsoft.com/office/powerpoint/2010/main" val="15498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71</a:t>
            </a:fld>
            <a:endParaRPr lang="en-US"/>
          </a:p>
        </p:txBody>
      </p:sp>
    </p:spTree>
    <p:extLst>
      <p:ext uri="{BB962C8B-B14F-4D97-AF65-F5344CB8AC3E}">
        <p14:creationId xmlns:p14="http://schemas.microsoft.com/office/powerpoint/2010/main" val="24035233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72</a:t>
            </a:fld>
            <a:endParaRPr lang="en-US"/>
          </a:p>
        </p:txBody>
      </p:sp>
    </p:spTree>
    <p:extLst>
      <p:ext uri="{BB962C8B-B14F-4D97-AF65-F5344CB8AC3E}">
        <p14:creationId xmlns:p14="http://schemas.microsoft.com/office/powerpoint/2010/main" val="28538519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73</a:t>
            </a:fld>
            <a:endParaRPr lang="en-US"/>
          </a:p>
        </p:txBody>
      </p:sp>
    </p:spTree>
    <p:extLst>
      <p:ext uri="{BB962C8B-B14F-4D97-AF65-F5344CB8AC3E}">
        <p14:creationId xmlns:p14="http://schemas.microsoft.com/office/powerpoint/2010/main" val="7434378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dirty="0"/>
              <a:t>The Broker is responsible for the acts of all licensed affiliates of the Firm. The Broker should be aware if a Licensee is practicing without an active license. At any time, the Broker can easily view the Status Report for the Firm from the GREC website.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 The Broker is responsible for reviewing all contracts and failed to review all documents for compliance. </a:t>
            </a:r>
          </a:p>
          <a:p>
            <a:pPr marL="0" indent="0">
              <a:buNone/>
            </a:pPr>
            <a:r>
              <a:rPr lang="en-US" sz="1200" dirty="0"/>
              <a:t>4. The Broker is responsible for the acts of the Licensee, especially if the Broker was aware the Licensee changed her name and was still using the prior name on real estate documents. </a:t>
            </a:r>
          </a:p>
        </p:txBody>
      </p:sp>
      <p:sp>
        <p:nvSpPr>
          <p:cNvPr id="4" name="Slide Number Placeholder 3"/>
          <p:cNvSpPr>
            <a:spLocks noGrp="1"/>
          </p:cNvSpPr>
          <p:nvPr>
            <p:ph type="sldNum" sz="quarter" idx="5"/>
          </p:nvPr>
        </p:nvSpPr>
        <p:spPr/>
        <p:txBody>
          <a:bodyPr/>
          <a:lstStyle/>
          <a:p>
            <a:fld id="{5710BF10-9395-4747-A647-9EE320E75AF2}" type="slidenum">
              <a:rPr lang="en-US" smtClean="0"/>
              <a:t>74</a:t>
            </a:fld>
            <a:endParaRPr lang="en-US"/>
          </a:p>
        </p:txBody>
      </p:sp>
    </p:spTree>
    <p:extLst>
      <p:ext uri="{BB962C8B-B14F-4D97-AF65-F5344CB8AC3E}">
        <p14:creationId xmlns:p14="http://schemas.microsoft.com/office/powerpoint/2010/main" val="567189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1" u="sng" dirty="0">
                <a:effectLst>
                  <a:outerShdw blurRad="38100" dist="38100" dir="2700000" algn="tl">
                    <a:srgbClr val="000000">
                      <a:alpha val="43137"/>
                    </a:srgbClr>
                  </a:outerShdw>
                </a:effectLst>
              </a:rPr>
              <a:t>Broker Must Release your License</a:t>
            </a:r>
          </a:p>
          <a:p>
            <a:pPr defTabSz="881390">
              <a:defRPr/>
            </a:pPr>
            <a:r>
              <a:rPr lang="en-US" dirty="0"/>
              <a:t>When an affiliated licensee leaves a broker for whom such licensee is acting, the broker shall immediately send the license to the Commission </a:t>
            </a:r>
            <a:r>
              <a:rPr lang="en-US" b="1" dirty="0"/>
              <a:t>OR</a:t>
            </a:r>
            <a:r>
              <a:rPr lang="en-US" dirty="0"/>
              <a:t> to the new broker for whom the licensee is transferring to (and  the old broker shall notify the Commission that the license was sent to the new broker).  If sent directly to the Commission, must also send a release signed by both parties </a:t>
            </a:r>
            <a:r>
              <a:rPr lang="en-US" b="1" dirty="0"/>
              <a:t>OR</a:t>
            </a:r>
            <a:r>
              <a:rPr lang="en-US" dirty="0"/>
              <a:t> a copy of a letter from the broker mailed to the licensee’s last known address indicating that the broker is returning the license to the Commission</a:t>
            </a:r>
          </a:p>
          <a:p>
            <a:endParaRPr lang="en-US" dirty="0"/>
          </a:p>
          <a:p>
            <a:r>
              <a:rPr lang="en-US" b="1" u="sng" dirty="0"/>
              <a:t>When can you resume business activities?</a:t>
            </a:r>
          </a:p>
          <a:p>
            <a:r>
              <a:rPr lang="en-US" dirty="0"/>
              <a:t>The licensee shall not engage in business activities until: </a:t>
            </a:r>
          </a:p>
          <a:p>
            <a:pPr marL="330521" indent="-330521">
              <a:buAutoNum type="arabicParenBoth"/>
            </a:pPr>
            <a:r>
              <a:rPr lang="en-US" dirty="0"/>
              <a:t>application to transfer the license to the new broker is submitted to Commission </a:t>
            </a:r>
            <a:r>
              <a:rPr lang="en-US" b="1" dirty="0"/>
              <a:t>OR </a:t>
            </a:r>
          </a:p>
          <a:p>
            <a:pPr marL="330521" indent="-330521">
              <a:buAutoNum type="arabicParenBoth"/>
            </a:pPr>
            <a:r>
              <a:rPr lang="en-US" dirty="0"/>
              <a:t>licensee receives authorization from the Commission</a:t>
            </a:r>
          </a:p>
          <a:p>
            <a:endParaRPr lang="en-US" dirty="0"/>
          </a:p>
        </p:txBody>
      </p:sp>
      <p:sp>
        <p:nvSpPr>
          <p:cNvPr id="4" name="Slide Number Placeholder 3"/>
          <p:cNvSpPr>
            <a:spLocks noGrp="1"/>
          </p:cNvSpPr>
          <p:nvPr>
            <p:ph type="sldNum" sz="quarter" idx="5"/>
          </p:nvPr>
        </p:nvSpPr>
        <p:spPr/>
        <p:txBody>
          <a:bodyPr/>
          <a:lstStyle/>
          <a:p>
            <a:fld id="{5710BF10-9395-4747-A647-9EE320E75AF2}" type="slidenum">
              <a:rPr lang="en-US" smtClean="0"/>
              <a:t>21</a:t>
            </a:fld>
            <a:endParaRPr lang="en-US"/>
          </a:p>
        </p:txBody>
      </p:sp>
    </p:spTree>
    <p:extLst>
      <p:ext uri="{BB962C8B-B14F-4D97-AF65-F5344CB8AC3E}">
        <p14:creationId xmlns:p14="http://schemas.microsoft.com/office/powerpoint/2010/main" val="20786028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p>
        </p:txBody>
      </p:sp>
      <p:sp>
        <p:nvSpPr>
          <p:cNvPr id="4" name="Slide Number Placeholder 3"/>
          <p:cNvSpPr>
            <a:spLocks noGrp="1"/>
          </p:cNvSpPr>
          <p:nvPr>
            <p:ph type="sldNum" sz="quarter" idx="5"/>
          </p:nvPr>
        </p:nvSpPr>
        <p:spPr/>
        <p:txBody>
          <a:bodyPr/>
          <a:lstStyle/>
          <a:p>
            <a:fld id="{5710BF10-9395-4747-A647-9EE320E75AF2}" type="slidenum">
              <a:rPr lang="en-US" smtClean="0"/>
              <a:t>75</a:t>
            </a:fld>
            <a:endParaRPr lang="en-US"/>
          </a:p>
        </p:txBody>
      </p:sp>
    </p:spTree>
    <p:extLst>
      <p:ext uri="{BB962C8B-B14F-4D97-AF65-F5344CB8AC3E}">
        <p14:creationId xmlns:p14="http://schemas.microsoft.com/office/powerpoint/2010/main" val="31975685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p>
        </p:txBody>
      </p:sp>
      <p:sp>
        <p:nvSpPr>
          <p:cNvPr id="4" name="Slide Number Placeholder 3"/>
          <p:cNvSpPr>
            <a:spLocks noGrp="1"/>
          </p:cNvSpPr>
          <p:nvPr>
            <p:ph type="sldNum" sz="quarter" idx="5"/>
          </p:nvPr>
        </p:nvSpPr>
        <p:spPr/>
        <p:txBody>
          <a:bodyPr/>
          <a:lstStyle/>
          <a:p>
            <a:fld id="{5710BF10-9395-4747-A647-9EE320E75AF2}" type="slidenum">
              <a:rPr lang="en-US" smtClean="0"/>
              <a:t>76</a:t>
            </a:fld>
            <a:endParaRPr lang="en-US"/>
          </a:p>
        </p:txBody>
      </p:sp>
    </p:spTree>
    <p:extLst>
      <p:ext uri="{BB962C8B-B14F-4D97-AF65-F5344CB8AC3E}">
        <p14:creationId xmlns:p14="http://schemas.microsoft.com/office/powerpoint/2010/main" val="25067451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p>
        </p:txBody>
      </p:sp>
      <p:sp>
        <p:nvSpPr>
          <p:cNvPr id="4" name="Slide Number Placeholder 3"/>
          <p:cNvSpPr>
            <a:spLocks noGrp="1"/>
          </p:cNvSpPr>
          <p:nvPr>
            <p:ph type="sldNum" sz="quarter" idx="5"/>
          </p:nvPr>
        </p:nvSpPr>
        <p:spPr/>
        <p:txBody>
          <a:bodyPr/>
          <a:lstStyle/>
          <a:p>
            <a:fld id="{5710BF10-9395-4747-A647-9EE320E75AF2}" type="slidenum">
              <a:rPr lang="en-US" smtClean="0"/>
              <a:t>77</a:t>
            </a:fld>
            <a:endParaRPr lang="en-US"/>
          </a:p>
        </p:txBody>
      </p:sp>
    </p:spTree>
    <p:extLst>
      <p:ext uri="{BB962C8B-B14F-4D97-AF65-F5344CB8AC3E}">
        <p14:creationId xmlns:p14="http://schemas.microsoft.com/office/powerpoint/2010/main" val="41040281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78</a:t>
            </a:fld>
            <a:endParaRPr lang="en-US"/>
          </a:p>
        </p:txBody>
      </p:sp>
    </p:spTree>
    <p:extLst>
      <p:ext uri="{BB962C8B-B14F-4D97-AF65-F5344CB8AC3E}">
        <p14:creationId xmlns:p14="http://schemas.microsoft.com/office/powerpoint/2010/main" val="33287499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79</a:t>
            </a:fld>
            <a:endParaRPr lang="en-US"/>
          </a:p>
        </p:txBody>
      </p:sp>
    </p:spTree>
    <p:extLst>
      <p:ext uri="{BB962C8B-B14F-4D97-AF65-F5344CB8AC3E}">
        <p14:creationId xmlns:p14="http://schemas.microsoft.com/office/powerpoint/2010/main" val="14020496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80</a:t>
            </a:fld>
            <a:endParaRPr lang="en-US"/>
          </a:p>
        </p:txBody>
      </p:sp>
    </p:spTree>
    <p:extLst>
      <p:ext uri="{BB962C8B-B14F-4D97-AF65-F5344CB8AC3E}">
        <p14:creationId xmlns:p14="http://schemas.microsoft.com/office/powerpoint/2010/main" val="329437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r>
              <a:rPr lang="en-US" dirty="0"/>
              <a:t>When a licensee requests that a release form be signed, the releasing broker shall </a:t>
            </a:r>
            <a:r>
              <a:rPr lang="en-US" u="sng" dirty="0"/>
              <a:t>immediately</a:t>
            </a:r>
            <a:r>
              <a:rPr lang="en-US" dirty="0"/>
              <a:t> sign the release and forward the wall certificate of licensure to the Commission/to the new broker</a:t>
            </a:r>
          </a:p>
          <a:p>
            <a:pPr defTabSz="881390"/>
            <a:endParaRPr lang="en-US" dirty="0"/>
          </a:p>
          <a:p>
            <a:pPr defTabSz="881390"/>
            <a:r>
              <a:rPr lang="en-US" dirty="0"/>
              <a:t>All plats of property, keys, and other property which the releasing broker owns or for which the releasing broker is responsible, “for sale” signs, notebooks, listing cards, or records of any kind shall be returned in person by the departing licensee to the person designated by the releasing broker</a:t>
            </a:r>
          </a:p>
          <a:p>
            <a:endParaRPr lang="en-US" dirty="0"/>
          </a:p>
        </p:txBody>
      </p:sp>
      <p:sp>
        <p:nvSpPr>
          <p:cNvPr id="4" name="Slide Number Placeholder 3"/>
          <p:cNvSpPr>
            <a:spLocks noGrp="1"/>
          </p:cNvSpPr>
          <p:nvPr>
            <p:ph type="sldNum" sz="quarter" idx="5"/>
          </p:nvPr>
        </p:nvSpPr>
        <p:spPr/>
        <p:txBody>
          <a:bodyPr/>
          <a:lstStyle/>
          <a:p>
            <a:fld id="{5710BF10-9395-4747-A647-9EE320E75AF2}" type="slidenum">
              <a:rPr lang="en-US" smtClean="0"/>
              <a:t>22</a:t>
            </a:fld>
            <a:endParaRPr lang="en-US"/>
          </a:p>
        </p:txBody>
      </p:sp>
    </p:spTree>
    <p:extLst>
      <p:ext uri="{BB962C8B-B14F-4D97-AF65-F5344CB8AC3E}">
        <p14:creationId xmlns:p14="http://schemas.microsoft.com/office/powerpoint/2010/main" val="973880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Should a broker change the address of the broker’s place of business, the broker shall notify the Commission, in writing, within 30 days of such change</a:t>
            </a:r>
          </a:p>
          <a:p>
            <a:endParaRPr lang="en-US" dirty="0"/>
          </a:p>
        </p:txBody>
      </p:sp>
      <p:sp>
        <p:nvSpPr>
          <p:cNvPr id="4" name="Slide Number Placeholder 3"/>
          <p:cNvSpPr>
            <a:spLocks noGrp="1"/>
          </p:cNvSpPr>
          <p:nvPr>
            <p:ph type="sldNum" sz="quarter" idx="5"/>
          </p:nvPr>
        </p:nvSpPr>
        <p:spPr/>
        <p:txBody>
          <a:bodyPr/>
          <a:lstStyle/>
          <a:p>
            <a:fld id="{5710BF10-9395-4747-A647-9EE320E75AF2}" type="slidenum">
              <a:rPr lang="en-US" smtClean="0"/>
              <a:t>23</a:t>
            </a:fld>
            <a:endParaRPr lang="en-US"/>
          </a:p>
        </p:txBody>
      </p:sp>
    </p:spTree>
    <p:extLst>
      <p:ext uri="{BB962C8B-B14F-4D97-AF65-F5344CB8AC3E}">
        <p14:creationId xmlns:p14="http://schemas.microsoft.com/office/powerpoint/2010/main" val="2173962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0BF10-9395-4747-A647-9EE320E75AF2}" type="slidenum">
              <a:rPr lang="en-US" smtClean="0"/>
              <a:t>24</a:t>
            </a:fld>
            <a:endParaRPr lang="en-US"/>
          </a:p>
        </p:txBody>
      </p:sp>
    </p:spTree>
    <p:extLst>
      <p:ext uri="{BB962C8B-B14F-4D97-AF65-F5344CB8AC3E}">
        <p14:creationId xmlns:p14="http://schemas.microsoft.com/office/powerpoint/2010/main" val="286789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2130426"/>
            <a:ext cx="11514667" cy="1470025"/>
          </a:xfrm>
        </p:spPr>
        <p:txBody>
          <a:bodyPr/>
          <a:lstStyle/>
          <a:p>
            <a:r>
              <a:rPr lang="en-US"/>
              <a:t>Click to edit Master title style</a:t>
            </a:r>
          </a:p>
        </p:txBody>
      </p:sp>
      <p:sp>
        <p:nvSpPr>
          <p:cNvPr id="3" name="Subtitle 2"/>
          <p:cNvSpPr>
            <a:spLocks noGrp="1"/>
          </p:cNvSpPr>
          <p:nvPr>
            <p:ph type="subTitle" idx="1"/>
          </p:nvPr>
        </p:nvSpPr>
        <p:spPr>
          <a:xfrm>
            <a:off x="2032000" y="3886200"/>
            <a:ext cx="94826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1333" y="274639"/>
            <a:ext cx="3048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3" y="274639"/>
            <a:ext cx="891822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0093" y="4406901"/>
            <a:ext cx="1151466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70093" y="2906713"/>
            <a:ext cx="1151466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3" y="1600201"/>
            <a:ext cx="598311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86222" y="1600201"/>
            <a:ext cx="598311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7333" y="1535113"/>
            <a:ext cx="59854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3" y="2174875"/>
            <a:ext cx="59854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1519" y="1535113"/>
            <a:ext cx="59878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81519" y="2174875"/>
            <a:ext cx="598781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273050"/>
            <a:ext cx="445676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96370" y="273051"/>
            <a:ext cx="75729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1435101"/>
            <a:ext cx="445676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55241" y="4800600"/>
            <a:ext cx="8128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55241" y="612775"/>
            <a:ext cx="8128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655241" y="5367338"/>
            <a:ext cx="8128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3" y="274638"/>
            <a:ext cx="121920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7333" y="1600201"/>
            <a:ext cx="121920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7333" y="6356351"/>
            <a:ext cx="31608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3/24/2023</a:t>
            </a:fld>
            <a:endParaRPr lang="en-US"/>
          </a:p>
        </p:txBody>
      </p:sp>
      <p:sp>
        <p:nvSpPr>
          <p:cNvPr id="5" name="Footer Placeholder 4"/>
          <p:cNvSpPr>
            <a:spLocks noGrp="1"/>
          </p:cNvSpPr>
          <p:nvPr>
            <p:ph type="ftr" sz="quarter" idx="3"/>
          </p:nvPr>
        </p:nvSpPr>
        <p:spPr>
          <a:xfrm>
            <a:off x="4628444" y="6356351"/>
            <a:ext cx="428977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08444" y="6356351"/>
            <a:ext cx="31608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665168"/>
            <a:ext cx="5080000" cy="192333"/>
            <a:chOff x="0" y="0"/>
            <a:chExt cx="10461067" cy="586762"/>
          </a:xfrm>
        </p:grpSpPr>
        <p:sp>
          <p:nvSpPr>
            <p:cNvPr id="3" name="Freeform 3"/>
            <p:cNvSpPr/>
            <p:nvPr/>
          </p:nvSpPr>
          <p:spPr>
            <a:xfrm>
              <a:off x="0" y="0"/>
              <a:ext cx="10461067" cy="586762"/>
            </a:xfrm>
            <a:custGeom>
              <a:avLst/>
              <a:gdLst/>
              <a:ahLst/>
              <a:cxnLst/>
              <a:rect l="l" t="t" r="r" b="b"/>
              <a:pathLst>
                <a:path w="10461067" h="586762">
                  <a:moveTo>
                    <a:pt x="0" y="0"/>
                  </a:moveTo>
                  <a:lnTo>
                    <a:pt x="10461067" y="0"/>
                  </a:lnTo>
                  <a:lnTo>
                    <a:pt x="10461067" y="586762"/>
                  </a:lnTo>
                  <a:lnTo>
                    <a:pt x="0" y="586762"/>
                  </a:lnTo>
                  <a:close/>
                </a:path>
              </a:pathLst>
            </a:custGeom>
            <a:solidFill>
              <a:srgbClr val="243746"/>
            </a:solidFill>
          </p:spPr>
        </p:sp>
      </p:grpSp>
      <p:sp>
        <p:nvSpPr>
          <p:cNvPr id="4" name="AutoShape 4"/>
          <p:cNvSpPr/>
          <p:nvPr/>
        </p:nvSpPr>
        <p:spPr>
          <a:xfrm flipV="1">
            <a:off x="177801" y="1957550"/>
            <a:ext cx="4648200" cy="0"/>
          </a:xfrm>
          <a:prstGeom prst="line">
            <a:avLst/>
          </a:prstGeom>
          <a:ln w="9525" cap="rnd">
            <a:solidFill>
              <a:srgbClr val="926A52"/>
            </a:solidFill>
            <a:prstDash val="solid"/>
            <a:headEnd type="none" w="sm" len="sm"/>
            <a:tailEnd type="none" w="sm" len="sm"/>
          </a:ln>
        </p:spPr>
      </p:sp>
      <p:pic>
        <p:nvPicPr>
          <p:cNvPr id="5" name="Picture 5"/>
          <p:cNvPicPr>
            <a:picLocks noChangeAspect="1"/>
          </p:cNvPicPr>
          <p:nvPr/>
        </p:nvPicPr>
        <p:blipFill>
          <a:blip r:embed="rId2"/>
          <a:srcRect/>
          <a:stretch>
            <a:fillRect/>
          </a:stretch>
        </p:blipFill>
        <p:spPr>
          <a:xfrm>
            <a:off x="1170372" y="141374"/>
            <a:ext cx="2739256" cy="362445"/>
          </a:xfrm>
          <a:prstGeom prst="rect">
            <a:avLst/>
          </a:prstGeom>
        </p:spPr>
      </p:pic>
      <p:sp>
        <p:nvSpPr>
          <p:cNvPr id="13" name="TextBox 13"/>
          <p:cNvSpPr txBox="1"/>
          <p:nvPr/>
        </p:nvSpPr>
        <p:spPr>
          <a:xfrm>
            <a:off x="876181" y="954957"/>
            <a:ext cx="3399380" cy="268407"/>
          </a:xfrm>
          <a:prstGeom prst="rect">
            <a:avLst/>
          </a:prstGeom>
        </p:spPr>
        <p:txBody>
          <a:bodyPr lIns="0" tIns="0" rIns="0" bIns="0" rtlCol="0" anchor="t">
            <a:spAutoFit/>
          </a:bodyPr>
          <a:lstStyle/>
          <a:p>
            <a:pPr algn="ctr">
              <a:lnSpc>
                <a:spcPts val="1969"/>
              </a:lnSpc>
            </a:pPr>
            <a:r>
              <a:rPr lang="en-US" sz="2400" spc="180" dirty="0">
                <a:solidFill>
                  <a:srgbClr val="926A52"/>
                </a:solidFill>
                <a:latin typeface="Montserrat Extra-Bold Bold"/>
              </a:rPr>
              <a:t>LICENSE LAW</a:t>
            </a:r>
          </a:p>
        </p:txBody>
      </p:sp>
      <p:sp>
        <p:nvSpPr>
          <p:cNvPr id="14" name="TextBox 14"/>
          <p:cNvSpPr txBox="1"/>
          <p:nvPr/>
        </p:nvSpPr>
        <p:spPr>
          <a:xfrm>
            <a:off x="857968" y="1617163"/>
            <a:ext cx="3411104" cy="261610"/>
          </a:xfrm>
          <a:prstGeom prst="rect">
            <a:avLst/>
          </a:prstGeom>
        </p:spPr>
        <p:txBody>
          <a:bodyPr lIns="0" tIns="0" rIns="0" bIns="0" rtlCol="0" anchor="t">
            <a:spAutoFit/>
          </a:bodyPr>
          <a:lstStyle/>
          <a:p>
            <a:pPr algn="ctr">
              <a:lnSpc>
                <a:spcPts val="1571"/>
              </a:lnSpc>
            </a:pPr>
            <a:r>
              <a:rPr lang="en-US" sz="2800" dirty="0">
                <a:solidFill>
                  <a:srgbClr val="243746"/>
                </a:solidFill>
                <a:latin typeface="Holiday"/>
              </a:rPr>
              <a:t>Continuing Education Class</a:t>
            </a:r>
          </a:p>
        </p:txBody>
      </p:sp>
      <p:sp>
        <p:nvSpPr>
          <p:cNvPr id="16" name="TextBox 16"/>
          <p:cNvSpPr txBox="1"/>
          <p:nvPr/>
        </p:nvSpPr>
        <p:spPr>
          <a:xfrm>
            <a:off x="997788" y="2713817"/>
            <a:ext cx="3119743" cy="89768"/>
          </a:xfrm>
          <a:prstGeom prst="rect">
            <a:avLst/>
          </a:prstGeom>
        </p:spPr>
        <p:txBody>
          <a:bodyPr lIns="0" tIns="0" rIns="0" bIns="0" rtlCol="0" anchor="t">
            <a:spAutoFit/>
          </a:bodyPr>
          <a:lstStyle/>
          <a:p>
            <a:pPr algn="ctr">
              <a:lnSpc>
                <a:spcPts val="698"/>
              </a:lnSpc>
            </a:pPr>
            <a:r>
              <a:rPr lang="en-US" sz="700" spc="94" dirty="0">
                <a:solidFill>
                  <a:srgbClr val="FFFFFF"/>
                </a:solidFill>
                <a:latin typeface="Montserrat Semi-Bold"/>
              </a:rPr>
              <a:t>WWW.CAMPBELLANDBRANNON.COM/LICENSELAW/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112227" y="2632154"/>
            <a:ext cx="1050436" cy="138989"/>
          </a:xfrm>
          <a:prstGeom prst="rect">
            <a:avLst/>
          </a:prstGeom>
        </p:spPr>
      </p:pic>
      <p:sp>
        <p:nvSpPr>
          <p:cNvPr id="3" name="TextBox 3"/>
          <p:cNvSpPr txBox="1"/>
          <p:nvPr/>
        </p:nvSpPr>
        <p:spPr>
          <a:xfrm>
            <a:off x="840309" y="1184086"/>
            <a:ext cx="3399380" cy="256480"/>
          </a:xfrm>
          <a:prstGeom prst="rect">
            <a:avLst/>
          </a:prstGeom>
        </p:spPr>
        <p:txBody>
          <a:bodyPr lIns="0" tIns="0" rIns="0" bIns="0" rtlCol="0" anchor="t">
            <a:spAutoFit/>
          </a:bodyPr>
          <a:lstStyle/>
          <a:p>
            <a:pPr algn="ctr">
              <a:lnSpc>
                <a:spcPts val="1969"/>
              </a:lnSpc>
            </a:pPr>
            <a:r>
              <a:rPr lang="en-US" sz="1790" spc="180" dirty="0">
                <a:solidFill>
                  <a:srgbClr val="926A52"/>
                </a:solidFill>
                <a:latin typeface="Montserrat Semi-Bold" panose="020B0604020202020204" charset="0"/>
              </a:rPr>
              <a:t>Types of Licenses</a:t>
            </a:r>
          </a:p>
        </p:txBody>
      </p:sp>
      <p:sp>
        <p:nvSpPr>
          <p:cNvPr id="5" name="AutoShape 5"/>
          <p:cNvSpPr/>
          <p:nvPr/>
        </p:nvSpPr>
        <p:spPr>
          <a:xfrm>
            <a:off x="980127" y="1504950"/>
            <a:ext cx="3119743"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536362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989756" y="168414"/>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Semi-Bold" panose="020B0604020202020204" charset="0"/>
              </a:rPr>
              <a:t>TYPES OF LICENSES</a:t>
            </a:r>
          </a:p>
        </p:txBody>
      </p:sp>
      <p:sp>
        <p:nvSpPr>
          <p:cNvPr id="4" name="TextBox 4"/>
          <p:cNvSpPr txBox="1"/>
          <p:nvPr/>
        </p:nvSpPr>
        <p:spPr>
          <a:xfrm>
            <a:off x="921477" y="590551"/>
            <a:ext cx="2012961" cy="178125"/>
          </a:xfrm>
          <a:prstGeom prst="rect">
            <a:avLst/>
          </a:prstGeom>
        </p:spPr>
        <p:txBody>
          <a:bodyPr lIns="0" tIns="0" rIns="0" bIns="0" rtlCol="0" anchor="t">
            <a:spAutoFit/>
          </a:bodyPr>
          <a:lstStyle/>
          <a:p>
            <a:pPr>
              <a:lnSpc>
                <a:spcPts val="1461"/>
              </a:lnSpc>
            </a:pPr>
            <a:r>
              <a:rPr lang="en-US" sz="1043" dirty="0">
                <a:solidFill>
                  <a:schemeClr val="tx2">
                    <a:lumMod val="50000"/>
                  </a:schemeClr>
                </a:solidFill>
                <a:latin typeface="Montserrat Semi-Bold"/>
              </a:rPr>
              <a:t>Statute 43-40-7</a:t>
            </a: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Content Placeholder 2">
            <a:extLst>
              <a:ext uri="{FF2B5EF4-FFF2-40B4-BE49-F238E27FC236}">
                <a16:creationId xmlns:a16="http://schemas.microsoft.com/office/drawing/2014/main" id="{6C7B0685-CF8D-4354-80C5-BDBC810E3685}"/>
              </a:ext>
            </a:extLst>
          </p:cNvPr>
          <p:cNvSpPr txBox="1">
            <a:spLocks/>
          </p:cNvSpPr>
          <p:nvPr/>
        </p:nvSpPr>
        <p:spPr>
          <a:xfrm>
            <a:off x="973221" y="879553"/>
            <a:ext cx="3067998" cy="1752600"/>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2">
                    <a:lumMod val="50000"/>
                  </a:schemeClr>
                </a:solidFill>
                <a:latin typeface="Montserrat Semi-Bold" panose="020B0604020202020204" charset="0"/>
              </a:rPr>
              <a:t>The Commission issues licenses to qualified (1) applicants and (2) real estate businesses. </a:t>
            </a:r>
          </a:p>
          <a:p>
            <a:pPr lvl="1"/>
            <a:r>
              <a:rPr lang="en-US" dirty="0">
                <a:solidFill>
                  <a:schemeClr val="tx2">
                    <a:lumMod val="50000"/>
                  </a:schemeClr>
                </a:solidFill>
                <a:latin typeface="Montserrat Semi-Bold" panose="020B0604020202020204" charset="0"/>
              </a:rPr>
              <a:t>Applications include brokers, associate brokers, salespersons and community association managers. </a:t>
            </a:r>
          </a:p>
          <a:p>
            <a:pPr lvl="1"/>
            <a:r>
              <a:rPr lang="en-US" dirty="0">
                <a:solidFill>
                  <a:schemeClr val="tx2">
                    <a:lumMod val="50000"/>
                  </a:schemeClr>
                </a:solidFill>
                <a:latin typeface="Montserrat Semi-Bold" panose="020B0604020202020204" charset="0"/>
              </a:rPr>
              <a:t>Real Estate businesses include partnerships, LLCs and Inc’s, real estate schools, and approved </a:t>
            </a:r>
            <a:r>
              <a:rPr lang="en-US" dirty="0" err="1">
                <a:solidFill>
                  <a:schemeClr val="tx2">
                    <a:lumMod val="50000"/>
                  </a:schemeClr>
                </a:solidFill>
                <a:latin typeface="Montserrat Semi-Bold" panose="020B0604020202020204" charset="0"/>
              </a:rPr>
              <a:t>prelicense</a:t>
            </a:r>
            <a:r>
              <a:rPr lang="en-US" dirty="0">
                <a:solidFill>
                  <a:schemeClr val="tx2">
                    <a:lumMod val="50000"/>
                  </a:schemeClr>
                </a:solidFill>
                <a:latin typeface="Montserrat Semi-Bold" panose="020B0604020202020204" charset="0"/>
              </a:rPr>
              <a:t> instructors.</a:t>
            </a:r>
          </a:p>
          <a:p>
            <a:pPr marL="274320" lvl="1" indent="0">
              <a:buNone/>
            </a:pPr>
            <a:endParaRPr lang="en-US" dirty="0">
              <a:solidFill>
                <a:schemeClr val="tx2">
                  <a:lumMod val="50000"/>
                </a:schemeClr>
              </a:solidFill>
              <a:latin typeface="Montserrat Semi-Bold" panose="020B0604020202020204" charset="0"/>
            </a:endParaRPr>
          </a:p>
          <a:p>
            <a:pPr marL="274320" lvl="1" indent="0">
              <a:buNone/>
            </a:pPr>
            <a:r>
              <a:rPr lang="en-US" dirty="0">
                <a:solidFill>
                  <a:schemeClr val="tx2">
                    <a:lumMod val="50000"/>
                  </a:schemeClr>
                </a:solidFill>
                <a:latin typeface="Montserrat Semi-Bold" panose="020B0604020202020204" charset="0"/>
              </a:rPr>
              <a:t>Though the application is confidential, the licensee’s name, address, phone, license held, and disciplinary record are made public. </a:t>
            </a:r>
          </a:p>
          <a:p>
            <a:pPr marL="274320" lvl="1" indent="0">
              <a:buNone/>
            </a:pPr>
            <a:r>
              <a:rPr 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112227" y="2632154"/>
            <a:ext cx="1050436" cy="138989"/>
          </a:xfrm>
          <a:prstGeom prst="rect">
            <a:avLst/>
          </a:prstGeom>
        </p:spPr>
      </p:pic>
      <p:sp>
        <p:nvSpPr>
          <p:cNvPr id="3" name="TextBox 3"/>
          <p:cNvSpPr txBox="1"/>
          <p:nvPr/>
        </p:nvSpPr>
        <p:spPr>
          <a:xfrm>
            <a:off x="989756" y="168414"/>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Semi-Bold" panose="020B0604020202020204" charset="0"/>
              </a:rPr>
              <a:t>TYPES OF LICENSES</a:t>
            </a:r>
          </a:p>
        </p:txBody>
      </p:sp>
      <p:sp>
        <p:nvSpPr>
          <p:cNvPr id="4" name="TextBox 4"/>
          <p:cNvSpPr txBox="1"/>
          <p:nvPr/>
        </p:nvSpPr>
        <p:spPr>
          <a:xfrm>
            <a:off x="921477" y="590551"/>
            <a:ext cx="2012961" cy="161583"/>
          </a:xfrm>
          <a:prstGeom prst="rect">
            <a:avLst/>
          </a:prstGeom>
        </p:spPr>
        <p:txBody>
          <a:bodyPr lIns="0" tIns="0" rIns="0" bIns="0" rtlCol="0" anchor="t">
            <a:spAutoFit/>
          </a:bodyPr>
          <a:lstStyle/>
          <a:p>
            <a:r>
              <a:rPr lang="en-US" sz="1050" b="1" dirty="0">
                <a:solidFill>
                  <a:schemeClr val="tx2">
                    <a:lumMod val="50000"/>
                  </a:schemeClr>
                </a:solidFill>
                <a:latin typeface="Montserrat Semi-Bold" panose="020B0604020202020204" charset="0"/>
              </a:rPr>
              <a:t>Statute 43-40-8</a:t>
            </a: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pic>
        <p:nvPicPr>
          <p:cNvPr id="9" name="Picture Placeholder 6" descr="Text, letter&#10;&#10;Description automatically generated">
            <a:extLst>
              <a:ext uri="{FF2B5EF4-FFF2-40B4-BE49-F238E27FC236}">
                <a16:creationId xmlns:a16="http://schemas.microsoft.com/office/drawing/2014/main" id="{92161867-7894-4A81-AC81-EAA6A4CED95E}"/>
              </a:ext>
            </a:extLst>
          </p:cNvPr>
          <p:cNvPicPr>
            <a:picLocks noChangeAspect="1"/>
          </p:cNvPicPr>
          <p:nvPr/>
        </p:nvPicPr>
        <p:blipFill>
          <a:blip r:embed="rId3"/>
          <a:stretch>
            <a:fillRect/>
          </a:stretch>
        </p:blipFill>
        <p:spPr>
          <a:xfrm>
            <a:off x="1244600" y="1885951"/>
            <a:ext cx="2770106" cy="518073"/>
          </a:xfrm>
          <a:prstGeom prst="rect">
            <a:avLst/>
          </a:prstGeom>
          <a:noFill/>
        </p:spPr>
      </p:pic>
      <p:sp>
        <p:nvSpPr>
          <p:cNvPr id="10" name="Text Placeholder 3">
            <a:extLst>
              <a:ext uri="{FF2B5EF4-FFF2-40B4-BE49-F238E27FC236}">
                <a16:creationId xmlns:a16="http://schemas.microsoft.com/office/drawing/2014/main" id="{C01DFC9D-21EF-4E39-AF74-418CC12C07B0}"/>
              </a:ext>
            </a:extLst>
          </p:cNvPr>
          <p:cNvSpPr txBox="1">
            <a:spLocks/>
          </p:cNvSpPr>
          <p:nvPr/>
        </p:nvSpPr>
        <p:spPr>
          <a:xfrm>
            <a:off x="2109154" y="736132"/>
            <a:ext cx="1932066" cy="1273873"/>
          </a:xfrm>
          <a:prstGeom prst="rect">
            <a:avLst/>
          </a:prstGeom>
        </p:spPr>
        <p:txBody>
          <a:bodyPr vert="horz" lIns="91440" tIns="45720" rIns="91440" bIns="45720" rtlCol="0" anchor="t">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2">
                    <a:lumMod val="50000"/>
                  </a:schemeClr>
                </a:solidFill>
                <a:latin typeface="Montserrat Semi-Bold" panose="020B0604020202020204" charset="0"/>
              </a:rPr>
              <a:t>What can a broker do!?</a:t>
            </a:r>
          </a:p>
          <a:p>
            <a:endParaRPr lang="en-US" dirty="0">
              <a:solidFill>
                <a:schemeClr val="tx2">
                  <a:lumMod val="50000"/>
                </a:schemeClr>
              </a:solidFill>
              <a:latin typeface="Montserrat Semi-Bold" panose="020B0604020202020204" charset="0"/>
            </a:endParaRPr>
          </a:p>
          <a:p>
            <a:r>
              <a:rPr lang="en-US" dirty="0">
                <a:solidFill>
                  <a:schemeClr val="tx2">
                    <a:lumMod val="50000"/>
                  </a:schemeClr>
                </a:solidFill>
                <a:latin typeface="Montserrat Semi-Bold" panose="020B0604020202020204" charset="0"/>
              </a:rPr>
              <a:t>What are the difference types of licenses?!?</a:t>
            </a:r>
          </a:p>
          <a:p>
            <a:endParaRPr lang="en-US" dirty="0">
              <a:solidFill>
                <a:schemeClr val="tx2">
                  <a:lumMod val="50000"/>
                </a:schemeClr>
              </a:solidFill>
              <a:latin typeface="Montserrat Semi-Bold" panose="020B0604020202020204" charset="0"/>
            </a:endParaRPr>
          </a:p>
          <a:p>
            <a:r>
              <a:rPr lang="en-US" dirty="0">
                <a:solidFill>
                  <a:schemeClr val="tx2">
                    <a:lumMod val="50000"/>
                  </a:schemeClr>
                </a:solidFill>
                <a:latin typeface="Montserrat Semi-Bold" panose="020B0604020202020204" charset="0"/>
              </a:rPr>
              <a:t>Broker | Associate Broker | Salesperson | Community Association Manager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112227" y="2632154"/>
            <a:ext cx="1050436" cy="138989"/>
          </a:xfrm>
          <a:prstGeom prst="rect">
            <a:avLst/>
          </a:prstGeom>
        </p:spPr>
      </p:pic>
      <p:sp>
        <p:nvSpPr>
          <p:cNvPr id="3" name="TextBox 3"/>
          <p:cNvSpPr txBox="1"/>
          <p:nvPr/>
        </p:nvSpPr>
        <p:spPr>
          <a:xfrm>
            <a:off x="711200" y="176084"/>
            <a:ext cx="3399380" cy="256480"/>
          </a:xfrm>
          <a:prstGeom prst="rect">
            <a:avLst/>
          </a:prstGeom>
        </p:spPr>
        <p:txBody>
          <a:bodyPr lIns="0" tIns="0" rIns="0" bIns="0" rtlCol="0" anchor="t">
            <a:spAutoFit/>
          </a:bodyPr>
          <a:lstStyle/>
          <a:p>
            <a:pPr algn="ctr">
              <a:lnSpc>
                <a:spcPts val="1969"/>
              </a:lnSpc>
            </a:pPr>
            <a:r>
              <a:rPr lang="en-US" sz="1790" spc="180" dirty="0">
                <a:solidFill>
                  <a:srgbClr val="926A52"/>
                </a:solidFill>
                <a:latin typeface="Montserrat Semi-Bold" panose="020B0604020202020204" charset="0"/>
              </a:rPr>
              <a:t>LICENSEES</a:t>
            </a: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Content Placeholder 4">
            <a:extLst>
              <a:ext uri="{FF2B5EF4-FFF2-40B4-BE49-F238E27FC236}">
                <a16:creationId xmlns:a16="http://schemas.microsoft.com/office/drawing/2014/main" id="{493FC4BB-845E-45F6-AA16-C6391FAEBDEE}"/>
              </a:ext>
            </a:extLst>
          </p:cNvPr>
          <p:cNvSpPr txBox="1">
            <a:spLocks/>
          </p:cNvSpPr>
          <p:nvPr/>
        </p:nvSpPr>
        <p:spPr>
          <a:xfrm>
            <a:off x="933450" y="701219"/>
            <a:ext cx="3213101" cy="1703386"/>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2">
                    <a:lumMod val="50000"/>
                  </a:schemeClr>
                </a:solidFill>
                <a:latin typeface="Montserrat Semi-Bold" panose="020B0604020202020204" charset="0"/>
              </a:rPr>
              <a:t>All licensees (unless “grandfathered”) must show at time of license renewal that they have completed the minimum continuing education hours for each year of the renewal period. </a:t>
            </a:r>
          </a:p>
          <a:p>
            <a:endParaRPr lang="en-US" dirty="0">
              <a:solidFill>
                <a:schemeClr val="tx2">
                  <a:lumMod val="50000"/>
                </a:schemeClr>
              </a:solidFill>
              <a:latin typeface="Montserrat Semi-Bold" panose="020B0604020202020204" charset="0"/>
            </a:endParaRPr>
          </a:p>
          <a:p>
            <a:pPr marL="0" indent="0">
              <a:buNone/>
            </a:pPr>
            <a:endParaRPr lang="en-US" b="1" i="1" dirty="0">
              <a:solidFill>
                <a:schemeClr val="tx2">
                  <a:lumMod val="50000"/>
                </a:schemeClr>
              </a:solidFill>
              <a:latin typeface="Montserrat Semi-Bold" panose="020B0604020202020204" charset="0"/>
            </a:endParaRPr>
          </a:p>
          <a:p>
            <a:r>
              <a:rPr lang="en-US" b="1" i="1" dirty="0">
                <a:solidFill>
                  <a:schemeClr val="tx2">
                    <a:lumMod val="50000"/>
                  </a:schemeClr>
                </a:solidFill>
                <a:latin typeface="Montserrat Semi-Bold" panose="020B0604020202020204" charset="0"/>
              </a:rPr>
              <a:t>Special Note – Luckily, CE classes do not require exams!!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112227" y="2632154"/>
            <a:ext cx="1050436" cy="138989"/>
          </a:xfrm>
          <a:prstGeom prst="rect">
            <a:avLst/>
          </a:prstGeom>
        </p:spPr>
      </p:pic>
      <p:sp>
        <p:nvSpPr>
          <p:cNvPr id="3" name="TextBox 3"/>
          <p:cNvSpPr txBox="1"/>
          <p:nvPr/>
        </p:nvSpPr>
        <p:spPr>
          <a:xfrm>
            <a:off x="868313" y="159817"/>
            <a:ext cx="3172907" cy="236731"/>
          </a:xfrm>
          <a:prstGeom prst="rect">
            <a:avLst/>
          </a:prstGeom>
        </p:spPr>
        <p:txBody>
          <a:bodyPr wrap="square" lIns="0" tIns="0" rIns="0" bIns="0" rtlCol="0" anchor="t">
            <a:spAutoFit/>
          </a:bodyPr>
          <a:lstStyle/>
          <a:p>
            <a:pPr algn="ctr">
              <a:lnSpc>
                <a:spcPts val="1969"/>
              </a:lnSpc>
            </a:pPr>
            <a:r>
              <a:rPr lang="en-US" sz="1400" spc="180" dirty="0">
                <a:solidFill>
                  <a:srgbClr val="926A52"/>
                </a:solidFill>
                <a:latin typeface="Montserrat Semi-Bold" panose="020B0604020202020204" charset="0"/>
              </a:rPr>
              <a:t>OUT OF STATE LICENSE</a:t>
            </a:r>
          </a:p>
        </p:txBody>
      </p:sp>
      <p:sp>
        <p:nvSpPr>
          <p:cNvPr id="4" name="TextBox 4"/>
          <p:cNvSpPr txBox="1"/>
          <p:nvPr/>
        </p:nvSpPr>
        <p:spPr>
          <a:xfrm>
            <a:off x="954705" y="542196"/>
            <a:ext cx="3119743" cy="2177904"/>
          </a:xfrm>
          <a:prstGeom prst="rect">
            <a:avLst/>
          </a:prstGeom>
        </p:spPr>
        <p:txBody>
          <a:bodyPr wrap="square" lIns="0" tIns="0" rIns="0" bIns="0" rtlCol="0" anchor="t">
            <a:spAutoFit/>
          </a:bodyPr>
          <a:lstStyle/>
          <a:p>
            <a:pPr>
              <a:lnSpc>
                <a:spcPts val="1461"/>
              </a:lnSpc>
            </a:pPr>
            <a:r>
              <a:rPr lang="en-US" sz="800" dirty="0">
                <a:solidFill>
                  <a:schemeClr val="tx2">
                    <a:lumMod val="50000"/>
                  </a:schemeClr>
                </a:solidFill>
                <a:latin typeface="Montserrat Semi-Bold" panose="020B0604020202020204" charset="0"/>
              </a:rPr>
              <a:t>Statute 43-40-9 (Out of State Licenses) </a:t>
            </a:r>
          </a:p>
          <a:p>
            <a:pPr>
              <a:lnSpc>
                <a:spcPts val="1461"/>
              </a:lnSpc>
            </a:pPr>
            <a:endParaRPr lang="en-US" sz="800" dirty="0">
              <a:solidFill>
                <a:schemeClr val="tx2">
                  <a:lumMod val="50000"/>
                </a:schemeClr>
              </a:solidFill>
              <a:latin typeface="Montserrat Semi-Bold" panose="020B0604020202020204" charset="0"/>
            </a:endParaRPr>
          </a:p>
          <a:p>
            <a:r>
              <a:rPr lang="en-US" sz="800" u="sng" dirty="0">
                <a:solidFill>
                  <a:schemeClr val="tx2">
                    <a:lumMod val="50000"/>
                  </a:schemeClr>
                </a:solidFill>
                <a:latin typeface="Montserrat Semi-Bold" panose="020B0604020202020204" charset="0"/>
              </a:rPr>
              <a:t>If Not Licensed Elsewhere:</a:t>
            </a:r>
          </a:p>
          <a:p>
            <a:r>
              <a:rPr lang="en-US" sz="800" dirty="0">
                <a:solidFill>
                  <a:schemeClr val="tx2">
                    <a:lumMod val="50000"/>
                  </a:schemeClr>
                </a:solidFill>
                <a:latin typeface="Montserrat Semi-Bold" panose="020B0604020202020204" charset="0"/>
              </a:rPr>
              <a:t>Would have to meet all the same requirements as a GA resident licensee (education, age, etc.) </a:t>
            </a:r>
          </a:p>
          <a:p>
            <a:pPr>
              <a:lnSpc>
                <a:spcPts val="1461"/>
              </a:lnSpc>
            </a:pPr>
            <a:endParaRPr lang="en-US" sz="800" dirty="0">
              <a:solidFill>
                <a:schemeClr val="tx2">
                  <a:lumMod val="50000"/>
                </a:schemeClr>
              </a:solidFill>
              <a:latin typeface="Montserrat Semi-Bold" panose="020B0604020202020204" charset="0"/>
            </a:endParaRPr>
          </a:p>
          <a:p>
            <a:r>
              <a:rPr lang="en-US" sz="800" u="sng" dirty="0">
                <a:solidFill>
                  <a:schemeClr val="tx2">
                    <a:lumMod val="50000"/>
                  </a:schemeClr>
                </a:solidFill>
                <a:latin typeface="Montserrat Semi-Bold" panose="020B0604020202020204" charset="0"/>
              </a:rPr>
              <a:t>If Licensed Elsewhere:</a:t>
            </a:r>
          </a:p>
          <a:p>
            <a:pPr marL="171450" indent="-171450">
              <a:buFont typeface="Arial" panose="020B0604020202020204" pitchFamily="34" charset="0"/>
              <a:buChar char="•"/>
            </a:pPr>
            <a:r>
              <a:rPr lang="en-US" sz="800" dirty="0">
                <a:solidFill>
                  <a:schemeClr val="tx2">
                    <a:lumMod val="50000"/>
                  </a:schemeClr>
                </a:solidFill>
                <a:latin typeface="Montserrat Semi-Bold" panose="020B0604020202020204" charset="0"/>
              </a:rPr>
              <a:t>Proof of license and clean disciplinary history; Payment of fees; </a:t>
            </a:r>
          </a:p>
          <a:p>
            <a:pPr marL="171450" indent="-171450">
              <a:buFont typeface="Arial" panose="020B0604020202020204" pitchFamily="34" charset="0"/>
              <a:buChar char="•"/>
            </a:pPr>
            <a:r>
              <a:rPr lang="en-US" sz="800" dirty="0">
                <a:solidFill>
                  <a:schemeClr val="tx2">
                    <a:lumMod val="50000"/>
                  </a:schemeClr>
                </a:solidFill>
                <a:latin typeface="Montserrat Semi-Bold" panose="020B0604020202020204" charset="0"/>
              </a:rPr>
              <a:t>Signed statement to obey rules; Affiliated with a broker;</a:t>
            </a:r>
          </a:p>
          <a:p>
            <a:pPr marL="171450" indent="-171450">
              <a:buFont typeface="Arial" panose="020B0604020202020204" pitchFamily="34" charset="0"/>
              <a:buChar char="•"/>
            </a:pPr>
            <a:r>
              <a:rPr lang="en-US" sz="800" dirty="0">
                <a:solidFill>
                  <a:schemeClr val="tx2">
                    <a:lumMod val="50000"/>
                  </a:schemeClr>
                </a:solidFill>
                <a:latin typeface="Montserrat Semi-Bold" panose="020B0604020202020204" charset="0"/>
              </a:rPr>
              <a:t>Appoint commission as being able to accept service on their behalf; </a:t>
            </a:r>
          </a:p>
          <a:p>
            <a:pPr marL="171450" indent="-171450">
              <a:buFont typeface="Arial" panose="020B0604020202020204" pitchFamily="34" charset="0"/>
              <a:buChar char="•"/>
            </a:pPr>
            <a:r>
              <a:rPr lang="en-US" sz="800" dirty="0">
                <a:solidFill>
                  <a:schemeClr val="tx2">
                    <a:lumMod val="50000"/>
                  </a:schemeClr>
                </a:solidFill>
                <a:latin typeface="Montserrat Semi-Bold" panose="020B0604020202020204" charset="0"/>
              </a:rPr>
              <a:t>Agree to assist in any investigation that may occur</a:t>
            </a:r>
            <a:r>
              <a:rPr lang="en-US" sz="800" dirty="0">
                <a:latin typeface="Montserrat Semi-Bold" panose="020B0604020202020204" charset="0"/>
              </a:rPr>
              <a:t>.  </a:t>
            </a:r>
          </a:p>
          <a:p>
            <a:pPr>
              <a:lnSpc>
                <a:spcPts val="1461"/>
              </a:lnSpc>
            </a:pPr>
            <a:endParaRPr lang="en-US" sz="1050" dirty="0">
              <a:latin typeface="Montserrat Semi-Bold" panose="020B0604020202020204" charset="0"/>
            </a:endParaRPr>
          </a:p>
          <a:p>
            <a:pPr>
              <a:lnSpc>
                <a:spcPts val="1461"/>
              </a:lnSpc>
            </a:pPr>
            <a:endParaRPr lang="en-US" sz="1043" dirty="0">
              <a:solidFill>
                <a:srgbClr val="243746"/>
              </a:solidFill>
              <a:latin typeface="Montserrat Semi-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422539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112227" y="2632154"/>
            <a:ext cx="1050436" cy="138989"/>
          </a:xfrm>
          <a:prstGeom prst="rect">
            <a:avLst/>
          </a:prstGeom>
        </p:spPr>
      </p:pic>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itle 1">
            <a:extLst>
              <a:ext uri="{FF2B5EF4-FFF2-40B4-BE49-F238E27FC236}">
                <a16:creationId xmlns:a16="http://schemas.microsoft.com/office/drawing/2014/main" id="{97EE8FD5-7E65-45E9-8BEA-ED6651B4C81D}"/>
              </a:ext>
            </a:extLst>
          </p:cNvPr>
          <p:cNvSpPr txBox="1">
            <a:spLocks/>
          </p:cNvSpPr>
          <p:nvPr/>
        </p:nvSpPr>
        <p:spPr>
          <a:xfrm>
            <a:off x="767153" y="95118"/>
            <a:ext cx="3491268" cy="7112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dirty="0">
                <a:solidFill>
                  <a:srgbClr val="926A52"/>
                </a:solidFill>
                <a:latin typeface="Montserrat Semi-Bold" panose="020B0604020202020204" charset="0"/>
              </a:rPr>
              <a:t>REQUIREMENTS FOR FIRM TO BE GRANTED A BROKER’S LICENSE AND FORM OF LICENSE</a:t>
            </a:r>
          </a:p>
        </p:txBody>
      </p:sp>
      <p:sp>
        <p:nvSpPr>
          <p:cNvPr id="9" name="TextBox 8">
            <a:extLst>
              <a:ext uri="{FF2B5EF4-FFF2-40B4-BE49-F238E27FC236}">
                <a16:creationId xmlns:a16="http://schemas.microsoft.com/office/drawing/2014/main" id="{E36F5BB0-92FA-4554-BE23-53875D763FD4}"/>
              </a:ext>
            </a:extLst>
          </p:cNvPr>
          <p:cNvSpPr txBox="1"/>
          <p:nvPr/>
        </p:nvSpPr>
        <p:spPr>
          <a:xfrm>
            <a:off x="1109748" y="542724"/>
            <a:ext cx="2743200" cy="71120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t" anchorCtr="0">
            <a:noAutofit/>
          </a:bodyPr>
          <a:lstStyle/>
          <a:p>
            <a:pPr defTabSz="1377950">
              <a:lnSpc>
                <a:spcPct val="90000"/>
              </a:lnSpc>
              <a:spcBef>
                <a:spcPct val="0"/>
              </a:spcBef>
              <a:spcAft>
                <a:spcPct val="35000"/>
              </a:spcAft>
            </a:pPr>
            <a:r>
              <a:rPr lang="en-US" sz="800" b="1" dirty="0">
                <a:solidFill>
                  <a:schemeClr val="tx2">
                    <a:lumMod val="50000"/>
                  </a:schemeClr>
                </a:solidFill>
                <a:latin typeface="Montserrat Semi-Bold" panose="020B0604020202020204" charset="0"/>
              </a:rPr>
              <a:t>STATUTE 43-40-10</a:t>
            </a:r>
            <a:endParaRPr lang="en-US" sz="800" dirty="0">
              <a:solidFill>
                <a:schemeClr val="tx2">
                  <a:lumMod val="50000"/>
                </a:schemeClr>
              </a:solidFill>
              <a:latin typeface="Montserrat Semi-Bold" panose="020B0604020202020204" charset="0"/>
            </a:endParaRPr>
          </a:p>
          <a:p>
            <a:pPr marL="228600" lvl="1" indent="-228600" defTabSz="1066800">
              <a:lnSpc>
                <a:spcPct val="90000"/>
              </a:lnSpc>
              <a:spcBef>
                <a:spcPct val="0"/>
              </a:spcBef>
              <a:spcAft>
                <a:spcPct val="15000"/>
              </a:spcAft>
              <a:buChar char="•"/>
            </a:pPr>
            <a:r>
              <a:rPr lang="en-US" sz="800" dirty="0">
                <a:solidFill>
                  <a:schemeClr val="tx2">
                    <a:lumMod val="50000"/>
                  </a:schemeClr>
                </a:solidFill>
                <a:latin typeface="Montserrat Semi-Bold" panose="020B0604020202020204" charset="0"/>
              </a:rPr>
              <a:t>The company must name the person holding the broker’s license as the qualifying broker </a:t>
            </a:r>
          </a:p>
        </p:txBody>
      </p:sp>
      <p:sp>
        <p:nvSpPr>
          <p:cNvPr id="12" name="TextBox 11">
            <a:extLst>
              <a:ext uri="{FF2B5EF4-FFF2-40B4-BE49-F238E27FC236}">
                <a16:creationId xmlns:a16="http://schemas.microsoft.com/office/drawing/2014/main" id="{3B7879FB-E46F-4865-83B1-71B88910455F}"/>
              </a:ext>
            </a:extLst>
          </p:cNvPr>
          <p:cNvSpPr txBox="1"/>
          <p:nvPr/>
        </p:nvSpPr>
        <p:spPr>
          <a:xfrm>
            <a:off x="1141187" y="1344675"/>
            <a:ext cx="2743200" cy="5983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t" anchorCtr="0">
            <a:noAutofit/>
          </a:bodyPr>
          <a:lstStyle/>
          <a:p>
            <a:pPr defTabSz="1377950">
              <a:lnSpc>
                <a:spcPct val="90000"/>
              </a:lnSpc>
              <a:spcBef>
                <a:spcPct val="0"/>
              </a:spcBef>
              <a:spcAft>
                <a:spcPct val="35000"/>
              </a:spcAft>
            </a:pPr>
            <a:r>
              <a:rPr lang="en-US" sz="800" b="1" dirty="0">
                <a:solidFill>
                  <a:schemeClr val="tx2">
                    <a:lumMod val="50000"/>
                  </a:schemeClr>
                </a:solidFill>
                <a:latin typeface="Montserrat Semi-Bold" panose="020B0604020202020204" charset="0"/>
              </a:rPr>
              <a:t>STATUTE 43-40-11</a:t>
            </a:r>
            <a:endParaRPr lang="en-US" sz="800" dirty="0">
              <a:solidFill>
                <a:schemeClr val="tx2">
                  <a:lumMod val="50000"/>
                </a:schemeClr>
              </a:solidFill>
              <a:latin typeface="Montserrat Semi-Bold" panose="020B0604020202020204" charset="0"/>
            </a:endParaRPr>
          </a:p>
          <a:p>
            <a:pPr marL="228600" lvl="1" indent="-228600" defTabSz="1066800">
              <a:lnSpc>
                <a:spcPct val="90000"/>
              </a:lnSpc>
              <a:spcBef>
                <a:spcPct val="0"/>
              </a:spcBef>
              <a:spcAft>
                <a:spcPct val="15000"/>
              </a:spcAft>
              <a:buChar char="•"/>
            </a:pPr>
            <a:r>
              <a:rPr lang="en-US" sz="800" dirty="0">
                <a:solidFill>
                  <a:schemeClr val="tx2">
                    <a:lumMod val="50000"/>
                  </a:schemeClr>
                </a:solidFill>
                <a:latin typeface="Montserrat Semi-Bold" panose="020B0604020202020204" charset="0"/>
              </a:rPr>
              <a:t>Licenses are affixed with the seal of the Commission and held by their Broker</a:t>
            </a:r>
          </a:p>
          <a:p>
            <a:pPr marL="228600" lvl="1" indent="-228600" defTabSz="1066800">
              <a:lnSpc>
                <a:spcPct val="90000"/>
              </a:lnSpc>
              <a:spcBef>
                <a:spcPct val="0"/>
              </a:spcBef>
              <a:spcAft>
                <a:spcPct val="15000"/>
              </a:spcAft>
              <a:buChar char="•"/>
            </a:pPr>
            <a:r>
              <a:rPr lang="en-US" sz="800" dirty="0">
                <a:solidFill>
                  <a:schemeClr val="tx2">
                    <a:lumMod val="50000"/>
                  </a:schemeClr>
                </a:solidFill>
                <a:latin typeface="Montserrat Semi-Bold" panose="020B0604020202020204" charset="0"/>
              </a:rPr>
              <a:t>Licensee will only receive a copy in the form of a pocket card.</a:t>
            </a:r>
          </a:p>
          <a:p>
            <a:pPr marL="228600" lvl="1" indent="-228600" defTabSz="1066800">
              <a:lnSpc>
                <a:spcPct val="90000"/>
              </a:lnSpc>
              <a:spcBef>
                <a:spcPct val="0"/>
              </a:spcBef>
              <a:spcAft>
                <a:spcPct val="15000"/>
              </a:spcAft>
              <a:buChar char="•"/>
            </a:pPr>
            <a:r>
              <a:rPr lang="en-US" sz="800" dirty="0">
                <a:latin typeface="Montserrat Semi-Bold" panose="020B0604020202020204" charset="0"/>
              </a:rPr>
              <a:t>Licensee will only receive a copy in the form of a pocket card. </a:t>
            </a:r>
          </a:p>
        </p:txBody>
      </p:sp>
    </p:spTree>
    <p:extLst>
      <p:ext uri="{BB962C8B-B14F-4D97-AF65-F5344CB8AC3E}">
        <p14:creationId xmlns:p14="http://schemas.microsoft.com/office/powerpoint/2010/main" val="1082367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112227" y="2632154"/>
            <a:ext cx="1050436" cy="138989"/>
          </a:xfrm>
          <a:prstGeom prst="rect">
            <a:avLst/>
          </a:prstGeom>
        </p:spPr>
      </p:pic>
      <p:sp>
        <p:nvSpPr>
          <p:cNvPr id="3" name="TextBox 3"/>
          <p:cNvSpPr txBox="1"/>
          <p:nvPr/>
        </p:nvSpPr>
        <p:spPr>
          <a:xfrm>
            <a:off x="868313" y="167630"/>
            <a:ext cx="3172907" cy="236731"/>
          </a:xfrm>
          <a:prstGeom prst="rect">
            <a:avLst/>
          </a:prstGeom>
        </p:spPr>
        <p:txBody>
          <a:bodyPr wrap="square" lIns="0" tIns="0" rIns="0" bIns="0" rtlCol="0" anchor="t">
            <a:spAutoFit/>
          </a:bodyPr>
          <a:lstStyle/>
          <a:p>
            <a:pPr algn="ctr">
              <a:lnSpc>
                <a:spcPts val="1969"/>
              </a:lnSpc>
            </a:pPr>
            <a:r>
              <a:rPr lang="en-US" sz="1400" spc="180" dirty="0">
                <a:solidFill>
                  <a:srgbClr val="926A52"/>
                </a:solidFill>
                <a:latin typeface="Montserrat Semi-Bold" panose="020B0604020202020204" charset="0"/>
              </a:rPr>
              <a:t>FEES</a:t>
            </a: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graphicFrame>
        <p:nvGraphicFramePr>
          <p:cNvPr id="6" name="TextBox 6">
            <a:extLst>
              <a:ext uri="{FF2B5EF4-FFF2-40B4-BE49-F238E27FC236}">
                <a16:creationId xmlns:a16="http://schemas.microsoft.com/office/drawing/2014/main" id="{A2363A4A-0C0F-42EB-AAFD-7F620CA9AC5F}"/>
              </a:ext>
            </a:extLst>
          </p:cNvPr>
          <p:cNvGraphicFramePr/>
          <p:nvPr>
            <p:extLst>
              <p:ext uri="{D42A27DB-BD31-4B8C-83A1-F6EECF244321}">
                <p14:modId xmlns:p14="http://schemas.microsoft.com/office/powerpoint/2010/main" val="2107807261"/>
              </p:ext>
            </p:extLst>
          </p:nvPr>
        </p:nvGraphicFramePr>
        <p:xfrm>
          <a:off x="874207" y="501853"/>
          <a:ext cx="3288456" cy="2135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963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68313" y="133350"/>
            <a:ext cx="3172907" cy="236731"/>
          </a:xfrm>
          <a:prstGeom prst="rect">
            <a:avLst/>
          </a:prstGeom>
        </p:spPr>
        <p:txBody>
          <a:bodyPr wrap="square" lIns="0" tIns="0" rIns="0" bIns="0" rtlCol="0" anchor="t">
            <a:spAutoFit/>
          </a:bodyPr>
          <a:lstStyle/>
          <a:p>
            <a:pPr algn="ctr">
              <a:lnSpc>
                <a:spcPts val="1969"/>
              </a:lnSpc>
            </a:pPr>
            <a:r>
              <a:rPr lang="en-US" sz="1400" spc="180" dirty="0">
                <a:solidFill>
                  <a:srgbClr val="926A52"/>
                </a:solidFill>
                <a:latin typeface="Montserrat Semi-Bold" panose="020B0604020202020204" charset="0"/>
              </a:rPr>
              <a:t>INACTIVE LICENSES</a:t>
            </a: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7" name="TextBox 6">
            <a:extLst>
              <a:ext uri="{FF2B5EF4-FFF2-40B4-BE49-F238E27FC236}">
                <a16:creationId xmlns:a16="http://schemas.microsoft.com/office/drawing/2014/main" id="{411F2019-7509-4B84-A4DE-35A86B26AC4C}"/>
              </a:ext>
            </a:extLst>
          </p:cNvPr>
          <p:cNvSpPr txBox="1"/>
          <p:nvPr/>
        </p:nvSpPr>
        <p:spPr>
          <a:xfrm>
            <a:off x="921477" y="482467"/>
            <a:ext cx="3119743" cy="1092607"/>
          </a:xfrm>
          <a:prstGeom prst="rect">
            <a:avLst/>
          </a:prstGeom>
          <a:noFill/>
        </p:spPr>
        <p:txBody>
          <a:bodyPr wrap="square" rtlCol="0">
            <a:spAutoFit/>
          </a:bodyPr>
          <a:lstStyle/>
          <a:p>
            <a:r>
              <a:rPr lang="en-US" sz="700" b="1" dirty="0">
                <a:solidFill>
                  <a:schemeClr val="tx2">
                    <a:lumMod val="50000"/>
                  </a:schemeClr>
                </a:solidFill>
                <a:latin typeface="Montserrat Semi-Bold" panose="020B0604020202020204" charset="0"/>
              </a:rPr>
              <a:t>STATUTE 43-40-12G and 12H</a:t>
            </a:r>
          </a:p>
          <a:p>
            <a:pPr marL="285750" indent="-285750">
              <a:buFontTx/>
              <a:buChar char="-"/>
            </a:pPr>
            <a:r>
              <a:rPr lang="en-US" sz="700" dirty="0">
                <a:solidFill>
                  <a:schemeClr val="tx2">
                    <a:lumMod val="50000"/>
                  </a:schemeClr>
                </a:solidFill>
                <a:latin typeface="Montserrat Semi-Bold" panose="020B0604020202020204" charset="0"/>
              </a:rPr>
              <a:t>Can go inactive at anytime, but cannot conduct any real estate business except in connection with personally owned property </a:t>
            </a:r>
          </a:p>
          <a:p>
            <a:endParaRPr lang="en-US" sz="700" dirty="0">
              <a:solidFill>
                <a:schemeClr val="tx2">
                  <a:lumMod val="50000"/>
                </a:schemeClr>
              </a:solidFill>
              <a:latin typeface="Montserrat Semi-Bold" panose="020B0604020202020204" charset="0"/>
            </a:endParaRPr>
          </a:p>
          <a:p>
            <a:r>
              <a:rPr lang="en-US" sz="700" b="1" dirty="0">
                <a:solidFill>
                  <a:schemeClr val="tx2">
                    <a:lumMod val="50000"/>
                  </a:schemeClr>
                </a:solidFill>
                <a:latin typeface="Montserrat Semi-Bold" panose="020B0604020202020204" charset="0"/>
              </a:rPr>
              <a:t>Note: This is different than surrendering your license, which would instead require you to start over like a new licensee. </a:t>
            </a:r>
          </a:p>
          <a:p>
            <a:endParaRPr lang="en-US" sz="800" b="1" dirty="0">
              <a:latin typeface="Montserrat Semi-Bold" panose="020B0604020202020204" charset="0"/>
            </a:endParaRPr>
          </a:p>
          <a:p>
            <a:endParaRPr lang="en-US" sz="800" dirty="0">
              <a:latin typeface="Montserrat Semi-Bold" panose="020B0604020202020204" charset="0"/>
            </a:endParaRPr>
          </a:p>
        </p:txBody>
      </p:sp>
      <p:sp>
        <p:nvSpPr>
          <p:cNvPr id="9" name="TextBox 8">
            <a:extLst>
              <a:ext uri="{FF2B5EF4-FFF2-40B4-BE49-F238E27FC236}">
                <a16:creationId xmlns:a16="http://schemas.microsoft.com/office/drawing/2014/main" id="{7E2CB552-C111-4BB8-937F-7B68BC96A24D}"/>
              </a:ext>
            </a:extLst>
          </p:cNvPr>
          <p:cNvSpPr txBox="1"/>
          <p:nvPr/>
        </p:nvSpPr>
        <p:spPr>
          <a:xfrm>
            <a:off x="955616" y="1504950"/>
            <a:ext cx="3241187" cy="1338828"/>
          </a:xfrm>
          <a:prstGeom prst="rect">
            <a:avLst/>
          </a:prstGeom>
          <a:noFill/>
        </p:spPr>
        <p:txBody>
          <a:bodyPr wrap="square" rtlCol="0">
            <a:spAutoFit/>
          </a:bodyPr>
          <a:lstStyle/>
          <a:p>
            <a:r>
              <a:rPr lang="en-US" sz="700" b="1" dirty="0">
                <a:solidFill>
                  <a:schemeClr val="tx2">
                    <a:lumMod val="50000"/>
                  </a:schemeClr>
                </a:solidFill>
                <a:latin typeface="Montserrat Semi-Bold" panose="020B0604020202020204" charset="0"/>
              </a:rPr>
              <a:t>ISSUE, CENSURE, REVOKE and SUSPEND LICENSES </a:t>
            </a:r>
          </a:p>
          <a:p>
            <a:endParaRPr lang="en-US" sz="700" dirty="0">
              <a:solidFill>
                <a:schemeClr val="tx2">
                  <a:lumMod val="50000"/>
                </a:schemeClr>
              </a:solidFill>
              <a:latin typeface="Montserrat Semi-Bold" panose="020B0604020202020204" charset="0"/>
            </a:endParaRPr>
          </a:p>
          <a:p>
            <a:r>
              <a:rPr lang="en-US" sz="700" b="1" dirty="0">
                <a:solidFill>
                  <a:schemeClr val="tx2">
                    <a:lumMod val="50000"/>
                  </a:schemeClr>
                </a:solidFill>
                <a:latin typeface="Montserrat Semi-Bold" panose="020B0604020202020204" charset="0"/>
              </a:rPr>
              <a:t>STATUTE 43-40-14</a:t>
            </a:r>
          </a:p>
          <a:p>
            <a:pPr marL="285750" indent="-285750">
              <a:buFontTx/>
              <a:buChar char="-"/>
            </a:pPr>
            <a:r>
              <a:rPr lang="en-US" sz="700" dirty="0">
                <a:solidFill>
                  <a:schemeClr val="tx2">
                    <a:lumMod val="50000"/>
                  </a:schemeClr>
                </a:solidFill>
                <a:latin typeface="Montserrat Semi-Bold" panose="020B0604020202020204" charset="0"/>
              </a:rPr>
              <a:t>Commission has power to ISSUE, CENSURE, REVOKE and SUSPEND LICENSES for violating the Rules and Regulations</a:t>
            </a:r>
          </a:p>
          <a:p>
            <a:r>
              <a:rPr lang="en-US" sz="700" b="1" dirty="0">
                <a:solidFill>
                  <a:schemeClr val="tx2">
                    <a:lumMod val="50000"/>
                  </a:schemeClr>
                </a:solidFill>
                <a:latin typeface="Montserrat Semi-Bold" panose="020B0604020202020204" charset="0"/>
              </a:rPr>
              <a:t>STATUTE 43-40-15</a:t>
            </a:r>
          </a:p>
          <a:p>
            <a:pPr marL="285750" indent="-285750">
              <a:buFontTx/>
              <a:buChar char="-"/>
            </a:pPr>
            <a:r>
              <a:rPr lang="en-US" sz="700" dirty="0">
                <a:solidFill>
                  <a:schemeClr val="tx2">
                    <a:lumMod val="50000"/>
                  </a:schemeClr>
                </a:solidFill>
                <a:latin typeface="Montserrat Semi-Bold" panose="020B0604020202020204" charset="0"/>
              </a:rPr>
              <a:t>Defining license issues</a:t>
            </a:r>
          </a:p>
          <a:p>
            <a:r>
              <a:rPr lang="en-US" sz="700" b="1" dirty="0">
                <a:solidFill>
                  <a:schemeClr val="tx2">
                    <a:lumMod val="50000"/>
                  </a:schemeClr>
                </a:solidFill>
                <a:latin typeface="Montserrat Semi-Bold" panose="020B0604020202020204" charset="0"/>
              </a:rPr>
              <a:t>STATUTE 43-40-16</a:t>
            </a:r>
          </a:p>
          <a:p>
            <a:r>
              <a:rPr lang="en-US" sz="700" dirty="0">
                <a:solidFill>
                  <a:schemeClr val="tx2">
                    <a:lumMod val="50000"/>
                  </a:schemeClr>
                </a:solidFill>
                <a:latin typeface="Montserrat Semi-Bold" panose="020B0604020202020204" charset="0"/>
              </a:rPr>
              <a:t>-          Applicant is entitled to a hearing and appeal if denied. </a:t>
            </a:r>
          </a:p>
          <a:p>
            <a:endParaRPr lang="en-US" dirty="0"/>
          </a:p>
        </p:txBody>
      </p:sp>
      <p:pic>
        <p:nvPicPr>
          <p:cNvPr id="6" name="Picture 2">
            <a:extLst>
              <a:ext uri="{FF2B5EF4-FFF2-40B4-BE49-F238E27FC236}">
                <a16:creationId xmlns:a16="http://schemas.microsoft.com/office/drawing/2014/main" id="{FD8CE9CE-1FF6-41E9-AB76-8AB1974668AE}"/>
              </a:ext>
            </a:extLst>
          </p:cNvPr>
          <p:cNvPicPr>
            <a:picLocks noChangeAspect="1"/>
          </p:cNvPicPr>
          <p:nvPr/>
        </p:nvPicPr>
        <p:blipFill>
          <a:blip r:embed="rId2"/>
          <a:srcRect/>
          <a:stretch>
            <a:fillRect/>
          </a:stretch>
        </p:blipFill>
        <p:spPr>
          <a:xfrm>
            <a:off x="3112227" y="2632154"/>
            <a:ext cx="1050436" cy="138989"/>
          </a:xfrm>
          <a:prstGeom prst="rect">
            <a:avLst/>
          </a:prstGeom>
        </p:spPr>
      </p:pic>
    </p:spTree>
    <p:extLst>
      <p:ext uri="{BB962C8B-B14F-4D97-AF65-F5344CB8AC3E}">
        <p14:creationId xmlns:p14="http://schemas.microsoft.com/office/powerpoint/2010/main" val="77942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989757" y="168414"/>
            <a:ext cx="3172907" cy="493212"/>
          </a:xfrm>
          <a:prstGeom prst="rect">
            <a:avLst/>
          </a:prstGeom>
        </p:spPr>
        <p:txBody>
          <a:bodyPr wrap="square" lIns="0" tIns="0" rIns="0" bIns="0" rtlCol="0" anchor="t">
            <a:spAutoFit/>
          </a:bodyPr>
          <a:lstStyle/>
          <a:p>
            <a:pPr>
              <a:lnSpc>
                <a:spcPts val="1969"/>
              </a:lnSpc>
            </a:pPr>
            <a:r>
              <a:rPr lang="en-US" sz="1400" b="1" dirty="0">
                <a:solidFill>
                  <a:schemeClr val="accent6">
                    <a:lumMod val="50000"/>
                  </a:schemeClr>
                </a:solidFill>
                <a:latin typeface="Montserrat Semi-Bold" panose="020B0604020202020204" charset="0"/>
              </a:rPr>
              <a:t>43-40-15: PROHIBITED CONDUCT </a:t>
            </a:r>
          </a:p>
          <a:p>
            <a:pPr>
              <a:lnSpc>
                <a:spcPts val="1969"/>
              </a:lnSpc>
            </a:pP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8" name="TextBox 7">
            <a:extLst>
              <a:ext uri="{FF2B5EF4-FFF2-40B4-BE49-F238E27FC236}">
                <a16:creationId xmlns:a16="http://schemas.microsoft.com/office/drawing/2014/main" id="{73E83CC5-FEF3-49DB-A7B9-75DFE9444F1E}"/>
              </a:ext>
            </a:extLst>
          </p:cNvPr>
          <p:cNvSpPr txBox="1"/>
          <p:nvPr/>
        </p:nvSpPr>
        <p:spPr>
          <a:xfrm>
            <a:off x="914798" y="172853"/>
            <a:ext cx="3454002" cy="2831544"/>
          </a:xfrm>
          <a:prstGeom prst="rect">
            <a:avLst/>
          </a:prstGeom>
          <a:noFill/>
        </p:spPr>
        <p:txBody>
          <a:bodyPr wrap="square" rtlCol="0">
            <a:spAutoFit/>
          </a:bodyPr>
          <a:lstStyle/>
          <a:p>
            <a:pPr algn="ctr"/>
            <a:endParaRPr lang="en-US" dirty="0">
              <a:solidFill>
                <a:schemeClr val="accent6">
                  <a:lumMod val="50000"/>
                </a:schemeClr>
              </a:solidFill>
            </a:endParaRPr>
          </a:p>
          <a:p>
            <a:pPr algn="just"/>
            <a:r>
              <a:rPr lang="en-US" sz="700" b="1" dirty="0">
                <a:solidFill>
                  <a:schemeClr val="tx2">
                    <a:lumMod val="50000"/>
                  </a:schemeClr>
                </a:solidFill>
                <a:latin typeface="Montserrat Semi-Bold" panose="020B0604020202020204" charset="0"/>
              </a:rPr>
              <a:t>Generally, the Commission will not provide a license to anyone with the following concerns: </a:t>
            </a:r>
          </a:p>
          <a:p>
            <a:endParaRPr lang="en-US" sz="700" dirty="0">
              <a:solidFill>
                <a:schemeClr val="tx2">
                  <a:lumMod val="50000"/>
                </a:schemeClr>
              </a:solidFill>
              <a:latin typeface="Montserrat Semi-Bold" panose="020B0604020202020204" charset="0"/>
            </a:endParaRPr>
          </a:p>
          <a:p>
            <a:pPr marL="228600" indent="-228600">
              <a:buAutoNum type="arabicPeriod"/>
            </a:pPr>
            <a:r>
              <a:rPr lang="en-US" sz="700" dirty="0">
                <a:solidFill>
                  <a:schemeClr val="tx2">
                    <a:lumMod val="50000"/>
                  </a:schemeClr>
                </a:solidFill>
                <a:latin typeface="Montserrat Semi-Bold" panose="020B0604020202020204" charset="0"/>
                <a:cs typeface="Aharoni" panose="02010803020104030203" pitchFamily="2" charset="-79"/>
              </a:rPr>
              <a:t>Convicted felon (with exceptions) or crime of moral turpitude:</a:t>
            </a:r>
          </a:p>
          <a:p>
            <a:pPr marL="685800" lvl="1" indent="-228600">
              <a:buFont typeface="Arial" panose="020B0604020202020204" pitchFamily="34" charset="0"/>
              <a:buChar char="•"/>
            </a:pPr>
            <a:r>
              <a:rPr lang="en-US" sz="700" dirty="0">
                <a:solidFill>
                  <a:schemeClr val="tx2">
                    <a:lumMod val="50000"/>
                  </a:schemeClr>
                </a:solidFill>
                <a:latin typeface="Montserrat Semi-Bold" panose="020B0604020202020204" charset="0"/>
                <a:cs typeface="Aharoni" panose="02010803020104030203" pitchFamily="2" charset="-79"/>
              </a:rPr>
              <a:t>Immediately notify GREC – automatic 60-day revocation unless you request hearing;</a:t>
            </a:r>
          </a:p>
          <a:p>
            <a:pPr marL="685800" lvl="1" indent="-228600">
              <a:buFont typeface="Arial" panose="020B0604020202020204" pitchFamily="34" charset="0"/>
              <a:buChar char="•"/>
            </a:pPr>
            <a:r>
              <a:rPr lang="en-US" sz="700" dirty="0">
                <a:solidFill>
                  <a:schemeClr val="tx2">
                    <a:lumMod val="50000"/>
                  </a:schemeClr>
                </a:solidFill>
                <a:latin typeface="Montserrat Semi-Bold" panose="020B0604020202020204" charset="0"/>
                <a:cs typeface="Aharoni" panose="02010803020104030203" pitchFamily="2" charset="-79"/>
              </a:rPr>
              <a:t>Moral Turpitude: Bribery, perjury, fraud/forgery </a:t>
            </a:r>
          </a:p>
          <a:p>
            <a:pPr marL="685800" lvl="1" indent="-228600">
              <a:buFont typeface="Arial" panose="020B0604020202020204" pitchFamily="34" charset="0"/>
              <a:buChar char="•"/>
            </a:pPr>
            <a:endParaRPr lang="en-US" sz="700" dirty="0">
              <a:solidFill>
                <a:schemeClr val="tx2">
                  <a:lumMod val="50000"/>
                </a:schemeClr>
              </a:solidFill>
              <a:latin typeface="Montserrat Semi-Bold" panose="020B0604020202020204" charset="0"/>
              <a:cs typeface="Aharoni" panose="02010803020104030203" pitchFamily="2" charset="-79"/>
            </a:endParaRPr>
          </a:p>
          <a:p>
            <a:pPr marL="228600" indent="-228600">
              <a:buAutoNum type="arabicPeriod" startAt="2"/>
            </a:pPr>
            <a:r>
              <a:rPr lang="en-US" sz="700" dirty="0">
                <a:solidFill>
                  <a:schemeClr val="tx2">
                    <a:lumMod val="50000"/>
                  </a:schemeClr>
                </a:solidFill>
                <a:latin typeface="Montserrat Semi-Bold" panose="020B0604020202020204" charset="0"/>
                <a:cs typeface="Aharoni" panose="02010803020104030203" pitchFamily="2" charset="-79"/>
              </a:rPr>
              <a:t>Violates Fair Housing laws;</a:t>
            </a:r>
          </a:p>
          <a:p>
            <a:pPr marL="228600" indent="-228600">
              <a:buAutoNum type="arabicPeriod" startAt="2"/>
            </a:pPr>
            <a:endParaRPr lang="en-US" sz="700" dirty="0">
              <a:solidFill>
                <a:schemeClr val="tx2">
                  <a:lumMod val="50000"/>
                </a:schemeClr>
              </a:solidFill>
              <a:latin typeface="Montserrat Semi-Bold" panose="020B0604020202020204" charset="0"/>
              <a:cs typeface="Aharoni" panose="02010803020104030203" pitchFamily="2" charset="-79"/>
            </a:endParaRPr>
          </a:p>
          <a:p>
            <a:r>
              <a:rPr lang="en-US" sz="700" dirty="0">
                <a:solidFill>
                  <a:schemeClr val="tx2">
                    <a:lumMod val="50000"/>
                  </a:schemeClr>
                </a:solidFill>
                <a:latin typeface="Montserrat Semi-Bold" panose="020B0604020202020204" charset="0"/>
                <a:cs typeface="Aharoni" panose="02010803020104030203" pitchFamily="2" charset="-79"/>
              </a:rPr>
              <a:t>3.       False statement on application; </a:t>
            </a:r>
          </a:p>
          <a:p>
            <a:pPr marL="628650" lvl="1" indent="-171450">
              <a:buFont typeface="Arial" panose="020B0604020202020204" pitchFamily="34" charset="0"/>
              <a:buChar char="•"/>
            </a:pPr>
            <a:r>
              <a:rPr lang="en-US" sz="700" dirty="0">
                <a:solidFill>
                  <a:schemeClr val="tx2">
                    <a:lumMod val="50000"/>
                  </a:schemeClr>
                </a:solidFill>
                <a:latin typeface="Montserrat Semi-Bold" panose="020B0604020202020204" charset="0"/>
                <a:cs typeface="Aharoni" panose="02010803020104030203" pitchFamily="2" charset="-79"/>
              </a:rPr>
              <a:t>Material fact</a:t>
            </a:r>
          </a:p>
          <a:p>
            <a:pPr marL="628650" lvl="1" indent="-171450">
              <a:buFont typeface="Arial" panose="020B0604020202020204" pitchFamily="34" charset="0"/>
              <a:buChar char="•"/>
            </a:pPr>
            <a:endParaRPr lang="en-US" sz="700" dirty="0">
              <a:solidFill>
                <a:schemeClr val="tx2">
                  <a:lumMod val="50000"/>
                </a:schemeClr>
              </a:solidFill>
              <a:latin typeface="Montserrat Semi-Bold" panose="020B0604020202020204" charset="0"/>
              <a:cs typeface="Aharoni" panose="02010803020104030203" pitchFamily="2" charset="-79"/>
            </a:endParaRPr>
          </a:p>
          <a:p>
            <a:r>
              <a:rPr lang="en-US" sz="700" dirty="0">
                <a:solidFill>
                  <a:schemeClr val="tx2">
                    <a:lumMod val="50000"/>
                  </a:schemeClr>
                </a:solidFill>
                <a:latin typeface="Montserrat Semi-Bold" panose="020B0604020202020204" charset="0"/>
                <a:cs typeface="Aharoni" panose="02010803020104030203" pitchFamily="2" charset="-79"/>
              </a:rPr>
              <a:t>4.      Disciplinary actions by GA occupational licensing body;</a:t>
            </a:r>
          </a:p>
          <a:p>
            <a:pPr marL="628650" lvl="1" indent="-171450">
              <a:buFont typeface="Arial" panose="020B0604020202020204" pitchFamily="34" charset="0"/>
              <a:buChar char="•"/>
            </a:pPr>
            <a:r>
              <a:rPr lang="en-US" sz="700" dirty="0">
                <a:solidFill>
                  <a:schemeClr val="tx2">
                    <a:lumMod val="50000"/>
                  </a:schemeClr>
                </a:solidFill>
                <a:latin typeface="Montserrat Semi-Bold" panose="020B0604020202020204" charset="0"/>
                <a:cs typeface="Aharoni" panose="02010803020104030203" pitchFamily="2" charset="-79"/>
              </a:rPr>
              <a:t>Profession with a state license (e.g. CPA, nursing) OR license lapsed/surrendered following an investigation  </a:t>
            </a:r>
          </a:p>
          <a:p>
            <a:pPr marL="628650" lvl="1" indent="-171450">
              <a:buFont typeface="Arial" panose="020B0604020202020204" pitchFamily="34" charset="0"/>
              <a:buChar char="•"/>
            </a:pPr>
            <a:endParaRPr lang="en-US" sz="700" dirty="0">
              <a:solidFill>
                <a:schemeClr val="tx2">
                  <a:lumMod val="50000"/>
                </a:schemeClr>
              </a:solidFill>
              <a:latin typeface="Montserrat Semi-Bold" panose="020B0604020202020204" charset="0"/>
              <a:cs typeface="Aharoni" panose="02010803020104030203" pitchFamily="2" charset="-79"/>
            </a:endParaRPr>
          </a:p>
          <a:p>
            <a:pPr marL="228600" indent="-228600">
              <a:buAutoNum type="arabicPeriod" startAt="5"/>
            </a:pPr>
            <a:r>
              <a:rPr lang="en-US" sz="700" dirty="0">
                <a:solidFill>
                  <a:schemeClr val="tx2">
                    <a:lumMod val="50000"/>
                  </a:schemeClr>
                </a:solidFill>
                <a:latin typeface="Montserrat Semi-Bold" panose="020B0604020202020204" charset="0"/>
                <a:cs typeface="Aharoni" panose="02010803020104030203" pitchFamily="2" charset="-79"/>
              </a:rPr>
              <a:t>Failure to pay child support payments or in default of a </a:t>
            </a:r>
          </a:p>
          <a:p>
            <a:r>
              <a:rPr lang="en-US" sz="700" dirty="0">
                <a:solidFill>
                  <a:schemeClr val="tx2">
                    <a:lumMod val="50000"/>
                  </a:schemeClr>
                </a:solidFill>
                <a:latin typeface="Montserrat Semi-Bold" panose="020B0604020202020204" charset="0"/>
                <a:cs typeface="Aharoni" panose="02010803020104030203" pitchFamily="2" charset="-79"/>
              </a:rPr>
              <a:t>          student loan with no repayment plan in place </a:t>
            </a:r>
          </a:p>
          <a:p>
            <a:pPr marL="285750" indent="-285750">
              <a:buFontTx/>
              <a:buChar char="-"/>
            </a:pPr>
            <a:endParaRPr lang="en-US" sz="2000" i="1" dirty="0">
              <a:solidFill>
                <a:schemeClr val="accent2">
                  <a:lumMod val="50000"/>
                </a:schemeClr>
              </a:solidFill>
              <a:latin typeface="+mj-lt"/>
              <a:cs typeface="Aharoni" panose="02010803020104030203" pitchFamily="2" charset="-79"/>
            </a:endParaRPr>
          </a:p>
        </p:txBody>
      </p:sp>
    </p:spTree>
    <p:extLst>
      <p:ext uri="{BB962C8B-B14F-4D97-AF65-F5344CB8AC3E}">
        <p14:creationId xmlns:p14="http://schemas.microsoft.com/office/powerpoint/2010/main" val="469723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917336" y="1047750"/>
            <a:ext cx="3172907" cy="493212"/>
          </a:xfrm>
          <a:prstGeom prst="rect">
            <a:avLst/>
          </a:prstGeom>
        </p:spPr>
        <p:txBody>
          <a:bodyPr wrap="square" lIns="0" tIns="0" rIns="0" bIns="0" rtlCol="0" anchor="t">
            <a:spAutoFit/>
          </a:bodyPr>
          <a:lstStyle/>
          <a:p>
            <a:pPr algn="ctr">
              <a:lnSpc>
                <a:spcPts val="1969"/>
              </a:lnSpc>
            </a:pPr>
            <a:r>
              <a:rPr lang="en-US" sz="1400" b="1" dirty="0">
                <a:solidFill>
                  <a:schemeClr val="accent6">
                    <a:lumMod val="50000"/>
                  </a:schemeClr>
                </a:solidFill>
                <a:latin typeface="Montserrat Semi-Bold" panose="020B0604020202020204" charset="0"/>
              </a:rPr>
              <a:t>Management of a Firm</a:t>
            </a:r>
          </a:p>
          <a:p>
            <a:pPr>
              <a:lnSpc>
                <a:spcPts val="1969"/>
              </a:lnSpc>
            </a:pPr>
            <a:endParaRPr lang="en-US" sz="1400" spc="180" dirty="0">
              <a:solidFill>
                <a:srgbClr val="926A52"/>
              </a:solidFill>
              <a:latin typeface="Montserrat Extra-Bold Bold"/>
            </a:endParaRPr>
          </a:p>
        </p:txBody>
      </p:sp>
      <p:sp>
        <p:nvSpPr>
          <p:cNvPr id="5" name="AutoShape 5"/>
          <p:cNvSpPr/>
          <p:nvPr/>
        </p:nvSpPr>
        <p:spPr>
          <a:xfrm>
            <a:off x="989757" y="1439433"/>
            <a:ext cx="3119743"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56256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112227" y="2632154"/>
            <a:ext cx="1050436" cy="138989"/>
          </a:xfrm>
          <a:prstGeom prst="rect">
            <a:avLst/>
          </a:prstGeom>
        </p:spPr>
      </p:pic>
      <p:sp>
        <p:nvSpPr>
          <p:cNvPr id="3" name="TextBox 3"/>
          <p:cNvSpPr txBox="1"/>
          <p:nvPr/>
        </p:nvSpPr>
        <p:spPr>
          <a:xfrm>
            <a:off x="840310" y="201419"/>
            <a:ext cx="3399380" cy="236731"/>
          </a:xfrm>
          <a:prstGeom prst="rect">
            <a:avLst/>
          </a:prstGeom>
        </p:spPr>
        <p:txBody>
          <a:bodyPr lIns="0" tIns="0" rIns="0" bIns="0" rtlCol="0" anchor="t">
            <a:spAutoFit/>
          </a:bodyPr>
          <a:lstStyle/>
          <a:p>
            <a:pPr>
              <a:lnSpc>
                <a:spcPts val="1969"/>
              </a:lnSpc>
            </a:pPr>
            <a:r>
              <a:rPr lang="en-US" sz="1400" spc="180" dirty="0">
                <a:solidFill>
                  <a:srgbClr val="926A52"/>
                </a:solidFill>
                <a:latin typeface="Montserrat Semi-Bold" panose="020B0604020202020204" charset="0"/>
              </a:rPr>
              <a:t>PURPOSE OF LICENSE LAW</a:t>
            </a:r>
          </a:p>
        </p:txBody>
      </p:sp>
      <p:sp>
        <p:nvSpPr>
          <p:cNvPr id="4" name="AutoShape 4"/>
          <p:cNvSpPr/>
          <p:nvPr/>
        </p:nvSpPr>
        <p:spPr>
          <a:xfrm>
            <a:off x="787400" y="445226"/>
            <a:ext cx="3119743" cy="0"/>
          </a:xfrm>
          <a:prstGeom prst="line">
            <a:avLst/>
          </a:prstGeom>
          <a:ln w="9525" cap="rnd">
            <a:solidFill>
              <a:srgbClr val="243746"/>
            </a:solidFill>
            <a:prstDash val="solid"/>
            <a:headEnd type="none" w="sm" len="sm"/>
            <a:tailEnd type="none" w="sm" len="sm"/>
          </a:ln>
        </p:spPr>
        <p:txBody>
          <a:bodyPr/>
          <a:lstStyle/>
          <a:p>
            <a:pPr algn="ctr"/>
            <a:endParaRPr lang="en-US" dirty="0"/>
          </a:p>
        </p:txBody>
      </p:sp>
      <p:sp>
        <p:nvSpPr>
          <p:cNvPr id="5" name="TextBox 5"/>
          <p:cNvSpPr txBox="1"/>
          <p:nvPr/>
        </p:nvSpPr>
        <p:spPr>
          <a:xfrm>
            <a:off x="332548" y="590550"/>
            <a:ext cx="4112452" cy="1323824"/>
          </a:xfrm>
          <a:prstGeom prst="rect">
            <a:avLst/>
          </a:prstGeom>
        </p:spPr>
        <p:txBody>
          <a:bodyPr wrap="square" lIns="0" tIns="0" rIns="0" bIns="0" rtlCol="0" anchor="t">
            <a:spAutoFit/>
          </a:bodyPr>
          <a:lstStyle/>
          <a:p>
            <a:pPr>
              <a:lnSpc>
                <a:spcPts val="1461"/>
              </a:lnSpc>
            </a:pPr>
            <a:r>
              <a:rPr lang="en-US" sz="800" dirty="0">
                <a:solidFill>
                  <a:schemeClr val="tx2">
                    <a:lumMod val="50000"/>
                  </a:schemeClr>
                </a:solidFill>
                <a:latin typeface="Montserrat Semi-Bold"/>
              </a:rPr>
              <a:t>Performance and disciplinary powers to shield agents from unfair competition</a:t>
            </a:r>
          </a:p>
          <a:p>
            <a:pPr>
              <a:lnSpc>
                <a:spcPts val="1461"/>
              </a:lnSpc>
            </a:pPr>
            <a:endParaRPr lang="en-US" sz="800" dirty="0">
              <a:solidFill>
                <a:schemeClr val="tx2">
                  <a:lumMod val="50000"/>
                </a:schemeClr>
              </a:solidFill>
              <a:latin typeface="Montserrat Semi-Bold"/>
            </a:endParaRPr>
          </a:p>
          <a:p>
            <a:pPr>
              <a:lnSpc>
                <a:spcPts val="1461"/>
              </a:lnSpc>
            </a:pPr>
            <a:r>
              <a:rPr lang="en-US" sz="800" dirty="0">
                <a:solidFill>
                  <a:schemeClr val="tx2">
                    <a:lumMod val="50000"/>
                  </a:schemeClr>
                </a:solidFill>
                <a:latin typeface="Montserrat Semi-Bold"/>
              </a:rPr>
              <a:t>Designed to protect the public from dishonest or incompetent agents</a:t>
            </a:r>
          </a:p>
          <a:p>
            <a:pPr>
              <a:lnSpc>
                <a:spcPts val="1461"/>
              </a:lnSpc>
            </a:pPr>
            <a:endParaRPr lang="en-US" sz="800" dirty="0">
              <a:solidFill>
                <a:schemeClr val="tx2">
                  <a:lumMod val="50000"/>
                </a:schemeClr>
              </a:solidFill>
              <a:latin typeface="Montserrat Semi-Bold"/>
            </a:endParaRPr>
          </a:p>
          <a:p>
            <a:pPr>
              <a:lnSpc>
                <a:spcPts val="1461"/>
              </a:lnSpc>
            </a:pPr>
            <a:r>
              <a:rPr lang="en-US" sz="800" dirty="0">
                <a:solidFill>
                  <a:schemeClr val="tx2">
                    <a:lumMod val="50000"/>
                  </a:schemeClr>
                </a:solidFill>
                <a:latin typeface="Montserrat Semi-Bold"/>
              </a:rPr>
              <a:t>Show others that agents have knowledge and integrity to serve the public in a reliable and professional manner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68740" y="133350"/>
            <a:ext cx="3172907" cy="493212"/>
          </a:xfrm>
          <a:prstGeom prst="rect">
            <a:avLst/>
          </a:prstGeom>
        </p:spPr>
        <p:txBody>
          <a:bodyPr wrap="square" lIns="0" tIns="0" rIns="0" bIns="0" rtlCol="0" anchor="t">
            <a:spAutoFit/>
          </a:bodyPr>
          <a:lstStyle/>
          <a:p>
            <a:pPr algn="ctr">
              <a:lnSpc>
                <a:spcPts val="1969"/>
              </a:lnSpc>
            </a:pPr>
            <a:r>
              <a:rPr lang="en-US" sz="1400" b="1" dirty="0">
                <a:solidFill>
                  <a:schemeClr val="accent6">
                    <a:lumMod val="50000"/>
                  </a:schemeClr>
                </a:solidFill>
                <a:latin typeface="Montserrat Semi-Bold" panose="020B0604020202020204" charset="0"/>
              </a:rPr>
              <a:t>STATUTE 43-40-18</a:t>
            </a:r>
          </a:p>
          <a:p>
            <a:pPr>
              <a:lnSpc>
                <a:spcPts val="1969"/>
              </a:lnSpc>
            </a:pP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FD03FC93-9133-4D03-83D1-7866EC1F8706}"/>
              </a:ext>
            </a:extLst>
          </p:cNvPr>
          <p:cNvSpPr txBox="1"/>
          <p:nvPr/>
        </p:nvSpPr>
        <p:spPr>
          <a:xfrm>
            <a:off x="917337" y="490220"/>
            <a:ext cx="3337163" cy="2416046"/>
          </a:xfrm>
          <a:prstGeom prst="rect">
            <a:avLst/>
          </a:prstGeom>
          <a:noFill/>
        </p:spPr>
        <p:txBody>
          <a:bodyPr wrap="square" rtlCol="0">
            <a:spAutoFit/>
          </a:bodyPr>
          <a:lstStyle/>
          <a:p>
            <a:r>
              <a:rPr lang="en-US" sz="700" dirty="0">
                <a:solidFill>
                  <a:schemeClr val="tx2">
                    <a:lumMod val="50000"/>
                  </a:schemeClr>
                </a:solidFill>
                <a:latin typeface="Montserrat Semi-Bold" panose="020B0604020202020204" charset="0"/>
              </a:rPr>
              <a:t>The Broker is responsible for all licensees who affiliate with the firm and shares liability if any agent violates the rules or laws.</a:t>
            </a:r>
          </a:p>
          <a:p>
            <a:endParaRPr lang="en-US" sz="700" dirty="0">
              <a:solidFill>
                <a:schemeClr val="tx2">
                  <a:lumMod val="50000"/>
                </a:schemeClr>
              </a:solidFill>
              <a:latin typeface="Montserrat Semi-Bold" panose="020B0604020202020204" charset="0"/>
            </a:endParaRPr>
          </a:p>
          <a:p>
            <a:r>
              <a:rPr lang="en-US" sz="700" dirty="0">
                <a:solidFill>
                  <a:schemeClr val="tx2">
                    <a:lumMod val="50000"/>
                  </a:schemeClr>
                </a:solidFill>
                <a:latin typeface="Montserrat Semi-Bold" panose="020B0604020202020204" charset="0"/>
              </a:rPr>
              <a:t>UNLESS! The Broker may not be responsible if:</a:t>
            </a:r>
          </a:p>
          <a:p>
            <a:pPr marL="342900" indent="-342900">
              <a:buAutoNum type="arabicPeriod"/>
            </a:pPr>
            <a:r>
              <a:rPr lang="en-US" sz="700" dirty="0">
                <a:solidFill>
                  <a:schemeClr val="tx2">
                    <a:lumMod val="50000"/>
                  </a:schemeClr>
                </a:solidFill>
                <a:latin typeface="Montserrat Semi-Bold" panose="020B0604020202020204" charset="0"/>
              </a:rPr>
              <a:t>There was reasonable supervision; </a:t>
            </a:r>
          </a:p>
          <a:p>
            <a:pPr marL="342900" indent="-342900">
              <a:buAutoNum type="arabicPeriod"/>
            </a:pPr>
            <a:r>
              <a:rPr lang="en-US" sz="700" dirty="0">
                <a:solidFill>
                  <a:schemeClr val="tx2">
                    <a:lumMod val="50000"/>
                  </a:schemeClr>
                </a:solidFill>
                <a:latin typeface="Montserrat Semi-Bold" panose="020B0604020202020204" charset="0"/>
              </a:rPr>
              <a:t>The Broker did not have anything to do with the infraction; and </a:t>
            </a:r>
          </a:p>
          <a:p>
            <a:pPr marL="342900" indent="-342900">
              <a:buAutoNum type="arabicPeriod"/>
            </a:pPr>
            <a:r>
              <a:rPr lang="en-US" sz="700" dirty="0">
                <a:solidFill>
                  <a:schemeClr val="tx2">
                    <a:lumMod val="50000"/>
                  </a:schemeClr>
                </a:solidFill>
                <a:latin typeface="Montserrat Semi-Bold" panose="020B0604020202020204" charset="0"/>
              </a:rPr>
              <a:t>The Broker did not ratify the infraction (i.e. cover up!). </a:t>
            </a:r>
          </a:p>
          <a:p>
            <a:pPr marL="342900" indent="-342900">
              <a:buAutoNum type="arabicPeriod"/>
            </a:pPr>
            <a:endParaRPr lang="en-US" sz="700" dirty="0">
              <a:solidFill>
                <a:schemeClr val="tx2">
                  <a:lumMod val="50000"/>
                </a:schemeClr>
              </a:solidFill>
              <a:latin typeface="Montserrat Semi-Bold" panose="020B0604020202020204" charset="0"/>
            </a:endParaRPr>
          </a:p>
          <a:p>
            <a:endParaRPr lang="en-US" sz="700" dirty="0">
              <a:solidFill>
                <a:schemeClr val="tx2">
                  <a:lumMod val="50000"/>
                </a:schemeClr>
              </a:solidFill>
              <a:latin typeface="Montserrat Semi-Bold" panose="020B0604020202020204" charset="0"/>
            </a:endParaRPr>
          </a:p>
          <a:p>
            <a:r>
              <a:rPr lang="en-US" sz="700" dirty="0">
                <a:solidFill>
                  <a:schemeClr val="tx2">
                    <a:lumMod val="50000"/>
                  </a:schemeClr>
                </a:solidFill>
                <a:latin typeface="Montserrat Semi-Bold" panose="020B0604020202020204" charset="0"/>
              </a:rPr>
              <a:t>Broker responsibilities include but are not limited to: </a:t>
            </a:r>
          </a:p>
          <a:p>
            <a:r>
              <a:rPr lang="en-US" sz="700" dirty="0">
                <a:solidFill>
                  <a:schemeClr val="tx2">
                    <a:lumMod val="50000"/>
                  </a:schemeClr>
                </a:solidFill>
                <a:latin typeface="Montserrat Semi-Bold" panose="020B0604020202020204" charset="0"/>
              </a:rPr>
              <a:t>Review advertising for legal compliance, provide training programs on the Rules &amp; Regulations and License Law, </a:t>
            </a:r>
            <a:r>
              <a:rPr lang="en-US" sz="700" u="sng" dirty="0">
                <a:solidFill>
                  <a:schemeClr val="tx2">
                    <a:lumMod val="50000"/>
                  </a:schemeClr>
                </a:solidFill>
                <a:latin typeface="Montserrat Semi-Bold" panose="020B0604020202020204" charset="0"/>
              </a:rPr>
              <a:t>review all contracts within 30 days of the date of offer or contract,</a:t>
            </a:r>
            <a:r>
              <a:rPr lang="en-US" sz="700" dirty="0">
                <a:solidFill>
                  <a:schemeClr val="tx2">
                    <a:lumMod val="50000"/>
                  </a:schemeClr>
                </a:solidFill>
                <a:latin typeface="Montserrat Semi-Bold" panose="020B0604020202020204" charset="0"/>
              </a:rPr>
              <a:t> review trust account procedures and make proper withdrawals, ensure only licensees perform acts that require licensure, safe keeping of all records, give all licensees a written policies and procedures manual, make all licensees sign written affiliation contracts regarding compensation, and have managerial authority reasonably available. </a:t>
            </a:r>
          </a:p>
          <a:p>
            <a:endParaRPr lang="en-US" b="1" dirty="0"/>
          </a:p>
        </p:txBody>
      </p:sp>
    </p:spTree>
    <p:extLst>
      <p:ext uri="{BB962C8B-B14F-4D97-AF65-F5344CB8AC3E}">
        <p14:creationId xmlns:p14="http://schemas.microsoft.com/office/powerpoint/2010/main" val="3985753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68313" y="167275"/>
            <a:ext cx="3172907" cy="493212"/>
          </a:xfrm>
          <a:prstGeom prst="rect">
            <a:avLst/>
          </a:prstGeom>
        </p:spPr>
        <p:txBody>
          <a:bodyPr wrap="square" lIns="0" tIns="0" rIns="0" bIns="0" rtlCol="0" anchor="t">
            <a:spAutoFit/>
          </a:bodyPr>
          <a:lstStyle/>
          <a:p>
            <a:pPr algn="ctr">
              <a:lnSpc>
                <a:spcPts val="1969"/>
              </a:lnSpc>
            </a:pPr>
            <a:r>
              <a:rPr lang="en-US" sz="1400" dirty="0">
                <a:solidFill>
                  <a:schemeClr val="accent6">
                    <a:lumMod val="50000"/>
                  </a:schemeClr>
                </a:solidFill>
                <a:latin typeface="Montserrat Semi-Bold" panose="020B0604020202020204" charset="0"/>
              </a:rPr>
              <a:t>STATUTE 43-40-19</a:t>
            </a:r>
          </a:p>
          <a:p>
            <a:pPr>
              <a:lnSpc>
                <a:spcPts val="1969"/>
              </a:lnSpc>
            </a:pP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7" name="TextBox 6">
            <a:extLst>
              <a:ext uri="{FF2B5EF4-FFF2-40B4-BE49-F238E27FC236}">
                <a16:creationId xmlns:a16="http://schemas.microsoft.com/office/drawing/2014/main" id="{0ECDC1A3-5CA4-4FA2-88AF-34A949AE646C}"/>
              </a:ext>
            </a:extLst>
          </p:cNvPr>
          <p:cNvSpPr txBox="1"/>
          <p:nvPr/>
        </p:nvSpPr>
        <p:spPr>
          <a:xfrm>
            <a:off x="843958" y="415022"/>
            <a:ext cx="3314566" cy="2215991"/>
          </a:xfrm>
          <a:prstGeom prst="rect">
            <a:avLst/>
          </a:prstGeom>
          <a:noFill/>
        </p:spPr>
        <p:txBody>
          <a:bodyPr wrap="square" rtlCol="0">
            <a:spAutoFit/>
          </a:bodyPr>
          <a:lstStyle/>
          <a:p>
            <a:endParaRPr lang="en-US" sz="800" b="1" dirty="0">
              <a:latin typeface="Montserrat Semi-Bold" panose="020B0604020202020204" charset="0"/>
            </a:endParaRPr>
          </a:p>
          <a:p>
            <a:r>
              <a:rPr lang="en-US" sz="700" b="1" dirty="0">
                <a:solidFill>
                  <a:schemeClr val="tx2">
                    <a:lumMod val="50000"/>
                  </a:schemeClr>
                </a:solidFill>
                <a:latin typeface="Montserrat Semi-Bold" panose="020B0604020202020204" charset="0"/>
              </a:rPr>
              <a:t>WHAT HAPPENS WHEN YOU MOVE BROKERAGES DURING A TRANSACTION??? </a:t>
            </a:r>
          </a:p>
          <a:p>
            <a:endParaRPr lang="en-US" sz="700" b="1" dirty="0">
              <a:solidFill>
                <a:schemeClr val="tx2">
                  <a:lumMod val="50000"/>
                </a:schemeClr>
              </a:solidFill>
              <a:latin typeface="Montserrat Semi-Bold" panose="020B0604020202020204" charset="0"/>
            </a:endParaRPr>
          </a:p>
          <a:p>
            <a:pPr algn="just"/>
            <a:r>
              <a:rPr lang="en-US" sz="700" dirty="0">
                <a:solidFill>
                  <a:schemeClr val="tx2">
                    <a:lumMod val="50000"/>
                  </a:schemeClr>
                </a:solidFill>
                <a:latin typeface="Montserrat Semi-Bold" panose="020B0604020202020204" charset="0"/>
              </a:rPr>
              <a:t>Generally, a licensee can only act on behalf of one broker at a time. However, that licensee might be allowed to continue to work for and be paid by the former broker if: </a:t>
            </a:r>
          </a:p>
          <a:p>
            <a:endParaRPr lang="en-US" sz="700" dirty="0">
              <a:solidFill>
                <a:schemeClr val="tx2">
                  <a:lumMod val="50000"/>
                </a:schemeClr>
              </a:solidFill>
              <a:latin typeface="Montserrat Semi-Bold" panose="020B0604020202020204" charset="0"/>
            </a:endParaRPr>
          </a:p>
          <a:p>
            <a:pPr marL="342900" indent="-342900">
              <a:buAutoNum type="arabicPeriod"/>
            </a:pPr>
            <a:r>
              <a:rPr lang="en-US" sz="700" dirty="0">
                <a:solidFill>
                  <a:schemeClr val="tx2">
                    <a:lumMod val="50000"/>
                  </a:schemeClr>
                </a:solidFill>
                <a:latin typeface="Montserrat Semi-Bold" panose="020B0604020202020204" charset="0"/>
              </a:rPr>
              <a:t>Both Brokers agree in writing; See GAR Form C013</a:t>
            </a:r>
          </a:p>
          <a:p>
            <a:pPr marL="342900" indent="-342900">
              <a:buAutoNum type="arabicPeriod"/>
            </a:pPr>
            <a:r>
              <a:rPr lang="en-US" sz="700" dirty="0">
                <a:solidFill>
                  <a:schemeClr val="tx2">
                    <a:lumMod val="50000"/>
                  </a:schemeClr>
                </a:solidFill>
                <a:latin typeface="Montserrat Semi-Bold" panose="020B0604020202020204" charset="0"/>
              </a:rPr>
              <a:t>The specific transaction(s) are identified; </a:t>
            </a:r>
          </a:p>
          <a:p>
            <a:pPr marL="342900" indent="-342900">
              <a:buAutoNum type="arabicPeriod"/>
            </a:pPr>
            <a:r>
              <a:rPr lang="en-US" sz="700" dirty="0">
                <a:solidFill>
                  <a:schemeClr val="tx2">
                    <a:lumMod val="50000"/>
                  </a:schemeClr>
                </a:solidFill>
                <a:latin typeface="Montserrat Semi-Bold" panose="020B0604020202020204" charset="0"/>
              </a:rPr>
              <a:t>The former broker agrees to take full responsibility; and </a:t>
            </a:r>
          </a:p>
          <a:p>
            <a:pPr marL="342900" indent="-342900">
              <a:buAutoNum type="arabicPeriod"/>
            </a:pPr>
            <a:r>
              <a:rPr lang="en-US" sz="700" dirty="0">
                <a:solidFill>
                  <a:schemeClr val="tx2">
                    <a:lumMod val="50000"/>
                  </a:schemeClr>
                </a:solidFill>
                <a:latin typeface="Montserrat Semi-Bold" panose="020B0604020202020204" charset="0"/>
              </a:rPr>
              <a:t>The agreement states how the licensee will be compensated by the former broker (i.e. Affiliation Agreement). </a:t>
            </a:r>
          </a:p>
          <a:p>
            <a:pPr marL="342900" indent="-342900">
              <a:buAutoNum type="arabicPeriod"/>
            </a:pPr>
            <a:endParaRPr lang="en-US" sz="700" dirty="0">
              <a:solidFill>
                <a:schemeClr val="tx2">
                  <a:lumMod val="50000"/>
                </a:schemeClr>
              </a:solidFill>
              <a:latin typeface="Montserrat Semi-Bold" panose="020B0604020202020204" charset="0"/>
            </a:endParaRPr>
          </a:p>
          <a:p>
            <a:pPr algn="just"/>
            <a:r>
              <a:rPr lang="en-US" sz="700" b="1" dirty="0">
                <a:solidFill>
                  <a:schemeClr val="tx2">
                    <a:lumMod val="50000"/>
                  </a:schemeClr>
                </a:solidFill>
                <a:latin typeface="Montserrat Semi-Bold" panose="020B0604020202020204" charset="0"/>
              </a:rPr>
              <a:t>NOTE: When your license is released from the prior brokerage, you may not engage in activities of a licensee until you deliver a signed GREC change form  </a:t>
            </a:r>
          </a:p>
          <a:p>
            <a:pPr marL="342900" indent="-342900">
              <a:buAutoNum type="arabicPeriod"/>
            </a:pPr>
            <a:endParaRPr lang="en-US" dirty="0"/>
          </a:p>
        </p:txBody>
      </p:sp>
    </p:spTree>
    <p:extLst>
      <p:ext uri="{BB962C8B-B14F-4D97-AF65-F5344CB8AC3E}">
        <p14:creationId xmlns:p14="http://schemas.microsoft.com/office/powerpoint/2010/main" val="3662349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921477" y="115344"/>
            <a:ext cx="3172907" cy="493212"/>
          </a:xfrm>
          <a:prstGeom prst="rect">
            <a:avLst/>
          </a:prstGeom>
        </p:spPr>
        <p:txBody>
          <a:bodyPr wrap="square" lIns="0" tIns="0" rIns="0" bIns="0" rtlCol="0" anchor="t">
            <a:spAutoFit/>
          </a:bodyPr>
          <a:lstStyle/>
          <a:p>
            <a:pPr algn="ctr">
              <a:lnSpc>
                <a:spcPts val="1969"/>
              </a:lnSpc>
            </a:pPr>
            <a:r>
              <a:rPr lang="en-US" sz="1400" b="1" dirty="0">
                <a:solidFill>
                  <a:schemeClr val="accent6">
                    <a:lumMod val="50000"/>
                  </a:schemeClr>
                </a:solidFill>
                <a:latin typeface="Montserrat Semi-Bold" panose="020B0604020202020204" charset="0"/>
              </a:rPr>
              <a:t>STATUTE 43-40-19</a:t>
            </a:r>
          </a:p>
          <a:p>
            <a:pPr>
              <a:lnSpc>
                <a:spcPts val="1969"/>
              </a:lnSpc>
            </a:pP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7" name="TextBox 6">
            <a:extLst>
              <a:ext uri="{FF2B5EF4-FFF2-40B4-BE49-F238E27FC236}">
                <a16:creationId xmlns:a16="http://schemas.microsoft.com/office/drawing/2014/main" id="{0ECDC1A3-5CA4-4FA2-88AF-34A949AE646C}"/>
              </a:ext>
            </a:extLst>
          </p:cNvPr>
          <p:cNvSpPr txBox="1"/>
          <p:nvPr/>
        </p:nvSpPr>
        <p:spPr>
          <a:xfrm>
            <a:off x="825500" y="361950"/>
            <a:ext cx="3314566" cy="2569934"/>
          </a:xfrm>
          <a:prstGeom prst="rect">
            <a:avLst/>
          </a:prstGeom>
          <a:noFill/>
        </p:spPr>
        <p:txBody>
          <a:bodyPr wrap="square" rtlCol="0">
            <a:spAutoFit/>
          </a:bodyPr>
          <a:lstStyle/>
          <a:p>
            <a:endParaRPr lang="en-US" sz="800" b="1" dirty="0">
              <a:solidFill>
                <a:schemeClr val="tx2">
                  <a:lumMod val="50000"/>
                </a:schemeClr>
              </a:solidFill>
              <a:latin typeface="Montserrat Semi-Bold" panose="020B0604020202020204" charset="0"/>
            </a:endParaRPr>
          </a:p>
          <a:p>
            <a:r>
              <a:rPr lang="en-US" sz="700" b="1" dirty="0">
                <a:solidFill>
                  <a:schemeClr val="tx2">
                    <a:lumMod val="50000"/>
                  </a:schemeClr>
                </a:solidFill>
                <a:latin typeface="Montserrat Semi-Bold" panose="020B0604020202020204" charset="0"/>
              </a:rPr>
              <a:t>WHAT HAPPENS TO PENDING PURCHASE AND SALE AGREEMENTS, COMMISSIONS AND EXISTING BROKERAGE AGREEMENTS?</a:t>
            </a:r>
          </a:p>
          <a:p>
            <a:endParaRPr lang="en-US" sz="700" b="1" dirty="0">
              <a:solidFill>
                <a:schemeClr val="tx2">
                  <a:lumMod val="50000"/>
                </a:schemeClr>
              </a:solidFill>
              <a:latin typeface="Montserrat Semi-Bold" panose="020B0604020202020204" charset="0"/>
            </a:endParaRPr>
          </a:p>
          <a:p>
            <a:pPr marL="342900" indent="-342900" algn="just">
              <a:buAutoNum type="arabicPeriod"/>
            </a:pPr>
            <a:r>
              <a:rPr lang="en-US" sz="600" b="1" dirty="0">
                <a:solidFill>
                  <a:schemeClr val="tx2">
                    <a:lumMod val="50000"/>
                  </a:schemeClr>
                </a:solidFill>
                <a:latin typeface="Montserrat Semi-Bold" panose="020B0604020202020204" charset="0"/>
              </a:rPr>
              <a:t>GREC 520.01.07: ICA must include compensation terms for during affiliation, and on transactions started prior to you leaving. This defines your compensation.</a:t>
            </a:r>
          </a:p>
          <a:p>
            <a:pPr marL="342900" indent="-342900" algn="just">
              <a:buAutoNum type="arabicPeriod"/>
            </a:pPr>
            <a:endParaRPr lang="en-US" sz="600" b="1" dirty="0">
              <a:solidFill>
                <a:schemeClr val="tx2">
                  <a:lumMod val="50000"/>
                </a:schemeClr>
              </a:solidFill>
              <a:latin typeface="Montserrat Semi-Bold" panose="020B0604020202020204" charset="0"/>
            </a:endParaRPr>
          </a:p>
          <a:p>
            <a:pPr marL="342900" indent="-342900" algn="just">
              <a:buAutoNum type="arabicPeriod"/>
            </a:pPr>
            <a:r>
              <a:rPr lang="en-US" sz="600" b="1" dirty="0">
                <a:solidFill>
                  <a:schemeClr val="tx2">
                    <a:lumMod val="50000"/>
                  </a:schemeClr>
                </a:solidFill>
                <a:latin typeface="Montserrat Semi-Bold" panose="020B0604020202020204" charset="0"/>
              </a:rPr>
              <a:t>All contracts are written in your Broker’s name. Thus, pending contracts stay with FORMER. </a:t>
            </a:r>
          </a:p>
          <a:p>
            <a:pPr marL="800100" lvl="1" indent="-342900" algn="just">
              <a:buFont typeface="Arial" panose="020B0604020202020204" pitchFamily="34" charset="0"/>
              <a:buChar char="•"/>
            </a:pPr>
            <a:r>
              <a:rPr lang="en-US" sz="600" b="1" dirty="0">
                <a:solidFill>
                  <a:schemeClr val="tx2">
                    <a:lumMod val="50000"/>
                  </a:schemeClr>
                </a:solidFill>
                <a:latin typeface="Montserrat Semi-Bold" panose="020B0604020202020204" charset="0"/>
              </a:rPr>
              <a:t>Many brokers will release existing brokerage agreements to new broker. </a:t>
            </a:r>
          </a:p>
          <a:p>
            <a:pPr marL="800100" lvl="1" indent="-342900" algn="just">
              <a:buFont typeface="Arial" panose="020B0604020202020204" pitchFamily="34" charset="0"/>
              <a:buChar char="•"/>
            </a:pPr>
            <a:r>
              <a:rPr lang="en-US" sz="600" b="1" dirty="0">
                <a:solidFill>
                  <a:schemeClr val="tx2">
                    <a:lumMod val="50000"/>
                  </a:schemeClr>
                </a:solidFill>
                <a:latin typeface="Montserrat Semi-Bold" panose="020B0604020202020204" charset="0"/>
              </a:rPr>
              <a:t>You would need to sign a termination with FORMER brokerage and sign a new brokerage agreement with NEW brokerage IN ADDITION to transferring FMLS.</a:t>
            </a:r>
          </a:p>
          <a:p>
            <a:pPr marL="342900" indent="-342900" algn="just">
              <a:buAutoNum type="arabicPeriod"/>
            </a:pPr>
            <a:endParaRPr lang="en-US" sz="600" b="1" dirty="0">
              <a:solidFill>
                <a:schemeClr val="tx2">
                  <a:lumMod val="50000"/>
                </a:schemeClr>
              </a:solidFill>
              <a:latin typeface="Montserrat Semi-Bold" panose="020B0604020202020204" charset="0"/>
            </a:endParaRPr>
          </a:p>
          <a:p>
            <a:pPr marL="342900" indent="-342900" algn="just">
              <a:buAutoNum type="arabicPeriod"/>
            </a:pPr>
            <a:r>
              <a:rPr lang="en-US" sz="600" b="1" dirty="0">
                <a:solidFill>
                  <a:schemeClr val="tx2">
                    <a:lumMod val="50000"/>
                  </a:schemeClr>
                </a:solidFill>
                <a:latin typeface="Montserrat Semi-Bold" panose="020B0604020202020204" charset="0"/>
              </a:rPr>
              <a:t>Commission- Permission needed from NEW broker for FORMER broker to pay you. Otherwise- FORMER broker would pay the commission to NEW Broker and new broker pays you according to your new ICA.</a:t>
            </a:r>
          </a:p>
          <a:p>
            <a:pPr marL="342900" indent="-342900" algn="just">
              <a:buAutoNum type="arabicPeriod"/>
            </a:pPr>
            <a:endParaRPr lang="en-US" sz="600" b="1" dirty="0">
              <a:solidFill>
                <a:schemeClr val="tx2">
                  <a:lumMod val="50000"/>
                </a:schemeClr>
              </a:solidFill>
              <a:latin typeface="Montserrat Semi-Bold" panose="020B0604020202020204" charset="0"/>
            </a:endParaRPr>
          </a:p>
          <a:p>
            <a:pPr algn="just"/>
            <a:r>
              <a:rPr lang="en-US" sz="600" b="1" dirty="0">
                <a:solidFill>
                  <a:schemeClr val="tx2">
                    <a:lumMod val="50000"/>
                  </a:schemeClr>
                </a:solidFill>
                <a:latin typeface="Montserrat Semi-Bold" panose="020B0604020202020204" charset="0"/>
              </a:rPr>
              <a:t>NOTE: Please notify closing attorney ASAP. We need confirmation from the brokers regarding your agreement for payment of commission.</a:t>
            </a:r>
          </a:p>
          <a:p>
            <a:pPr marL="342900" indent="-342900">
              <a:buAutoNum type="arabicPeriod"/>
            </a:pPr>
            <a:endParaRPr lang="en-US" dirty="0"/>
          </a:p>
        </p:txBody>
      </p:sp>
    </p:spTree>
    <p:extLst>
      <p:ext uri="{BB962C8B-B14F-4D97-AF65-F5344CB8AC3E}">
        <p14:creationId xmlns:p14="http://schemas.microsoft.com/office/powerpoint/2010/main" val="193724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68313" y="133350"/>
            <a:ext cx="3172907" cy="493212"/>
          </a:xfrm>
          <a:prstGeom prst="rect">
            <a:avLst/>
          </a:prstGeom>
        </p:spPr>
        <p:txBody>
          <a:bodyPr wrap="square" lIns="0" tIns="0" rIns="0" bIns="0" rtlCol="0" anchor="t">
            <a:spAutoFit/>
          </a:bodyPr>
          <a:lstStyle/>
          <a:p>
            <a:pPr algn="ctr">
              <a:lnSpc>
                <a:spcPts val="1969"/>
              </a:lnSpc>
            </a:pPr>
            <a:r>
              <a:rPr lang="en-US" sz="1400" b="1" dirty="0">
                <a:solidFill>
                  <a:schemeClr val="accent6">
                    <a:lumMod val="50000"/>
                  </a:schemeClr>
                </a:solidFill>
                <a:latin typeface="Montserrat Semi-Bold" panose="020B0604020202020204" charset="0"/>
              </a:rPr>
              <a:t>When you leave a brokerage…</a:t>
            </a:r>
          </a:p>
          <a:p>
            <a:pPr>
              <a:lnSpc>
                <a:spcPts val="1969"/>
              </a:lnSpc>
            </a:pP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7" name="TextBox 6">
            <a:extLst>
              <a:ext uri="{FF2B5EF4-FFF2-40B4-BE49-F238E27FC236}">
                <a16:creationId xmlns:a16="http://schemas.microsoft.com/office/drawing/2014/main" id="{0ECDC1A3-5CA4-4FA2-88AF-34A949AE646C}"/>
              </a:ext>
            </a:extLst>
          </p:cNvPr>
          <p:cNvSpPr txBox="1"/>
          <p:nvPr/>
        </p:nvSpPr>
        <p:spPr>
          <a:xfrm>
            <a:off x="825500" y="361950"/>
            <a:ext cx="3314566" cy="2377574"/>
          </a:xfrm>
          <a:prstGeom prst="rect">
            <a:avLst/>
          </a:prstGeom>
          <a:noFill/>
        </p:spPr>
        <p:txBody>
          <a:bodyPr wrap="square" rtlCol="0">
            <a:spAutoFit/>
          </a:bodyPr>
          <a:lstStyle/>
          <a:p>
            <a:endParaRPr lang="en-US" sz="1050" b="1" dirty="0">
              <a:solidFill>
                <a:schemeClr val="tx2">
                  <a:lumMod val="50000"/>
                </a:schemeClr>
              </a:solidFill>
              <a:latin typeface="Montserrat Semi-Bold" panose="020B0604020202020204" charset="0"/>
            </a:endParaRPr>
          </a:p>
          <a:p>
            <a:r>
              <a:rPr lang="en-US" sz="1000" b="1" dirty="0">
                <a:solidFill>
                  <a:schemeClr val="tx2">
                    <a:lumMod val="50000"/>
                  </a:schemeClr>
                </a:solidFill>
                <a:latin typeface="Montserrat Semi-Bold" panose="020B0604020202020204" charset="0"/>
              </a:rPr>
              <a:t>Forms:</a:t>
            </a:r>
          </a:p>
          <a:p>
            <a:endParaRPr lang="en-US" sz="1000" b="1" dirty="0">
              <a:solidFill>
                <a:schemeClr val="tx2">
                  <a:lumMod val="50000"/>
                </a:schemeClr>
              </a:solidFill>
              <a:latin typeface="Montserrat Semi-Bold" panose="020B0604020202020204" charset="0"/>
            </a:endParaRPr>
          </a:p>
          <a:p>
            <a:pPr marL="171450" indent="-171450">
              <a:buFontTx/>
              <a:buChar char="-"/>
            </a:pPr>
            <a:r>
              <a:rPr lang="en-US" sz="1000" b="1" dirty="0">
                <a:solidFill>
                  <a:schemeClr val="tx2">
                    <a:lumMod val="50000"/>
                  </a:schemeClr>
                </a:solidFill>
                <a:latin typeface="Montserrat Semi-Bold" panose="020B0604020202020204" charset="0"/>
              </a:rPr>
              <a:t>When you leave a brokerage, you must complete a GREC change form.  The broker then releases your license. </a:t>
            </a:r>
          </a:p>
          <a:p>
            <a:pPr marL="171450" indent="-171450">
              <a:buFontTx/>
              <a:buChar char="-"/>
            </a:pPr>
            <a:endParaRPr lang="en-US" sz="1000" b="1" dirty="0">
              <a:solidFill>
                <a:schemeClr val="tx2">
                  <a:lumMod val="50000"/>
                </a:schemeClr>
              </a:solidFill>
              <a:latin typeface="Montserrat Semi-Bold" panose="020B0604020202020204" charset="0"/>
            </a:endParaRPr>
          </a:p>
          <a:p>
            <a:pPr marL="171450" indent="-171450">
              <a:buFontTx/>
              <a:buChar char="-"/>
            </a:pPr>
            <a:r>
              <a:rPr lang="en-US" sz="1000" b="1" dirty="0">
                <a:solidFill>
                  <a:schemeClr val="tx2">
                    <a:lumMod val="50000"/>
                  </a:schemeClr>
                </a:solidFill>
                <a:latin typeface="Montserrat Semi-Bold" panose="020B0604020202020204" charset="0"/>
              </a:rPr>
              <a:t>If you are not joining another brokerage right away, you have 30 days to notify GREC that you want to be inactive ($25 fine)</a:t>
            </a:r>
          </a:p>
          <a:p>
            <a:pPr marL="171450" indent="-171450">
              <a:buFontTx/>
              <a:buChar char="-"/>
            </a:pPr>
            <a:endParaRPr lang="en-US" sz="1000" b="1" dirty="0">
              <a:solidFill>
                <a:schemeClr val="tx2">
                  <a:lumMod val="50000"/>
                </a:schemeClr>
              </a:solidFill>
              <a:latin typeface="Montserrat Semi-Bold" panose="020B0604020202020204" charset="0"/>
            </a:endParaRPr>
          </a:p>
          <a:p>
            <a:pPr marL="171450" indent="-171450">
              <a:buFontTx/>
              <a:buChar char="-"/>
            </a:pPr>
            <a:r>
              <a:rPr lang="en-US" sz="1000" b="1" dirty="0">
                <a:solidFill>
                  <a:schemeClr val="tx2">
                    <a:lumMod val="50000"/>
                  </a:schemeClr>
                </a:solidFill>
                <a:latin typeface="Montserrat Semi-Bold" panose="020B0604020202020204" charset="0"/>
              </a:rPr>
              <a:t>Keep GREC advised of your info: name change and address change form ($25 fine)</a:t>
            </a:r>
          </a:p>
          <a:p>
            <a:pPr marL="342900" indent="-342900">
              <a:buAutoNum type="arabicPeriod"/>
            </a:pPr>
            <a:endParaRPr lang="en-US" dirty="0"/>
          </a:p>
        </p:txBody>
      </p:sp>
    </p:spTree>
    <p:extLst>
      <p:ext uri="{BB962C8B-B14F-4D97-AF65-F5344CB8AC3E}">
        <p14:creationId xmlns:p14="http://schemas.microsoft.com/office/powerpoint/2010/main" val="193906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982362" y="1123950"/>
            <a:ext cx="3172907" cy="493212"/>
          </a:xfrm>
          <a:prstGeom prst="rect">
            <a:avLst/>
          </a:prstGeom>
        </p:spPr>
        <p:txBody>
          <a:bodyPr wrap="square" lIns="0" tIns="0" rIns="0" bIns="0" rtlCol="0" anchor="t">
            <a:spAutoFit/>
          </a:bodyPr>
          <a:lstStyle/>
          <a:p>
            <a:pPr algn="ctr">
              <a:lnSpc>
                <a:spcPts val="1969"/>
              </a:lnSpc>
            </a:pPr>
            <a:r>
              <a:rPr lang="en-US" sz="1400" b="1" dirty="0">
                <a:solidFill>
                  <a:schemeClr val="accent6">
                    <a:lumMod val="50000"/>
                  </a:schemeClr>
                </a:solidFill>
                <a:latin typeface="Montserrat Semi-Bold" panose="020B0604020202020204" charset="0"/>
              </a:rPr>
              <a:t>Trust Accounts</a:t>
            </a:r>
          </a:p>
          <a:p>
            <a:pPr>
              <a:lnSpc>
                <a:spcPts val="1969"/>
              </a:lnSpc>
            </a:pPr>
            <a:endParaRPr lang="en-US" sz="1400" spc="180" dirty="0">
              <a:solidFill>
                <a:srgbClr val="926A52"/>
              </a:solidFill>
              <a:latin typeface="Montserrat Extra-Bold Bold"/>
            </a:endParaRPr>
          </a:p>
        </p:txBody>
      </p:sp>
      <p:sp>
        <p:nvSpPr>
          <p:cNvPr id="5" name="AutoShape 5"/>
          <p:cNvSpPr/>
          <p:nvPr/>
        </p:nvSpPr>
        <p:spPr>
          <a:xfrm>
            <a:off x="989757" y="1504950"/>
            <a:ext cx="3119743"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19563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94893" y="129485"/>
            <a:ext cx="3172907" cy="493212"/>
          </a:xfrm>
          <a:prstGeom prst="rect">
            <a:avLst/>
          </a:prstGeom>
        </p:spPr>
        <p:txBody>
          <a:bodyPr wrap="square" lIns="0" tIns="0" rIns="0" bIns="0" rtlCol="0" anchor="t">
            <a:spAutoFit/>
          </a:bodyPr>
          <a:lstStyle/>
          <a:p>
            <a:pPr algn="ctr">
              <a:lnSpc>
                <a:spcPts val="1969"/>
              </a:lnSpc>
            </a:pPr>
            <a:r>
              <a:rPr lang="en-US" sz="1400" b="1" dirty="0">
                <a:solidFill>
                  <a:schemeClr val="accent6">
                    <a:lumMod val="50000"/>
                  </a:schemeClr>
                </a:solidFill>
                <a:latin typeface="Montserrat Semi-Bold" panose="020B0604020202020204" charset="0"/>
              </a:rPr>
              <a:t>TRUST ACCOUNTS</a:t>
            </a:r>
          </a:p>
          <a:p>
            <a:pPr>
              <a:lnSpc>
                <a:spcPts val="1969"/>
              </a:lnSpc>
            </a:pP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8" name="Content Placeholder 2">
            <a:extLst>
              <a:ext uri="{FF2B5EF4-FFF2-40B4-BE49-F238E27FC236}">
                <a16:creationId xmlns:a16="http://schemas.microsoft.com/office/drawing/2014/main" id="{854143AA-7E11-4815-9630-42E2E6479DA2}"/>
              </a:ext>
            </a:extLst>
          </p:cNvPr>
          <p:cNvSpPr txBox="1">
            <a:spLocks/>
          </p:cNvSpPr>
          <p:nvPr/>
        </p:nvSpPr>
        <p:spPr>
          <a:xfrm>
            <a:off x="858711" y="590550"/>
            <a:ext cx="3245273" cy="1676400"/>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b="1" u="sng" dirty="0">
                <a:solidFill>
                  <a:schemeClr val="tx2">
                    <a:lumMod val="50000"/>
                  </a:schemeClr>
                </a:solidFill>
                <a:latin typeface="Montserrat Semi-Bold" panose="020B0604020202020204" charset="0"/>
              </a:rPr>
              <a:t>What is a Trust Account??</a:t>
            </a:r>
          </a:p>
          <a:p>
            <a:pPr marL="0" indent="0" algn="just">
              <a:buNone/>
            </a:pPr>
            <a:r>
              <a:rPr lang="en-US" sz="900" dirty="0">
                <a:solidFill>
                  <a:schemeClr val="tx2">
                    <a:lumMod val="50000"/>
                  </a:schemeClr>
                </a:solidFill>
                <a:latin typeface="Montserrat Semi-Bold" panose="020B0604020202020204" charset="0"/>
              </a:rPr>
              <a:t>An </a:t>
            </a:r>
            <a:r>
              <a:rPr lang="en-US" sz="900" b="1" dirty="0">
                <a:solidFill>
                  <a:schemeClr val="tx2">
                    <a:lumMod val="50000"/>
                  </a:schemeClr>
                </a:solidFill>
                <a:latin typeface="Montserrat Semi-Bold" panose="020B0604020202020204" charset="0"/>
              </a:rPr>
              <a:t>account</a:t>
            </a:r>
            <a:r>
              <a:rPr lang="en-US" sz="900" dirty="0">
                <a:solidFill>
                  <a:schemeClr val="tx2">
                    <a:lumMod val="50000"/>
                  </a:schemeClr>
                </a:solidFill>
                <a:latin typeface="Montserrat Semi-Bold" panose="020B0604020202020204" charset="0"/>
              </a:rPr>
              <a:t> in </a:t>
            </a:r>
            <a:r>
              <a:rPr lang="en-US" sz="900" b="1" dirty="0">
                <a:solidFill>
                  <a:schemeClr val="tx2">
                    <a:lumMod val="50000"/>
                  </a:schemeClr>
                </a:solidFill>
                <a:latin typeface="Montserrat Semi-Bold" panose="020B0604020202020204" charset="0"/>
              </a:rPr>
              <a:t>trust</a:t>
            </a:r>
            <a:r>
              <a:rPr lang="en-US" sz="900" dirty="0">
                <a:solidFill>
                  <a:schemeClr val="tx2">
                    <a:lumMod val="50000"/>
                  </a:schemeClr>
                </a:solidFill>
                <a:latin typeface="Montserrat Semi-Bold" panose="020B0604020202020204" charset="0"/>
              </a:rPr>
              <a:t> or </a:t>
            </a:r>
            <a:r>
              <a:rPr lang="en-US" sz="900" b="1" dirty="0">
                <a:solidFill>
                  <a:schemeClr val="tx2">
                    <a:lumMod val="50000"/>
                  </a:schemeClr>
                </a:solidFill>
                <a:latin typeface="Montserrat Semi-Bold" panose="020B0604020202020204" charset="0"/>
              </a:rPr>
              <a:t>trust account</a:t>
            </a:r>
            <a:r>
              <a:rPr lang="en-US" sz="900" dirty="0">
                <a:solidFill>
                  <a:schemeClr val="tx2">
                    <a:lumMod val="50000"/>
                  </a:schemeClr>
                </a:solidFill>
                <a:latin typeface="Montserrat Semi-Bold" panose="020B0604020202020204" charset="0"/>
              </a:rPr>
              <a:t> refers to any type of financial </a:t>
            </a:r>
            <a:r>
              <a:rPr lang="en-US" sz="900" b="1" dirty="0">
                <a:solidFill>
                  <a:schemeClr val="tx2">
                    <a:lumMod val="50000"/>
                  </a:schemeClr>
                </a:solidFill>
                <a:latin typeface="Montserrat Semi-Bold" panose="020B0604020202020204" charset="0"/>
              </a:rPr>
              <a:t>account</a:t>
            </a:r>
            <a:r>
              <a:rPr lang="en-US" sz="900" dirty="0">
                <a:solidFill>
                  <a:schemeClr val="tx2">
                    <a:lumMod val="50000"/>
                  </a:schemeClr>
                </a:solidFill>
                <a:latin typeface="Montserrat Semi-Bold" panose="020B0604020202020204" charset="0"/>
              </a:rPr>
              <a:t> that is opened by an individual and managed by a designated trustee for the benefit of a third party in accordance with agreed-upon terms.</a:t>
            </a:r>
          </a:p>
          <a:p>
            <a:pPr marL="0" indent="0" algn="just">
              <a:buNone/>
            </a:pPr>
            <a:endParaRPr lang="en-US" sz="900" dirty="0">
              <a:solidFill>
                <a:schemeClr val="tx2">
                  <a:lumMod val="50000"/>
                </a:schemeClr>
              </a:solidFill>
              <a:latin typeface="Montserrat Semi-Bold" panose="020B0604020202020204" charset="0"/>
            </a:endParaRPr>
          </a:p>
          <a:p>
            <a:pPr marL="514350" indent="-514350" algn="just">
              <a:buFont typeface="Arial" pitchFamily="34" charset="0"/>
              <a:buAutoNum type="arabicPeriod"/>
            </a:pPr>
            <a:r>
              <a:rPr lang="en-US" sz="900" dirty="0">
                <a:solidFill>
                  <a:schemeClr val="tx2">
                    <a:lumMod val="50000"/>
                  </a:schemeClr>
                </a:solidFill>
                <a:latin typeface="Montserrat Semi-Bold" panose="020B0604020202020204" charset="0"/>
              </a:rPr>
              <a:t>There may be multiple trust accounts; </a:t>
            </a:r>
          </a:p>
          <a:p>
            <a:pPr marL="514350" indent="-514350" algn="just">
              <a:buFont typeface="Arial" pitchFamily="34" charset="0"/>
              <a:buAutoNum type="arabicPeriod"/>
            </a:pPr>
            <a:r>
              <a:rPr lang="en-US" sz="900" dirty="0">
                <a:solidFill>
                  <a:schemeClr val="tx2">
                    <a:lumMod val="50000"/>
                  </a:schemeClr>
                </a:solidFill>
                <a:latin typeface="Montserrat Semi-Bold" panose="020B0604020202020204" charset="0"/>
              </a:rPr>
              <a:t>All trust accounts must be disclosed to the Commission within 30 days; </a:t>
            </a:r>
          </a:p>
          <a:p>
            <a:pPr marL="514350" indent="-514350" algn="just">
              <a:buFont typeface="Arial" pitchFamily="34" charset="0"/>
              <a:buAutoNum type="arabicPeriod"/>
            </a:pPr>
            <a:r>
              <a:rPr lang="en-US" sz="900" dirty="0">
                <a:solidFill>
                  <a:schemeClr val="tx2">
                    <a:lumMod val="50000"/>
                  </a:schemeClr>
                </a:solidFill>
                <a:latin typeface="Montserrat Semi-Bold" panose="020B0604020202020204" charset="0"/>
              </a:rPr>
              <a:t>Regular audits are required (or CPA report); </a:t>
            </a:r>
          </a:p>
        </p:txBody>
      </p:sp>
    </p:spTree>
    <p:extLst>
      <p:ext uri="{BB962C8B-B14F-4D97-AF65-F5344CB8AC3E}">
        <p14:creationId xmlns:p14="http://schemas.microsoft.com/office/powerpoint/2010/main" val="43420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36723" y="149146"/>
            <a:ext cx="3172907" cy="493212"/>
          </a:xfrm>
          <a:prstGeom prst="rect">
            <a:avLst/>
          </a:prstGeom>
        </p:spPr>
        <p:txBody>
          <a:bodyPr wrap="square" lIns="0" tIns="0" rIns="0" bIns="0" rtlCol="0" anchor="t">
            <a:spAutoFit/>
          </a:bodyPr>
          <a:lstStyle/>
          <a:p>
            <a:pPr algn="ctr">
              <a:lnSpc>
                <a:spcPts val="1969"/>
              </a:lnSpc>
            </a:pPr>
            <a:r>
              <a:rPr lang="en-US" sz="1400" b="1" dirty="0">
                <a:solidFill>
                  <a:schemeClr val="accent6">
                    <a:lumMod val="50000"/>
                  </a:schemeClr>
                </a:solidFill>
                <a:latin typeface="Montserrat Semi-Bold" panose="020B0604020202020204" charset="0"/>
              </a:rPr>
              <a:t>TRUST ACCOUNTS</a:t>
            </a:r>
          </a:p>
          <a:p>
            <a:pPr>
              <a:lnSpc>
                <a:spcPts val="1969"/>
              </a:lnSpc>
            </a:pP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 Placeholder 3">
            <a:extLst>
              <a:ext uri="{FF2B5EF4-FFF2-40B4-BE49-F238E27FC236}">
                <a16:creationId xmlns:a16="http://schemas.microsoft.com/office/drawing/2014/main" id="{9E7EAACE-B0D7-4203-BFB6-72E2B61E1737}"/>
              </a:ext>
            </a:extLst>
          </p:cNvPr>
          <p:cNvSpPr txBox="1">
            <a:spLocks/>
          </p:cNvSpPr>
          <p:nvPr/>
        </p:nvSpPr>
        <p:spPr>
          <a:xfrm>
            <a:off x="897467" y="514350"/>
            <a:ext cx="3285066"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800" b="1" dirty="0">
                <a:solidFill>
                  <a:schemeClr val="tx2">
                    <a:lumMod val="50000"/>
                  </a:schemeClr>
                </a:solidFill>
                <a:latin typeface="Montserrat Semi-Bold" panose="020B0604020202020204" charset="0"/>
              </a:rPr>
              <a:t>Statute 43-40-20</a:t>
            </a:r>
          </a:p>
          <a:p>
            <a:r>
              <a:rPr lang="en-US" sz="800" dirty="0">
                <a:solidFill>
                  <a:schemeClr val="tx2">
                    <a:lumMod val="50000"/>
                  </a:schemeClr>
                </a:solidFill>
                <a:latin typeface="Montserrat Semi-Bold" panose="020B0604020202020204" charset="0"/>
              </a:rPr>
              <a:t>Trust account required when handling client funds. </a:t>
            </a:r>
          </a:p>
          <a:p>
            <a:pPr marL="0" indent="0">
              <a:buNone/>
            </a:pPr>
            <a:endParaRPr lang="en-US" sz="800" dirty="0">
              <a:solidFill>
                <a:schemeClr val="tx2">
                  <a:lumMod val="50000"/>
                </a:schemeClr>
              </a:solidFill>
              <a:latin typeface="Montserrat Semi-Bold" panose="020B0604020202020204" charset="0"/>
            </a:endParaRPr>
          </a:p>
          <a:p>
            <a:pPr marL="0" indent="0">
              <a:buNone/>
            </a:pPr>
            <a:r>
              <a:rPr lang="en-US" sz="800" b="1" dirty="0">
                <a:solidFill>
                  <a:schemeClr val="tx2">
                    <a:lumMod val="50000"/>
                  </a:schemeClr>
                </a:solidFill>
                <a:latin typeface="Montserrat Semi-Bold" panose="020B0604020202020204" charset="0"/>
              </a:rPr>
              <a:t>Statute 43-40-21</a:t>
            </a:r>
          </a:p>
          <a:p>
            <a:r>
              <a:rPr lang="en-US" sz="800" dirty="0">
                <a:solidFill>
                  <a:schemeClr val="tx2">
                    <a:lumMod val="50000"/>
                  </a:schemeClr>
                </a:solidFill>
                <a:latin typeface="Montserrat Semi-Bold" panose="020B0604020202020204" charset="0"/>
              </a:rPr>
              <a:t>If funds are accepted, the Broker has 1 business day to establish a trust account (FDIC insured). </a:t>
            </a:r>
          </a:p>
          <a:p>
            <a:endParaRPr lang="en-US" sz="800" dirty="0">
              <a:solidFill>
                <a:schemeClr val="tx2">
                  <a:lumMod val="50000"/>
                </a:schemeClr>
              </a:solidFill>
              <a:latin typeface="Montserrat Semi-Bold" panose="020B0604020202020204" charset="0"/>
            </a:endParaRPr>
          </a:p>
          <a:p>
            <a:pPr marL="0" indent="0">
              <a:buNone/>
            </a:pPr>
            <a:r>
              <a:rPr lang="en-US" sz="800" dirty="0">
                <a:solidFill>
                  <a:schemeClr val="tx2">
                    <a:lumMod val="50000"/>
                  </a:schemeClr>
                </a:solidFill>
                <a:latin typeface="Montserrat Semi-Bold" panose="020B0604020202020204" charset="0"/>
              </a:rPr>
              <a:t>GREC 520-1-.08(1b): When should Licensee forward EM to the broker?  As soon after receipt as practically possible. </a:t>
            </a:r>
          </a:p>
        </p:txBody>
      </p:sp>
    </p:spTree>
    <p:extLst>
      <p:ext uri="{BB962C8B-B14F-4D97-AF65-F5344CB8AC3E}">
        <p14:creationId xmlns:p14="http://schemas.microsoft.com/office/powerpoint/2010/main" val="2772881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921477" y="133350"/>
            <a:ext cx="3172907" cy="493212"/>
          </a:xfrm>
          <a:prstGeom prst="rect">
            <a:avLst/>
          </a:prstGeom>
        </p:spPr>
        <p:txBody>
          <a:bodyPr wrap="square" lIns="0" tIns="0" rIns="0" bIns="0" rtlCol="0" anchor="t">
            <a:spAutoFit/>
          </a:bodyPr>
          <a:lstStyle/>
          <a:p>
            <a:pPr algn="ctr">
              <a:lnSpc>
                <a:spcPts val="1969"/>
              </a:lnSpc>
            </a:pPr>
            <a:r>
              <a:rPr lang="en-US" sz="1400" b="1" dirty="0">
                <a:solidFill>
                  <a:schemeClr val="accent6">
                    <a:lumMod val="50000"/>
                  </a:schemeClr>
                </a:solidFill>
                <a:latin typeface="Montserrat Semi-Bold" panose="020B0604020202020204" charset="0"/>
              </a:rPr>
              <a:t>TRUST ACCOUNTS FAQS</a:t>
            </a:r>
          </a:p>
          <a:p>
            <a:pPr>
              <a:lnSpc>
                <a:spcPts val="1969"/>
              </a:lnSpc>
            </a:pP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7" name="Content Placeholder 2">
            <a:extLst>
              <a:ext uri="{FF2B5EF4-FFF2-40B4-BE49-F238E27FC236}">
                <a16:creationId xmlns:a16="http://schemas.microsoft.com/office/drawing/2014/main" id="{2FC358A3-113B-4F1B-8E63-85051DA83681}"/>
              </a:ext>
            </a:extLst>
          </p:cNvPr>
          <p:cNvSpPr txBox="1">
            <a:spLocks/>
          </p:cNvSpPr>
          <p:nvPr/>
        </p:nvSpPr>
        <p:spPr>
          <a:xfrm>
            <a:off x="866986" y="514350"/>
            <a:ext cx="3425615" cy="39052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800" dirty="0">
                <a:solidFill>
                  <a:schemeClr val="tx2">
                    <a:lumMod val="50000"/>
                  </a:schemeClr>
                </a:solidFill>
                <a:latin typeface="Montserrat Semi-Bold" panose="020B0604020202020204" charset="0"/>
              </a:rPr>
              <a:t>1. Who gets the interest?   </a:t>
            </a:r>
          </a:p>
          <a:p>
            <a:pPr marL="617220" lvl="1" indent="-342900">
              <a:buFontTx/>
              <a:buChar char="-"/>
            </a:pPr>
            <a:r>
              <a:rPr lang="en-US" sz="800" dirty="0">
                <a:solidFill>
                  <a:schemeClr val="tx2">
                    <a:lumMod val="50000"/>
                  </a:schemeClr>
                </a:solidFill>
                <a:latin typeface="Montserrat Semi-Bold" panose="020B0604020202020204" charset="0"/>
              </a:rPr>
              <a:t>The Broker</a:t>
            </a:r>
          </a:p>
          <a:p>
            <a:pPr marL="0" indent="0">
              <a:buNone/>
            </a:pPr>
            <a:r>
              <a:rPr lang="en-US" sz="800" dirty="0">
                <a:solidFill>
                  <a:schemeClr val="tx2">
                    <a:lumMod val="50000"/>
                  </a:schemeClr>
                </a:solidFill>
                <a:latin typeface="Montserrat Semi-Bold" panose="020B0604020202020204" charset="0"/>
              </a:rPr>
              <a:t>2. Can EM be paid by personal check?</a:t>
            </a:r>
          </a:p>
          <a:p>
            <a:pPr>
              <a:buFontTx/>
              <a:buChar char="-"/>
            </a:pPr>
            <a:r>
              <a:rPr lang="en-US" sz="800" dirty="0">
                <a:solidFill>
                  <a:schemeClr val="tx2">
                    <a:lumMod val="50000"/>
                  </a:schemeClr>
                </a:solidFill>
                <a:latin typeface="Montserrat Semi-Bold" panose="020B0604020202020204" charset="0"/>
              </a:rPr>
              <a:t>In most cases, YES. Most escrow holders have check policies in place. </a:t>
            </a:r>
          </a:p>
          <a:p>
            <a:pPr>
              <a:buFontTx/>
              <a:buChar char="-"/>
            </a:pPr>
            <a:r>
              <a:rPr lang="en-US" sz="800" dirty="0">
                <a:solidFill>
                  <a:schemeClr val="tx2">
                    <a:lumMod val="50000"/>
                  </a:schemeClr>
                </a:solidFill>
                <a:latin typeface="Montserrat Semi-Bold" panose="020B0604020202020204" charset="0"/>
              </a:rPr>
              <a:t>You must have “good funds” before you can disburse the funds!</a:t>
            </a:r>
          </a:p>
          <a:p>
            <a:pPr lvl="1">
              <a:buFontTx/>
              <a:buChar char="-"/>
            </a:pPr>
            <a:r>
              <a:rPr lang="en-US" sz="800" dirty="0">
                <a:solidFill>
                  <a:schemeClr val="tx2">
                    <a:lumMod val="50000"/>
                  </a:schemeClr>
                </a:solidFill>
                <a:latin typeface="Montserrat Semi-Bold" panose="020B0604020202020204" charset="0"/>
              </a:rPr>
              <a:t>Consider: Termination prior to check clearing</a:t>
            </a:r>
          </a:p>
          <a:p>
            <a:pPr lvl="1">
              <a:buFontTx/>
              <a:buChar char="-"/>
            </a:pPr>
            <a:r>
              <a:rPr lang="en-US" sz="800" dirty="0">
                <a:solidFill>
                  <a:schemeClr val="tx2">
                    <a:lumMod val="50000"/>
                  </a:schemeClr>
                </a:solidFill>
                <a:latin typeface="Montserrat Semi-Bold" panose="020B0604020202020204" charset="0"/>
              </a:rPr>
              <a:t>Check with the brokerage (or closing attorney)  </a:t>
            </a:r>
          </a:p>
          <a:p>
            <a:pPr lvl="1">
              <a:buFontTx/>
              <a:buChar char="-"/>
            </a:pPr>
            <a:r>
              <a:rPr lang="en-US" sz="800" dirty="0">
                <a:solidFill>
                  <a:schemeClr val="tx2">
                    <a:lumMod val="50000"/>
                  </a:schemeClr>
                </a:solidFill>
                <a:latin typeface="Montserrat Semi-Bold" panose="020B0604020202020204" charset="0"/>
              </a:rPr>
              <a:t>In most cases: Wire or ACH  </a:t>
            </a:r>
          </a:p>
          <a:p>
            <a:pPr marL="0" indent="0">
              <a:buNone/>
            </a:pPr>
            <a:r>
              <a:rPr lang="en-US" sz="800" dirty="0">
                <a:solidFill>
                  <a:schemeClr val="tx2">
                    <a:lumMod val="50000"/>
                  </a:schemeClr>
                </a:solidFill>
                <a:latin typeface="Montserrat Semi-Bold" panose="020B0604020202020204" charset="0"/>
              </a:rPr>
              <a:t>3. Can a buyer’s EM automatically be moved from one contract to another if buyer terminates and goes under contract right away? </a:t>
            </a:r>
          </a:p>
          <a:p>
            <a:pPr lvl="1">
              <a:buFontTx/>
              <a:buChar char="-"/>
            </a:pPr>
            <a:r>
              <a:rPr lang="en-US" sz="800" dirty="0">
                <a:solidFill>
                  <a:schemeClr val="tx2">
                    <a:lumMod val="50000"/>
                  </a:schemeClr>
                </a:solidFill>
                <a:latin typeface="Montserrat Semi-Bold" panose="020B0604020202020204" charset="0"/>
              </a:rPr>
              <a:t>Must have written authorization from the parties. </a:t>
            </a:r>
          </a:p>
          <a:p>
            <a:pPr>
              <a:buFontTx/>
              <a:buChar char="-"/>
            </a:pPr>
            <a:endParaRPr lang="en-US" dirty="0"/>
          </a:p>
          <a:p>
            <a:pPr marL="0" indent="0">
              <a:buNone/>
            </a:pPr>
            <a:endParaRPr lang="en-US" dirty="0"/>
          </a:p>
        </p:txBody>
      </p:sp>
    </p:spTree>
    <p:extLst>
      <p:ext uri="{BB962C8B-B14F-4D97-AF65-F5344CB8AC3E}">
        <p14:creationId xmlns:p14="http://schemas.microsoft.com/office/powerpoint/2010/main" val="3648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37695" y="133350"/>
            <a:ext cx="3287304" cy="493212"/>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When should broker should disburse trust funds?</a:t>
            </a:r>
          </a:p>
          <a:p>
            <a:pPr>
              <a:lnSpc>
                <a:spcPts val="1969"/>
              </a:lnSpc>
            </a:pP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F0C8D61-8956-4732-8F3A-AB4A19877F7E}"/>
              </a:ext>
            </a:extLst>
          </p:cNvPr>
          <p:cNvSpPr txBox="1"/>
          <p:nvPr/>
        </p:nvSpPr>
        <p:spPr>
          <a:xfrm>
            <a:off x="883613" y="379956"/>
            <a:ext cx="3195467" cy="1938992"/>
          </a:xfrm>
          <a:prstGeom prst="rect">
            <a:avLst/>
          </a:prstGeom>
          <a:noFill/>
        </p:spPr>
        <p:txBody>
          <a:bodyPr wrap="square" rtlCol="0">
            <a:spAutoFit/>
          </a:bodyPr>
          <a:lstStyle/>
          <a:p>
            <a:pPr algn="just"/>
            <a:endParaRPr lang="en-US" sz="800" dirty="0">
              <a:solidFill>
                <a:schemeClr val="tx2">
                  <a:lumMod val="50000"/>
                </a:schemeClr>
              </a:solidFill>
              <a:latin typeface="Montserrat Semi-Bold" panose="020B0604020202020204" charset="0"/>
            </a:endParaRPr>
          </a:p>
          <a:p>
            <a:pPr marL="342900" indent="-342900" algn="just">
              <a:buAutoNum type="arabicPeriod"/>
            </a:pPr>
            <a:r>
              <a:rPr lang="en-US" sz="800" dirty="0">
                <a:solidFill>
                  <a:schemeClr val="tx2">
                    <a:lumMod val="50000"/>
                  </a:schemeClr>
                </a:solidFill>
                <a:latin typeface="Montserrat Semi-Bold" panose="020B0604020202020204" charset="0"/>
              </a:rPr>
              <a:t>Upon the rejection of an offer to buy, sell, rent, lease, exchange, or option real estate</a:t>
            </a:r>
          </a:p>
          <a:p>
            <a:pPr marL="342900" indent="-342900" algn="just">
              <a:buAutoNum type="arabicPeriod"/>
            </a:pPr>
            <a:r>
              <a:rPr lang="en-US" sz="800" dirty="0">
                <a:solidFill>
                  <a:schemeClr val="tx2">
                    <a:lumMod val="50000"/>
                  </a:schemeClr>
                </a:solidFill>
                <a:latin typeface="Montserrat Semi-Bold" panose="020B0604020202020204" charset="0"/>
              </a:rPr>
              <a:t>Upon the withdrawal of an offer not yet accepted</a:t>
            </a:r>
          </a:p>
          <a:p>
            <a:pPr marL="342900" indent="-342900" algn="just">
              <a:buAutoNum type="arabicPeriod"/>
            </a:pPr>
            <a:r>
              <a:rPr lang="en-US" sz="800" dirty="0">
                <a:solidFill>
                  <a:schemeClr val="tx2">
                    <a:lumMod val="50000"/>
                  </a:schemeClr>
                </a:solidFill>
                <a:latin typeface="Montserrat Semi-Bold" panose="020B0604020202020204" charset="0"/>
              </a:rPr>
              <a:t>At the closing of the transaction</a:t>
            </a:r>
          </a:p>
          <a:p>
            <a:pPr marL="342900" indent="-342900" algn="just">
              <a:buAutoNum type="arabicPeriod"/>
            </a:pPr>
            <a:r>
              <a:rPr lang="en-US" sz="800" dirty="0">
                <a:solidFill>
                  <a:schemeClr val="tx2">
                    <a:lumMod val="50000"/>
                  </a:schemeClr>
                </a:solidFill>
                <a:latin typeface="Montserrat Semi-Bold" panose="020B0604020202020204" charset="0"/>
              </a:rPr>
              <a:t>Upon securing a written agreement which is signed by all parties having an interest in the trust funds and is separate from the contract which directs the broker to hold the funds</a:t>
            </a:r>
          </a:p>
          <a:p>
            <a:pPr marL="342900" indent="-342900" algn="just">
              <a:buAutoNum type="arabicPeriod"/>
            </a:pPr>
            <a:r>
              <a:rPr lang="en-US" sz="800" dirty="0">
                <a:solidFill>
                  <a:schemeClr val="tx2">
                    <a:lumMod val="50000"/>
                  </a:schemeClr>
                </a:solidFill>
                <a:latin typeface="Montserrat Semi-Bold" panose="020B0604020202020204" charset="0"/>
              </a:rPr>
              <a:t>Upon the filing of an interpleader action in a court of competent jurisdiction</a:t>
            </a:r>
          </a:p>
          <a:p>
            <a:pPr marL="342900" indent="-342900" algn="just">
              <a:buAutoNum type="arabicPeriod"/>
            </a:pPr>
            <a:r>
              <a:rPr lang="en-US" sz="800" dirty="0">
                <a:solidFill>
                  <a:schemeClr val="tx2">
                    <a:lumMod val="50000"/>
                  </a:schemeClr>
                </a:solidFill>
                <a:latin typeface="Montserrat Semi-Bold" panose="020B0604020202020204" charset="0"/>
              </a:rPr>
              <a:t>Upon the order of a court of competent jurisdiction; OR</a:t>
            </a:r>
          </a:p>
          <a:p>
            <a:pPr marL="342900" indent="-342900" algn="just">
              <a:buAutoNum type="arabicPeriod"/>
            </a:pPr>
            <a:r>
              <a:rPr lang="en-US" sz="800" dirty="0">
                <a:solidFill>
                  <a:schemeClr val="tx2">
                    <a:lumMod val="50000"/>
                  </a:schemeClr>
                </a:solidFill>
                <a:latin typeface="Montserrat Semi-Bold" panose="020B0604020202020204" charset="0"/>
              </a:rPr>
              <a:t>Upon the reasonable interpretation of the contract which directed the broker to deposit the funds</a:t>
            </a:r>
          </a:p>
        </p:txBody>
      </p:sp>
    </p:spTree>
    <p:extLst>
      <p:ext uri="{BB962C8B-B14F-4D97-AF65-F5344CB8AC3E}">
        <p14:creationId xmlns:p14="http://schemas.microsoft.com/office/powerpoint/2010/main" val="3845693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25500" y="133350"/>
            <a:ext cx="3287304" cy="493212"/>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When there is no agreement over disbursement</a:t>
            </a:r>
          </a:p>
          <a:p>
            <a:pPr>
              <a:lnSpc>
                <a:spcPts val="1969"/>
              </a:lnSpc>
            </a:pP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7" name="Content Placeholder 2">
            <a:extLst>
              <a:ext uri="{FF2B5EF4-FFF2-40B4-BE49-F238E27FC236}">
                <a16:creationId xmlns:a16="http://schemas.microsoft.com/office/drawing/2014/main" id="{291AA624-1FB7-4BEE-94C5-27C79112B342}"/>
              </a:ext>
            </a:extLst>
          </p:cNvPr>
          <p:cNvSpPr txBox="1">
            <a:spLocks/>
          </p:cNvSpPr>
          <p:nvPr/>
        </p:nvSpPr>
        <p:spPr>
          <a:xfrm>
            <a:off x="950504" y="578280"/>
            <a:ext cx="3162300" cy="205682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 dirty="0">
                <a:solidFill>
                  <a:schemeClr val="tx2">
                    <a:lumMod val="50000"/>
                  </a:schemeClr>
                </a:solidFill>
                <a:latin typeface="Montserrat Semi-Bold" panose="020B0604020202020204" charset="0"/>
              </a:rPr>
              <a:t>10 DAY LETTER: </a:t>
            </a:r>
          </a:p>
          <a:p>
            <a:pPr marL="0" indent="0">
              <a:buNone/>
            </a:pPr>
            <a:r>
              <a:rPr lang="en-US" sz="800" dirty="0">
                <a:solidFill>
                  <a:schemeClr val="tx2">
                    <a:lumMod val="50000"/>
                  </a:schemeClr>
                </a:solidFill>
                <a:latin typeface="Montserrat Semi-Bold" panose="020B0604020202020204" charset="0"/>
              </a:rPr>
              <a:t>Step 1: Broker makes reasonable interpretation of contract.</a:t>
            </a:r>
          </a:p>
          <a:p>
            <a:pPr>
              <a:buFontTx/>
              <a:buChar char="-"/>
            </a:pPr>
            <a:r>
              <a:rPr lang="en-US" sz="800" dirty="0">
                <a:solidFill>
                  <a:schemeClr val="tx2">
                    <a:lumMod val="50000"/>
                  </a:schemeClr>
                </a:solidFill>
                <a:latin typeface="Montserrat Semi-Bold" panose="020B0604020202020204" charset="0"/>
              </a:rPr>
              <a:t>Why did it not close?</a:t>
            </a:r>
          </a:p>
          <a:p>
            <a:pPr>
              <a:buFontTx/>
              <a:buChar char="-"/>
            </a:pPr>
            <a:r>
              <a:rPr lang="en-US" sz="800" dirty="0">
                <a:solidFill>
                  <a:schemeClr val="tx2">
                    <a:lumMod val="50000"/>
                  </a:schemeClr>
                </a:solidFill>
                <a:latin typeface="Montserrat Semi-Bold" panose="020B0604020202020204" charset="0"/>
              </a:rPr>
              <a:t>Did a party terminate under a contingency or during due diligence?</a:t>
            </a:r>
          </a:p>
          <a:p>
            <a:pPr>
              <a:buFontTx/>
              <a:buChar char="-"/>
            </a:pPr>
            <a:r>
              <a:rPr lang="en-US" sz="800" dirty="0">
                <a:solidFill>
                  <a:schemeClr val="tx2">
                    <a:lumMod val="50000"/>
                  </a:schemeClr>
                </a:solidFill>
                <a:latin typeface="Montserrat Semi-Bold" panose="020B0604020202020204" charset="0"/>
              </a:rPr>
              <a:t>Is someone in default?</a:t>
            </a:r>
          </a:p>
          <a:p>
            <a:pPr marL="0" indent="0">
              <a:buNone/>
            </a:pPr>
            <a:r>
              <a:rPr lang="en-US" sz="800" dirty="0">
                <a:solidFill>
                  <a:schemeClr val="tx2">
                    <a:lumMod val="50000"/>
                  </a:schemeClr>
                </a:solidFill>
                <a:latin typeface="Montserrat Semi-Bold" panose="020B0604020202020204" charset="0"/>
              </a:rPr>
              <a:t>Step 2: Broker sends letter and the party who is not receiving the funds has 10 days to object.</a:t>
            </a:r>
          </a:p>
          <a:p>
            <a:pPr>
              <a:buFontTx/>
              <a:buChar char="-"/>
            </a:pPr>
            <a:r>
              <a:rPr lang="en-US" sz="800" dirty="0">
                <a:solidFill>
                  <a:schemeClr val="tx2">
                    <a:lumMod val="50000"/>
                  </a:schemeClr>
                </a:solidFill>
                <a:latin typeface="Montserrat Semi-Bold" panose="020B0604020202020204" charset="0"/>
              </a:rPr>
              <a:t>Maybe there was information/amendment not provided to Broker.</a:t>
            </a:r>
          </a:p>
          <a:p>
            <a:pPr marL="0" indent="0">
              <a:buNone/>
            </a:pPr>
            <a:r>
              <a:rPr lang="en-US" sz="800" dirty="0">
                <a:solidFill>
                  <a:schemeClr val="tx2">
                    <a:lumMod val="50000"/>
                  </a:schemeClr>
                </a:solidFill>
                <a:latin typeface="Montserrat Semi-Bold" panose="020B0604020202020204" charset="0"/>
              </a:rPr>
              <a:t>Step 3: If no objection- the Broker can disburse pursuant to the 10 Day Letter.</a:t>
            </a:r>
          </a:p>
          <a:p>
            <a:pPr lvl="2">
              <a:buFontTx/>
              <a:buChar char="-"/>
            </a:pPr>
            <a:endParaRPr lang="en-US" sz="1800" dirty="0"/>
          </a:p>
        </p:txBody>
      </p:sp>
    </p:spTree>
    <p:extLst>
      <p:ext uri="{BB962C8B-B14F-4D97-AF65-F5344CB8AC3E}">
        <p14:creationId xmlns:p14="http://schemas.microsoft.com/office/powerpoint/2010/main" val="297405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112227" y="2632154"/>
            <a:ext cx="1050436" cy="138989"/>
          </a:xfrm>
          <a:prstGeom prst="rect">
            <a:avLst/>
          </a:prstGeom>
        </p:spPr>
      </p:pic>
      <p:sp>
        <p:nvSpPr>
          <p:cNvPr id="3" name="TextBox 3"/>
          <p:cNvSpPr txBox="1"/>
          <p:nvPr/>
        </p:nvSpPr>
        <p:spPr>
          <a:xfrm>
            <a:off x="645469" y="181285"/>
            <a:ext cx="3399380" cy="256480"/>
          </a:xfrm>
          <a:prstGeom prst="rect">
            <a:avLst/>
          </a:prstGeom>
        </p:spPr>
        <p:txBody>
          <a:bodyPr lIns="0" tIns="0" rIns="0" bIns="0" rtlCol="0" anchor="t">
            <a:spAutoFit/>
          </a:bodyPr>
          <a:lstStyle/>
          <a:p>
            <a:pPr algn="ctr">
              <a:lnSpc>
                <a:spcPts val="1969"/>
              </a:lnSpc>
            </a:pPr>
            <a:r>
              <a:rPr lang="en-US" sz="1790" spc="180" dirty="0">
                <a:solidFill>
                  <a:srgbClr val="926A52"/>
                </a:solidFill>
                <a:latin typeface="Montserrat Semi-Bold" panose="020B0604020202020204" charset="0"/>
              </a:rPr>
              <a:t>GREC</a:t>
            </a: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8" name="TextBox 4">
            <a:extLst>
              <a:ext uri="{FF2B5EF4-FFF2-40B4-BE49-F238E27FC236}">
                <a16:creationId xmlns:a16="http://schemas.microsoft.com/office/drawing/2014/main" id="{B8ADF930-9C7C-499F-AE18-99F6C7B8FB1F}"/>
              </a:ext>
            </a:extLst>
          </p:cNvPr>
          <p:cNvSpPr txBox="1"/>
          <p:nvPr/>
        </p:nvSpPr>
        <p:spPr>
          <a:xfrm>
            <a:off x="921477" y="473670"/>
            <a:ext cx="3241187" cy="2154436"/>
          </a:xfrm>
          <a:prstGeom prst="rect">
            <a:avLst/>
          </a:prstGeom>
        </p:spPr>
        <p:txBody>
          <a:bodyPr wrap="square" lIns="0" tIns="0" rIns="0" bIns="0" rtlCol="0" anchor="t">
            <a:spAutoFit/>
          </a:bodyPr>
          <a:lstStyle/>
          <a:p>
            <a:r>
              <a:rPr lang="en-US" sz="1000" dirty="0">
                <a:solidFill>
                  <a:schemeClr val="tx2">
                    <a:lumMod val="50000"/>
                  </a:schemeClr>
                </a:solidFill>
                <a:latin typeface="Montserrat Semi-Bold"/>
              </a:rPr>
              <a:t>Has the authority to:</a:t>
            </a:r>
          </a:p>
          <a:p>
            <a:pPr marL="628650" lvl="1" indent="-171450">
              <a:buFontTx/>
              <a:buChar char="-"/>
            </a:pPr>
            <a:r>
              <a:rPr lang="en-US" sz="1000" dirty="0">
                <a:solidFill>
                  <a:schemeClr val="tx2">
                    <a:lumMod val="50000"/>
                  </a:schemeClr>
                </a:solidFill>
                <a:latin typeface="Montserrat Semi-Bold"/>
              </a:rPr>
              <a:t>Issue licenses</a:t>
            </a:r>
          </a:p>
          <a:p>
            <a:pPr marL="628650" lvl="1" indent="-171450">
              <a:buFontTx/>
              <a:buChar char="-"/>
            </a:pPr>
            <a:r>
              <a:rPr lang="en-US" sz="1000" dirty="0">
                <a:solidFill>
                  <a:schemeClr val="tx2">
                    <a:lumMod val="50000"/>
                  </a:schemeClr>
                </a:solidFill>
                <a:latin typeface="Montserrat Semi-Bold"/>
              </a:rPr>
              <a:t>Set fees</a:t>
            </a:r>
          </a:p>
          <a:p>
            <a:pPr marL="628650" lvl="1" indent="-171450">
              <a:buFontTx/>
              <a:buChar char="-"/>
            </a:pPr>
            <a:r>
              <a:rPr lang="en-US" sz="1000" dirty="0">
                <a:solidFill>
                  <a:schemeClr val="tx2">
                    <a:lumMod val="50000"/>
                  </a:schemeClr>
                </a:solidFill>
                <a:latin typeface="Montserrat Semi-Bold"/>
              </a:rPr>
              <a:t>Pass rules and regulations</a:t>
            </a:r>
          </a:p>
          <a:p>
            <a:pPr marL="628650" lvl="1" indent="-171450">
              <a:buFontTx/>
              <a:buChar char="-"/>
            </a:pPr>
            <a:r>
              <a:rPr lang="en-US" sz="1000" dirty="0">
                <a:solidFill>
                  <a:schemeClr val="tx2">
                    <a:lumMod val="50000"/>
                  </a:schemeClr>
                </a:solidFill>
                <a:latin typeface="Montserrat Semi-Bold"/>
              </a:rPr>
              <a:t>Take disciplinary actions</a:t>
            </a:r>
          </a:p>
          <a:p>
            <a:pPr marL="171450" indent="-171450">
              <a:buFontTx/>
              <a:buChar char="-"/>
            </a:pPr>
            <a:endParaRPr lang="en-US" sz="1000" dirty="0">
              <a:solidFill>
                <a:schemeClr val="tx2">
                  <a:lumMod val="50000"/>
                </a:schemeClr>
              </a:solidFill>
              <a:latin typeface="Montserrat Semi-Bold"/>
            </a:endParaRPr>
          </a:p>
          <a:p>
            <a:pPr algn="just"/>
            <a:r>
              <a:rPr lang="en-US" sz="1000" dirty="0">
                <a:solidFill>
                  <a:schemeClr val="tx2">
                    <a:lumMod val="50000"/>
                  </a:schemeClr>
                </a:solidFill>
                <a:latin typeface="Montserrat Semi-Bold"/>
              </a:rPr>
              <a:t>Power: first passed in 1925, Georgia legislature has police powers to enact rules to protect consumers</a:t>
            </a:r>
          </a:p>
          <a:p>
            <a:pPr algn="just"/>
            <a:endParaRPr lang="en-US" sz="1000" dirty="0">
              <a:solidFill>
                <a:schemeClr val="tx2">
                  <a:lumMod val="50000"/>
                </a:schemeClr>
              </a:solidFill>
              <a:latin typeface="Montserrat Semi-Bold"/>
            </a:endParaRPr>
          </a:p>
          <a:p>
            <a:pPr algn="just"/>
            <a:r>
              <a:rPr lang="en-US" sz="1000" dirty="0">
                <a:solidFill>
                  <a:schemeClr val="tx2">
                    <a:lumMod val="50000"/>
                  </a:schemeClr>
                </a:solidFill>
                <a:latin typeface="Montserrat Semi-Bold"/>
              </a:rPr>
              <a:t>GREC is the government agency tasked with implementing these rules and have power over all licensees</a:t>
            </a:r>
          </a:p>
          <a:p>
            <a:endParaRPr lang="en-US" sz="1000" dirty="0">
              <a:solidFill>
                <a:srgbClr val="243746"/>
              </a:solidFill>
              <a:latin typeface="Montserrat Semi-Bo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37696" y="133350"/>
            <a:ext cx="3287304" cy="493212"/>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When there is no agreement over disbursement</a:t>
            </a:r>
          </a:p>
          <a:p>
            <a:pPr>
              <a:lnSpc>
                <a:spcPts val="1969"/>
              </a:lnSpc>
            </a:pP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32B72B05-DF77-4407-8DD6-A9095FEB6CEB}"/>
              </a:ext>
            </a:extLst>
          </p:cNvPr>
          <p:cNvSpPr txBox="1"/>
          <p:nvPr/>
        </p:nvSpPr>
        <p:spPr>
          <a:xfrm>
            <a:off x="939801" y="514351"/>
            <a:ext cx="3200399" cy="954107"/>
          </a:xfrm>
          <a:prstGeom prst="rect">
            <a:avLst/>
          </a:prstGeom>
          <a:noFill/>
        </p:spPr>
        <p:txBody>
          <a:bodyPr wrap="square">
            <a:spAutoFit/>
          </a:bodyPr>
          <a:lstStyle/>
          <a:p>
            <a:pPr algn="ctr"/>
            <a:r>
              <a:rPr lang="en-US" sz="800" dirty="0">
                <a:solidFill>
                  <a:schemeClr val="tx2">
                    <a:lumMod val="50000"/>
                  </a:schemeClr>
                </a:solidFill>
                <a:latin typeface="Montserrat Semi-Bold" panose="020B0604020202020204" charset="0"/>
              </a:rPr>
              <a:t>INTERPLEADER:</a:t>
            </a:r>
          </a:p>
          <a:p>
            <a:endParaRPr lang="en-US" sz="800" dirty="0">
              <a:solidFill>
                <a:schemeClr val="tx2">
                  <a:lumMod val="50000"/>
                </a:schemeClr>
              </a:solidFill>
              <a:latin typeface="Montserrat Semi-Bold" panose="020B0604020202020204" charset="0"/>
            </a:endParaRPr>
          </a:p>
          <a:p>
            <a:r>
              <a:rPr lang="en-US" sz="800" dirty="0">
                <a:solidFill>
                  <a:schemeClr val="tx2">
                    <a:lumMod val="50000"/>
                  </a:schemeClr>
                </a:solidFill>
                <a:latin typeface="Montserrat Semi-Bold" panose="020B0604020202020204" charset="0"/>
              </a:rPr>
              <a:t>Broker can file a petition to have the</a:t>
            </a:r>
          </a:p>
          <a:p>
            <a:r>
              <a:rPr lang="en-US" sz="800" dirty="0">
                <a:solidFill>
                  <a:schemeClr val="tx2">
                    <a:lumMod val="50000"/>
                  </a:schemeClr>
                </a:solidFill>
                <a:latin typeface="Montserrat Semi-Bold" panose="020B0604020202020204" charset="0"/>
              </a:rPr>
              <a:t>court determine who gets the EM.</a:t>
            </a:r>
          </a:p>
          <a:p>
            <a:r>
              <a:rPr lang="en-US" sz="800" dirty="0">
                <a:solidFill>
                  <a:schemeClr val="tx2">
                    <a:lumMod val="50000"/>
                  </a:schemeClr>
                </a:solidFill>
                <a:latin typeface="Montserrat Semi-Bold" panose="020B0604020202020204" charset="0"/>
              </a:rPr>
              <a:t> </a:t>
            </a:r>
          </a:p>
          <a:p>
            <a:r>
              <a:rPr lang="en-US" sz="800" dirty="0">
                <a:solidFill>
                  <a:schemeClr val="tx2">
                    <a:lumMod val="50000"/>
                  </a:schemeClr>
                </a:solidFill>
                <a:latin typeface="Montserrat Semi-Bold" panose="020B0604020202020204" charset="0"/>
              </a:rPr>
              <a:t>NOTE: Attorneys Fees and court costs for this come out of the earnest money!!!</a:t>
            </a:r>
          </a:p>
        </p:txBody>
      </p:sp>
    </p:spTree>
    <p:extLst>
      <p:ext uri="{BB962C8B-B14F-4D97-AF65-F5344CB8AC3E}">
        <p14:creationId xmlns:p14="http://schemas.microsoft.com/office/powerpoint/2010/main" val="1206227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96348" y="133350"/>
            <a:ext cx="3287304" cy="493212"/>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Your property – extra rules apply </a:t>
            </a:r>
          </a:p>
          <a:p>
            <a:pPr>
              <a:lnSpc>
                <a:spcPts val="1969"/>
              </a:lnSpc>
            </a:pP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7" name="Content Placeholder 2">
            <a:extLst>
              <a:ext uri="{FF2B5EF4-FFF2-40B4-BE49-F238E27FC236}">
                <a16:creationId xmlns:a16="http://schemas.microsoft.com/office/drawing/2014/main" id="{9B965686-57C8-47FF-93FF-E8BF7CA00CE4}"/>
              </a:ext>
            </a:extLst>
          </p:cNvPr>
          <p:cNvSpPr txBox="1">
            <a:spLocks/>
          </p:cNvSpPr>
          <p:nvPr/>
        </p:nvSpPr>
        <p:spPr>
          <a:xfrm>
            <a:off x="957654" y="209550"/>
            <a:ext cx="3108695" cy="2514600"/>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dirty="0"/>
          </a:p>
          <a:p>
            <a:pPr marL="0" indent="0">
              <a:buNone/>
            </a:pPr>
            <a:endParaRPr lang="en-US" sz="2200" dirty="0">
              <a:latin typeface="Montserrat Semi-Bold" panose="020B0604020202020204" charset="0"/>
            </a:endParaRPr>
          </a:p>
          <a:p>
            <a:pPr marL="0" indent="0">
              <a:buNone/>
            </a:pPr>
            <a:r>
              <a:rPr lang="en-US" sz="2200" dirty="0">
                <a:solidFill>
                  <a:schemeClr val="tx2">
                    <a:lumMod val="50000"/>
                  </a:schemeClr>
                </a:solidFill>
                <a:latin typeface="Montserrat Semi-Bold" panose="020B0604020202020204" charset="0"/>
              </a:rPr>
              <a:t>When pertaining to the property of the licensee: </a:t>
            </a:r>
          </a:p>
          <a:p>
            <a:pPr>
              <a:buFontTx/>
              <a:buChar char="-"/>
            </a:pPr>
            <a:r>
              <a:rPr lang="en-US" sz="2200" dirty="0">
                <a:solidFill>
                  <a:schemeClr val="tx2">
                    <a:lumMod val="50000"/>
                  </a:schemeClr>
                </a:solidFill>
                <a:latin typeface="Montserrat Semi-Bold" panose="020B0604020202020204" charset="0"/>
              </a:rPr>
              <a:t>Must deposit all earnest money or security deposits into the broker’s trust account or one approved by the Broker and register with the Commission; </a:t>
            </a:r>
          </a:p>
          <a:p>
            <a:pPr>
              <a:buFontTx/>
              <a:buChar char="-"/>
            </a:pPr>
            <a:r>
              <a:rPr lang="en-US" sz="2200" dirty="0">
                <a:solidFill>
                  <a:schemeClr val="tx2">
                    <a:lumMod val="50000"/>
                  </a:schemeClr>
                </a:solidFill>
                <a:latin typeface="Montserrat Semi-Bold" panose="020B0604020202020204" charset="0"/>
              </a:rPr>
              <a:t>Required to provide Broker quarterly reconciliation of trust account; </a:t>
            </a:r>
          </a:p>
          <a:p>
            <a:pPr>
              <a:buFontTx/>
              <a:buChar char="-"/>
            </a:pPr>
            <a:endParaRPr lang="en-US" sz="2200" dirty="0">
              <a:solidFill>
                <a:schemeClr val="tx2">
                  <a:lumMod val="50000"/>
                </a:schemeClr>
              </a:solidFill>
              <a:latin typeface="Montserrat Semi-Bold" panose="020B0604020202020204" charset="0"/>
            </a:endParaRPr>
          </a:p>
          <a:p>
            <a:pPr marL="0" indent="0">
              <a:buNone/>
            </a:pPr>
            <a:r>
              <a:rPr lang="en-US" sz="2200" dirty="0">
                <a:solidFill>
                  <a:schemeClr val="tx2">
                    <a:lumMod val="50000"/>
                  </a:schemeClr>
                </a:solidFill>
                <a:latin typeface="Montserrat Semi-Bold" panose="020B0604020202020204" charset="0"/>
              </a:rPr>
              <a:t>GREC 520.1.08(4c)</a:t>
            </a:r>
          </a:p>
          <a:p>
            <a:pPr marL="0" indent="0">
              <a:buNone/>
            </a:pPr>
            <a:r>
              <a:rPr lang="en-US" sz="2200" dirty="0">
                <a:solidFill>
                  <a:schemeClr val="tx2">
                    <a:lumMod val="50000"/>
                  </a:schemeClr>
                </a:solidFill>
                <a:latin typeface="Montserrat Semi-Bold" panose="020B0604020202020204" charset="0"/>
              </a:rPr>
              <a:t>If licensee owns 100% of property (no spouse, no LLC, etc.)- must hold in trust and no bond in lieu.</a:t>
            </a:r>
          </a:p>
          <a:p>
            <a:pPr marL="0" indent="0">
              <a:buNone/>
            </a:pPr>
            <a:endParaRPr lang="en-US" sz="2200" dirty="0">
              <a:solidFill>
                <a:schemeClr val="tx2">
                  <a:lumMod val="50000"/>
                </a:schemeClr>
              </a:solidFill>
              <a:latin typeface="Montserrat Semi-Bold" panose="020B0604020202020204" charset="0"/>
            </a:endParaRPr>
          </a:p>
          <a:p>
            <a:pPr marL="0" indent="0">
              <a:buNone/>
            </a:pPr>
            <a:r>
              <a:rPr lang="en-US" sz="2200" dirty="0">
                <a:solidFill>
                  <a:schemeClr val="tx2">
                    <a:lumMod val="50000"/>
                  </a:schemeClr>
                </a:solidFill>
                <a:latin typeface="Montserrat Semi-Bold" panose="020B0604020202020204" charset="0"/>
              </a:rPr>
              <a:t>In the event there appears to be a violation of these trust account rules, the Attorney General may impound the account or issue an injunction to appoint a receiver. </a:t>
            </a:r>
          </a:p>
          <a:p>
            <a:pPr marL="0" indent="0">
              <a:buNone/>
            </a:pPr>
            <a:endParaRPr lang="en-US" dirty="0"/>
          </a:p>
          <a:p>
            <a:pPr>
              <a:buFontTx/>
              <a:buChar char="-"/>
            </a:pPr>
            <a:endParaRPr lang="en-US" dirty="0"/>
          </a:p>
        </p:txBody>
      </p:sp>
    </p:spTree>
    <p:extLst>
      <p:ext uri="{BB962C8B-B14F-4D97-AF65-F5344CB8AC3E}">
        <p14:creationId xmlns:p14="http://schemas.microsoft.com/office/powerpoint/2010/main" val="498529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71822" y="1165903"/>
            <a:ext cx="3287304" cy="230384"/>
          </a:xfrm>
          <a:prstGeom prst="rect">
            <a:avLst/>
          </a:prstGeom>
        </p:spPr>
        <p:txBody>
          <a:bodyPr wrap="square" lIns="0" tIns="0" rIns="0" bIns="0" rtlCol="0" anchor="t">
            <a:spAutoFit/>
          </a:bodyPr>
          <a:lstStyle/>
          <a:p>
            <a:pPr algn="ctr">
              <a:lnSpc>
                <a:spcPts val="1969"/>
              </a:lnSpc>
            </a:pPr>
            <a:r>
              <a:rPr lang="en-US" sz="1200" b="1" dirty="0">
                <a:solidFill>
                  <a:schemeClr val="accent6">
                    <a:lumMod val="50000"/>
                  </a:schemeClr>
                </a:solidFill>
                <a:latin typeface="Montserrat Semi-Bold" panose="020B0604020202020204" charset="0"/>
              </a:rPr>
              <a:t>Education, Research and Recovery Fund</a:t>
            </a:r>
            <a:endParaRPr lang="en-US" sz="1200" spc="180" dirty="0">
              <a:solidFill>
                <a:srgbClr val="926A52"/>
              </a:solidFill>
              <a:latin typeface="Montserrat Extra-Bold Bold"/>
            </a:endParaRPr>
          </a:p>
        </p:txBody>
      </p:sp>
      <p:sp>
        <p:nvSpPr>
          <p:cNvPr id="5" name="AutoShape 5"/>
          <p:cNvSpPr/>
          <p:nvPr/>
        </p:nvSpPr>
        <p:spPr>
          <a:xfrm>
            <a:off x="980128" y="1581150"/>
            <a:ext cx="3119743"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403737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37696" y="140571"/>
            <a:ext cx="3287304" cy="220894"/>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Education, Research and Recovery Fund</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8" name="Title 1">
            <a:extLst>
              <a:ext uri="{FF2B5EF4-FFF2-40B4-BE49-F238E27FC236}">
                <a16:creationId xmlns:a16="http://schemas.microsoft.com/office/drawing/2014/main" id="{3E2436CC-A84A-463E-A1B7-32ACA6AEFAAA}"/>
              </a:ext>
            </a:extLst>
          </p:cNvPr>
          <p:cNvSpPr txBox="1">
            <a:spLocks/>
          </p:cNvSpPr>
          <p:nvPr/>
        </p:nvSpPr>
        <p:spPr>
          <a:xfrm>
            <a:off x="929096" y="474946"/>
            <a:ext cx="3287304" cy="142874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00" dirty="0">
              <a:solidFill>
                <a:schemeClr val="tx2">
                  <a:lumMod val="50000"/>
                </a:schemeClr>
              </a:solidFill>
              <a:latin typeface="Montserrat Semi-Bold" panose="020B0604020202020204" charset="0"/>
            </a:endParaRPr>
          </a:p>
          <a:p>
            <a:pPr algn="l"/>
            <a:r>
              <a:rPr lang="en-US" sz="800" dirty="0">
                <a:solidFill>
                  <a:schemeClr val="tx2">
                    <a:lumMod val="50000"/>
                  </a:schemeClr>
                </a:solidFill>
                <a:latin typeface="Montserrat Semi-Bold" panose="020B0604020202020204" charset="0"/>
              </a:rPr>
              <a:t>STATUTE 43-40-20</a:t>
            </a:r>
            <a:br>
              <a:rPr lang="en-US" sz="800" dirty="0">
                <a:solidFill>
                  <a:schemeClr val="tx2">
                    <a:lumMod val="50000"/>
                  </a:schemeClr>
                </a:solidFill>
                <a:latin typeface="Montserrat Semi-Bold" panose="020B0604020202020204" charset="0"/>
              </a:rPr>
            </a:br>
            <a:br>
              <a:rPr lang="en-US" sz="800" dirty="0">
                <a:solidFill>
                  <a:schemeClr val="tx2">
                    <a:lumMod val="50000"/>
                  </a:schemeClr>
                </a:solidFill>
                <a:latin typeface="Montserrat Semi-Bold" panose="020B0604020202020204" charset="0"/>
              </a:rPr>
            </a:br>
            <a:r>
              <a:rPr lang="en-US" sz="800" dirty="0">
                <a:solidFill>
                  <a:schemeClr val="tx2">
                    <a:lumMod val="50000"/>
                  </a:schemeClr>
                </a:solidFill>
                <a:latin typeface="Montserrat Semi-Bold" panose="020B0604020202020204" charset="0"/>
              </a:rPr>
              <a:t>WHAT IS IT: Special fund held in trust by GREC.</a:t>
            </a:r>
            <a:br>
              <a:rPr lang="en-US" sz="800" dirty="0">
                <a:solidFill>
                  <a:schemeClr val="tx2">
                    <a:lumMod val="50000"/>
                  </a:schemeClr>
                </a:solidFill>
                <a:latin typeface="Montserrat Semi-Bold" panose="020B0604020202020204" charset="0"/>
              </a:rPr>
            </a:br>
            <a:br>
              <a:rPr lang="en-US" sz="800" dirty="0">
                <a:solidFill>
                  <a:schemeClr val="tx2">
                    <a:lumMod val="50000"/>
                  </a:schemeClr>
                </a:solidFill>
                <a:latin typeface="Montserrat Semi-Bold" panose="020B0604020202020204" charset="0"/>
              </a:rPr>
            </a:br>
            <a:r>
              <a:rPr lang="en-US" sz="800" dirty="0">
                <a:solidFill>
                  <a:schemeClr val="tx2">
                    <a:lumMod val="50000"/>
                  </a:schemeClr>
                </a:solidFill>
                <a:latin typeface="Montserrat Semi-Bold" panose="020B0604020202020204" charset="0"/>
              </a:rPr>
              <a:t>FUNDING: a one-time $20.00 fee for each original real estate license issued and any interest earned in the fund.</a:t>
            </a:r>
            <a:br>
              <a:rPr lang="en-US" sz="800" dirty="0">
                <a:solidFill>
                  <a:schemeClr val="tx2">
                    <a:lumMod val="50000"/>
                  </a:schemeClr>
                </a:solidFill>
                <a:latin typeface="Montserrat Semi-Bold" panose="020B0604020202020204" charset="0"/>
              </a:rPr>
            </a:br>
            <a:br>
              <a:rPr lang="en-US" sz="800" dirty="0">
                <a:solidFill>
                  <a:schemeClr val="tx2">
                    <a:lumMod val="50000"/>
                  </a:schemeClr>
                </a:solidFill>
                <a:latin typeface="Montserrat Semi-Bold" panose="020B0604020202020204" charset="0"/>
              </a:rPr>
            </a:br>
            <a:r>
              <a:rPr lang="en-US" sz="800" dirty="0">
                <a:solidFill>
                  <a:schemeClr val="tx2">
                    <a:lumMod val="50000"/>
                  </a:schemeClr>
                </a:solidFill>
                <a:latin typeface="Montserrat Semi-Bold" panose="020B0604020202020204" charset="0"/>
              </a:rPr>
              <a:t>MINIMUM BALANCE REQUIRED: $1,000,000.00 At the end of FY 2022, the Recovery Fund balance was $2,171,095.00. </a:t>
            </a:r>
          </a:p>
        </p:txBody>
      </p:sp>
    </p:spTree>
    <p:extLst>
      <p:ext uri="{BB962C8B-B14F-4D97-AF65-F5344CB8AC3E}">
        <p14:creationId xmlns:p14="http://schemas.microsoft.com/office/powerpoint/2010/main" val="3380414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52896" y="132228"/>
            <a:ext cx="3287304" cy="220894"/>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Education, Research and Recovery Fund</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7" name="Title 1">
            <a:extLst>
              <a:ext uri="{FF2B5EF4-FFF2-40B4-BE49-F238E27FC236}">
                <a16:creationId xmlns:a16="http://schemas.microsoft.com/office/drawing/2014/main" id="{A0D038A7-8C41-4F69-A3C5-122CC740C80C}"/>
              </a:ext>
            </a:extLst>
          </p:cNvPr>
          <p:cNvSpPr txBox="1">
            <a:spLocks/>
          </p:cNvSpPr>
          <p:nvPr/>
        </p:nvSpPr>
        <p:spPr>
          <a:xfrm>
            <a:off x="921476" y="361950"/>
            <a:ext cx="3218724" cy="16417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US" sz="800" dirty="0">
                <a:latin typeface="Montserrat Semi-Bold" panose="020B0604020202020204" charset="0"/>
              </a:rPr>
            </a:br>
            <a:r>
              <a:rPr lang="en-US" sz="800" dirty="0">
                <a:solidFill>
                  <a:schemeClr val="tx2">
                    <a:lumMod val="50000"/>
                  </a:schemeClr>
                </a:solidFill>
                <a:latin typeface="Montserrat Semi-Bold" panose="020B0604020202020204" charset="0"/>
              </a:rPr>
              <a:t>STATUTE 43-40-20 </a:t>
            </a:r>
            <a:br>
              <a:rPr lang="en-US" sz="800" dirty="0">
                <a:solidFill>
                  <a:schemeClr val="tx2">
                    <a:lumMod val="50000"/>
                  </a:schemeClr>
                </a:solidFill>
                <a:latin typeface="Montserrat Semi-Bold" panose="020B0604020202020204" charset="0"/>
              </a:rPr>
            </a:br>
            <a:br>
              <a:rPr lang="en-US" sz="800" dirty="0">
                <a:solidFill>
                  <a:schemeClr val="tx2">
                    <a:lumMod val="50000"/>
                  </a:schemeClr>
                </a:solidFill>
                <a:latin typeface="Montserrat Semi-Bold" panose="020B0604020202020204" charset="0"/>
              </a:rPr>
            </a:br>
            <a:r>
              <a:rPr lang="en-US" sz="800" dirty="0">
                <a:solidFill>
                  <a:schemeClr val="tx2">
                    <a:lumMod val="50000"/>
                  </a:schemeClr>
                </a:solidFill>
                <a:latin typeface="Montserrat Semi-Bold" panose="020B0604020202020204" charset="0"/>
              </a:rPr>
              <a:t>USE OF FUNDS: </a:t>
            </a:r>
            <a:br>
              <a:rPr lang="en-US" sz="800" dirty="0">
                <a:solidFill>
                  <a:schemeClr val="tx2">
                    <a:lumMod val="50000"/>
                  </a:schemeClr>
                </a:solidFill>
                <a:latin typeface="Montserrat Semi-Bold" panose="020B0604020202020204" charset="0"/>
              </a:rPr>
            </a:br>
            <a:r>
              <a:rPr lang="en-US" sz="800" dirty="0">
                <a:solidFill>
                  <a:schemeClr val="tx2">
                    <a:lumMod val="50000"/>
                  </a:schemeClr>
                </a:solidFill>
                <a:latin typeface="Montserrat Semi-Bold" panose="020B0604020202020204" charset="0"/>
              </a:rPr>
              <a:t>- to reimburse non-licensees who have been harmed by a licensee but cannot recover from the licensee after obtaining a judgment against the licensee through the courts</a:t>
            </a:r>
            <a:br>
              <a:rPr lang="en-US" sz="800" dirty="0">
                <a:solidFill>
                  <a:schemeClr val="tx2">
                    <a:lumMod val="50000"/>
                  </a:schemeClr>
                </a:solidFill>
                <a:latin typeface="Montserrat Semi-Bold" panose="020B0604020202020204" charset="0"/>
              </a:rPr>
            </a:br>
            <a:br>
              <a:rPr lang="en-US" sz="800" dirty="0">
                <a:solidFill>
                  <a:schemeClr val="tx2">
                    <a:lumMod val="50000"/>
                  </a:schemeClr>
                </a:solidFill>
                <a:latin typeface="Montserrat Semi-Bold" panose="020B0604020202020204" charset="0"/>
              </a:rPr>
            </a:br>
            <a:r>
              <a:rPr lang="en-US" sz="800" dirty="0">
                <a:solidFill>
                  <a:schemeClr val="tx2">
                    <a:lumMod val="50000"/>
                  </a:schemeClr>
                </a:solidFill>
                <a:latin typeface="Montserrat Semi-Bold" panose="020B0604020202020204" charset="0"/>
              </a:rPr>
              <a:t>- to underwrite the cost of developing real estate courses, conducting real estate seminars, conducting real estate research projects, publishing and distributing real estate educational material, and for education research programs for the benefit of real estate licensees and the public. </a:t>
            </a:r>
            <a:br>
              <a:rPr lang="en-US" sz="2400" dirty="0">
                <a:solidFill>
                  <a:schemeClr val="accent2">
                    <a:lumMod val="50000"/>
                  </a:schemeClr>
                </a:solidFill>
              </a:rPr>
            </a:br>
            <a:endParaRPr lang="en-US" sz="2400" dirty="0">
              <a:solidFill>
                <a:schemeClr val="accent2">
                  <a:lumMod val="50000"/>
                </a:schemeClr>
              </a:solidFill>
            </a:endParaRPr>
          </a:p>
        </p:txBody>
      </p:sp>
    </p:spTree>
    <p:extLst>
      <p:ext uri="{BB962C8B-B14F-4D97-AF65-F5344CB8AC3E}">
        <p14:creationId xmlns:p14="http://schemas.microsoft.com/office/powerpoint/2010/main" val="2814148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967539" y="1109330"/>
            <a:ext cx="3270504" cy="692818"/>
          </a:xfrm>
          <a:prstGeom prst="rect">
            <a:avLst/>
          </a:prstGeom>
        </p:spPr>
        <p:txBody>
          <a:bodyPr wrap="square" lIns="0" tIns="0" rIns="0" bIns="0" rtlCol="0" anchor="t">
            <a:spAutoFit/>
          </a:bodyPr>
          <a:lstStyle/>
          <a:p>
            <a:pPr algn="ctr"/>
            <a:r>
              <a:rPr lang="en-US" sz="1400" b="1" dirty="0">
                <a:solidFill>
                  <a:schemeClr val="accent6">
                    <a:lumMod val="50000"/>
                  </a:schemeClr>
                </a:solidFill>
                <a:latin typeface="Montserrat Semi-Bold" panose="020B0604020202020204" charset="0"/>
              </a:rPr>
              <a:t>Violations &amp; Unfair Practices </a:t>
            </a:r>
          </a:p>
          <a:p>
            <a:pPr>
              <a:lnSpc>
                <a:spcPts val="1969"/>
              </a:lnSpc>
            </a:pPr>
            <a:endParaRPr lang="en-US" sz="900" dirty="0">
              <a:solidFill>
                <a:srgbClr val="06097A"/>
              </a:solidFill>
              <a:effectLst>
                <a:outerShdw blurRad="38100" dist="38100" dir="2700000" algn="tl">
                  <a:srgbClr val="000000">
                    <a:alpha val="43137"/>
                  </a:srgbClr>
                </a:outerShdw>
              </a:effectLst>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1042920" y="1439433"/>
            <a:ext cx="3119743"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818794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46096" y="118043"/>
            <a:ext cx="3270504" cy="754374"/>
          </a:xfrm>
          <a:prstGeom prst="rect">
            <a:avLst/>
          </a:prstGeom>
        </p:spPr>
        <p:txBody>
          <a:bodyPr wrap="square" lIns="0" tIns="0" rIns="0" bIns="0" rtlCol="0" anchor="t">
            <a:spAutoFit/>
          </a:bodyPr>
          <a:lstStyle/>
          <a:p>
            <a:pPr algn="ctr"/>
            <a:r>
              <a:rPr lang="en-US" sz="900" b="1" dirty="0">
                <a:solidFill>
                  <a:schemeClr val="accent6">
                    <a:lumMod val="50000"/>
                  </a:schemeClr>
                </a:solidFill>
                <a:latin typeface="Montserrat Semi-Bold" panose="020B0604020202020204" charset="0"/>
              </a:rPr>
              <a:t>Licensees shall not engage in any of the following unfair trade practices: OCGA 43-40-25b</a:t>
            </a:r>
          </a:p>
          <a:p>
            <a:pPr>
              <a:lnSpc>
                <a:spcPts val="1969"/>
              </a:lnSpc>
            </a:pPr>
            <a:endParaRPr lang="en-US" sz="900" dirty="0">
              <a:solidFill>
                <a:srgbClr val="06097A"/>
              </a:solidFill>
              <a:effectLst>
                <a:outerShdw blurRad="38100" dist="38100" dir="2700000" algn="tl">
                  <a:srgbClr val="000000">
                    <a:alpha val="43137"/>
                  </a:srgbClr>
                </a:outerShdw>
              </a:effectLst>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8"/>
            <a:ext cx="3186763" cy="2693045"/>
          </a:xfrm>
          <a:prstGeom prst="rect">
            <a:avLst/>
          </a:prstGeom>
          <a:noFill/>
        </p:spPr>
        <p:txBody>
          <a:bodyPr wrap="square" rtlCol="0">
            <a:spAutoFit/>
          </a:bodyPr>
          <a:lstStyle/>
          <a:p>
            <a:pPr marL="342900" indent="-342900" algn="just"/>
            <a:r>
              <a:rPr lang="en-US" sz="700" dirty="0">
                <a:solidFill>
                  <a:schemeClr val="tx2">
                    <a:lumMod val="50000"/>
                  </a:schemeClr>
                </a:solidFill>
                <a:latin typeface="Montserrat Semi-Bold" panose="020B0604020202020204" charset="0"/>
              </a:rPr>
              <a:t>(1) Because of race, color, religion, sex, disability, familial status, or national origin:</a:t>
            </a:r>
          </a:p>
          <a:p>
            <a:pPr marL="342900" indent="-342900" algn="just">
              <a:buAutoNum type="alphaLcPeriod"/>
            </a:pPr>
            <a:r>
              <a:rPr lang="en-US" sz="700" dirty="0">
                <a:solidFill>
                  <a:schemeClr val="tx2">
                    <a:lumMod val="50000"/>
                  </a:schemeClr>
                </a:solidFill>
                <a:latin typeface="Montserrat Semi-Bold" panose="020B0604020202020204" charset="0"/>
              </a:rPr>
              <a:t>Refusing to sell/rent after the making of a bona fide offer, or refusing to negotiate for the sale or rental of, or otherwise making unavailable or denying real estate to any person</a:t>
            </a:r>
          </a:p>
          <a:p>
            <a:pPr marL="342900" indent="-342900" algn="just">
              <a:buAutoNum type="alphaLcPeriod" startAt="2"/>
            </a:pPr>
            <a:r>
              <a:rPr lang="en-US" sz="700" dirty="0">
                <a:solidFill>
                  <a:schemeClr val="tx2">
                    <a:lumMod val="50000"/>
                  </a:schemeClr>
                </a:solidFill>
                <a:latin typeface="Montserrat Semi-Bold" panose="020B0604020202020204" charset="0"/>
              </a:rPr>
              <a:t>Discriminating against any person in the terms, conditions, or privileges of sale or rental of real estate or in the provision of services or facilities in connection therewith</a:t>
            </a:r>
          </a:p>
          <a:p>
            <a:pPr marL="342900" indent="-342900" algn="just">
              <a:buAutoNum type="alphaLcPeriod" startAt="2"/>
            </a:pPr>
            <a:r>
              <a:rPr lang="en-US" sz="700" dirty="0">
                <a:solidFill>
                  <a:schemeClr val="tx2">
                    <a:lumMod val="50000"/>
                  </a:schemeClr>
                </a:solidFill>
                <a:latin typeface="Montserrat Semi-Bold" panose="020B0604020202020204" charset="0"/>
              </a:rPr>
              <a:t>Making, printing or publishing any advertisement that indicates any preference, limitation, or discrimination </a:t>
            </a:r>
          </a:p>
          <a:p>
            <a:pPr marL="342900" indent="-342900" algn="just">
              <a:buAutoNum type="alphaLcPeriod" startAt="2"/>
            </a:pPr>
            <a:r>
              <a:rPr lang="en-US" sz="700" dirty="0">
                <a:solidFill>
                  <a:schemeClr val="tx2">
                    <a:lumMod val="50000"/>
                  </a:schemeClr>
                </a:solidFill>
                <a:latin typeface="Montserrat Semi-Bold" panose="020B0604020202020204" charset="0"/>
              </a:rPr>
              <a:t>Representing to any person that any real estate is not available for inspection, sale, or rental which such real estate is in fact so available; or</a:t>
            </a:r>
          </a:p>
          <a:p>
            <a:pPr marL="342900" indent="-342900" algn="just">
              <a:buAutoNum type="alphaLcPeriod" startAt="2"/>
            </a:pPr>
            <a:r>
              <a:rPr lang="en-US" sz="700" dirty="0">
                <a:solidFill>
                  <a:schemeClr val="tx2">
                    <a:lumMod val="50000"/>
                  </a:schemeClr>
                </a:solidFill>
                <a:latin typeface="Montserrat Semi-Bold" panose="020B0604020202020204" charset="0"/>
              </a:rPr>
              <a:t>Representing explicitly or implicitly that a change has or will or may occur in a block, neighborhood, or area in order to induce or discourage the listing, purchasing, selling or renting of real estate</a:t>
            </a:r>
          </a:p>
          <a:p>
            <a:endParaRPr lang="en-US" dirty="0"/>
          </a:p>
          <a:p>
            <a:endParaRPr lang="en-US" dirty="0"/>
          </a:p>
        </p:txBody>
      </p:sp>
    </p:spTree>
    <p:extLst>
      <p:ext uri="{BB962C8B-B14F-4D97-AF65-F5344CB8AC3E}">
        <p14:creationId xmlns:p14="http://schemas.microsoft.com/office/powerpoint/2010/main" val="2675274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46096" y="133350"/>
            <a:ext cx="3270504" cy="497893"/>
          </a:xfrm>
          <a:prstGeom prst="rect">
            <a:avLst/>
          </a:prstGeom>
        </p:spPr>
        <p:txBody>
          <a:bodyPr wrap="square" lIns="0" tIns="0" rIns="0" bIns="0" rtlCol="0" anchor="t">
            <a:spAutoFit/>
          </a:bodyPr>
          <a:lstStyle/>
          <a:p>
            <a:pPr algn="ctr"/>
            <a:r>
              <a:rPr lang="en-US" sz="900" b="1" dirty="0">
                <a:solidFill>
                  <a:schemeClr val="accent6">
                    <a:lumMod val="50000"/>
                  </a:schemeClr>
                </a:solidFill>
                <a:latin typeface="Montserrat Semi-Bold" panose="020B0604020202020204" charset="0"/>
              </a:rPr>
              <a:t>Licensees shall not engage in any of the following unfair trade practices: OCGA 43-40-25b</a:t>
            </a: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7"/>
            <a:ext cx="3186763" cy="2369880"/>
          </a:xfrm>
          <a:prstGeom prst="rect">
            <a:avLst/>
          </a:prstGeom>
          <a:noFill/>
        </p:spPr>
        <p:txBody>
          <a:bodyPr wrap="square" rtlCol="0">
            <a:spAutoFit/>
          </a:bodyPr>
          <a:lstStyle/>
          <a:p>
            <a:pPr algn="just"/>
            <a:r>
              <a:rPr lang="en-US" sz="800" dirty="0">
                <a:solidFill>
                  <a:schemeClr val="tx2">
                    <a:lumMod val="50000"/>
                  </a:schemeClr>
                </a:solidFill>
                <a:latin typeface="Montserrat Semi-Bold" panose="020B0604020202020204" charset="0"/>
              </a:rPr>
              <a:t>(2) Intentionally advertising material which is misleading or inaccurate or which in any way misrepresents any property, terms, values, policies, or services of the business conducted; </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(3) Failing to account for and remit money coming into the licensee’s possession;</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(4) Comingling money/property of the licensee’s principles;</a:t>
            </a:r>
          </a:p>
          <a:p>
            <a:pPr marL="342900" indent="-342900" algn="just">
              <a:buAutoNum type="arabicParenBoth" startAt="3"/>
            </a:pPr>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(5) Failing to maintain and deposit in a separate bank account all money received as escrow agent/temporary custodian unless all parties have agreed in writing</a:t>
            </a:r>
          </a:p>
          <a:p>
            <a:endParaRPr lang="en-US" dirty="0"/>
          </a:p>
          <a:p>
            <a:endParaRPr lang="en-US" dirty="0"/>
          </a:p>
        </p:txBody>
      </p:sp>
    </p:spTree>
    <p:extLst>
      <p:ext uri="{BB962C8B-B14F-4D97-AF65-F5344CB8AC3E}">
        <p14:creationId xmlns:p14="http://schemas.microsoft.com/office/powerpoint/2010/main" val="1399933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74190" y="133350"/>
            <a:ext cx="3270504" cy="497893"/>
          </a:xfrm>
          <a:prstGeom prst="rect">
            <a:avLst/>
          </a:prstGeom>
        </p:spPr>
        <p:txBody>
          <a:bodyPr wrap="square" lIns="0" tIns="0" rIns="0" bIns="0" rtlCol="0" anchor="t">
            <a:spAutoFit/>
          </a:bodyPr>
          <a:lstStyle/>
          <a:p>
            <a:pPr algn="ctr"/>
            <a:r>
              <a:rPr lang="en-US" sz="900" b="1" dirty="0">
                <a:solidFill>
                  <a:schemeClr val="accent6">
                    <a:lumMod val="50000"/>
                  </a:schemeClr>
                </a:solidFill>
                <a:latin typeface="Montserrat Semi-Bold" panose="020B0604020202020204" charset="0"/>
              </a:rPr>
              <a:t>Licensees shall not engage in any of the following unfair trade practices: OCGA 43-40-25b</a:t>
            </a: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7"/>
            <a:ext cx="3186763" cy="2369880"/>
          </a:xfrm>
          <a:prstGeom prst="rect">
            <a:avLst/>
          </a:prstGeom>
          <a:noFill/>
        </p:spPr>
        <p:txBody>
          <a:bodyPr wrap="square" rtlCol="0">
            <a:spAutoFit/>
          </a:bodyPr>
          <a:lstStyle/>
          <a:p>
            <a:pPr algn="just"/>
            <a:r>
              <a:rPr lang="en-US" sz="800" dirty="0">
                <a:solidFill>
                  <a:schemeClr val="tx2">
                    <a:lumMod val="50000"/>
                  </a:schemeClr>
                </a:solidFill>
                <a:latin typeface="Montserrat Semi-Bold" panose="020B0604020202020204" charset="0"/>
              </a:rPr>
              <a:t>(6) Failing to disclose in writing to a principal in a real estate transaction any of the following:</a:t>
            </a:r>
          </a:p>
          <a:p>
            <a:pPr algn="just"/>
            <a:endParaRPr lang="en-US" sz="800" dirty="0">
              <a:solidFill>
                <a:schemeClr val="tx2">
                  <a:lumMod val="50000"/>
                </a:schemeClr>
              </a:solidFill>
              <a:latin typeface="Montserrat Semi-Bold" panose="020B0604020202020204" charset="0"/>
            </a:endParaRPr>
          </a:p>
          <a:p>
            <a:pPr marL="800100" lvl="1" indent="-342900" algn="just">
              <a:buAutoNum type="alphaUcParenBoth"/>
            </a:pPr>
            <a:r>
              <a:rPr lang="en-US" sz="800" dirty="0">
                <a:solidFill>
                  <a:schemeClr val="tx2">
                    <a:lumMod val="50000"/>
                  </a:schemeClr>
                </a:solidFill>
                <a:latin typeface="Montserrat Semi-Bold" panose="020B0604020202020204" charset="0"/>
              </a:rPr>
              <a:t>The receipt of a fee, rebate, or other thing of value on expenditures made on behalf of the principal for which the principal is reimbursing the licensee; </a:t>
            </a:r>
          </a:p>
          <a:p>
            <a:pPr marL="800100" lvl="1" indent="-342900" algn="just">
              <a:buAutoNum type="alphaUcParenBoth"/>
            </a:pPr>
            <a:endParaRPr lang="en-US" sz="800" dirty="0">
              <a:solidFill>
                <a:schemeClr val="tx2">
                  <a:lumMod val="50000"/>
                </a:schemeClr>
              </a:solidFill>
              <a:latin typeface="Montserrat Semi-Bold" panose="020B0604020202020204" charset="0"/>
            </a:endParaRPr>
          </a:p>
          <a:p>
            <a:pPr marL="800100" lvl="1" indent="-342900" algn="just">
              <a:buAutoNum type="alphaUcParenBoth"/>
            </a:pPr>
            <a:r>
              <a:rPr lang="en-US" sz="800" dirty="0">
                <a:solidFill>
                  <a:schemeClr val="tx2">
                    <a:lumMod val="50000"/>
                  </a:schemeClr>
                </a:solidFill>
                <a:latin typeface="Montserrat Semi-Bold" panose="020B0604020202020204" charset="0"/>
              </a:rPr>
              <a:t>The payment to another broker of a Commission or fee for a referral</a:t>
            </a:r>
          </a:p>
          <a:p>
            <a:pPr marL="800100" lvl="1" indent="-342900" algn="just">
              <a:buAutoNum type="alphaUcParenBoth"/>
            </a:pPr>
            <a:endParaRPr lang="en-US" sz="800" dirty="0">
              <a:solidFill>
                <a:schemeClr val="tx2">
                  <a:lumMod val="50000"/>
                </a:schemeClr>
              </a:solidFill>
              <a:latin typeface="Montserrat Semi-Bold" panose="020B0604020202020204" charset="0"/>
            </a:endParaRPr>
          </a:p>
          <a:p>
            <a:pPr marL="800100" lvl="1" indent="-342900" algn="just">
              <a:buAutoNum type="alphaUcParenBoth"/>
            </a:pPr>
            <a:r>
              <a:rPr lang="en-US" sz="800" dirty="0">
                <a:solidFill>
                  <a:schemeClr val="tx2">
                    <a:lumMod val="50000"/>
                  </a:schemeClr>
                </a:solidFill>
                <a:latin typeface="Montserrat Semi-Bold" panose="020B0604020202020204" charset="0"/>
              </a:rPr>
              <a:t>The receipt of anything of value for the referral of any service or product in a real estate transaction to a principal</a:t>
            </a:r>
          </a:p>
          <a:p>
            <a:endParaRPr lang="en-US" dirty="0"/>
          </a:p>
          <a:p>
            <a:endParaRPr lang="en-US" dirty="0"/>
          </a:p>
        </p:txBody>
      </p:sp>
    </p:spTree>
    <p:extLst>
      <p:ext uri="{BB962C8B-B14F-4D97-AF65-F5344CB8AC3E}">
        <p14:creationId xmlns:p14="http://schemas.microsoft.com/office/powerpoint/2010/main" val="4106041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32319" y="133350"/>
            <a:ext cx="3270504" cy="497893"/>
          </a:xfrm>
          <a:prstGeom prst="rect">
            <a:avLst/>
          </a:prstGeom>
        </p:spPr>
        <p:txBody>
          <a:bodyPr wrap="square" lIns="0" tIns="0" rIns="0" bIns="0" rtlCol="0" anchor="t">
            <a:spAutoFit/>
          </a:bodyPr>
          <a:lstStyle/>
          <a:p>
            <a:pPr algn="ctr"/>
            <a:r>
              <a:rPr lang="en-US" sz="900" b="1" dirty="0">
                <a:solidFill>
                  <a:schemeClr val="accent6">
                    <a:lumMod val="50000"/>
                  </a:schemeClr>
                </a:solidFill>
                <a:latin typeface="Montserrat Semi-Bold" panose="020B0604020202020204" charset="0"/>
              </a:rPr>
              <a:t>Licensees shall not engage in any of the following unfair trade practices: OCGA 43-40-25b</a:t>
            </a: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7"/>
            <a:ext cx="3186763" cy="2369880"/>
          </a:xfrm>
          <a:prstGeom prst="rect">
            <a:avLst/>
          </a:prstGeom>
          <a:noFill/>
        </p:spPr>
        <p:txBody>
          <a:bodyPr wrap="square" rtlCol="0">
            <a:spAutoFit/>
          </a:bodyPr>
          <a:lstStyle/>
          <a:p>
            <a:pPr algn="just"/>
            <a:r>
              <a:rPr lang="en-US" sz="800" dirty="0">
                <a:solidFill>
                  <a:schemeClr val="tx2">
                    <a:lumMod val="50000"/>
                  </a:schemeClr>
                </a:solidFill>
                <a:latin typeface="Montserrat Semi-Bold" panose="020B0604020202020204" charset="0"/>
              </a:rPr>
              <a:t>(7) Representing a real estate broker, other than the broker holding the licensee’s license, without the express knowledge and consent of the broker holding the licensee’s license</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(8) Accepting a Commission by a licensee from anyone other than the broker holding that licensee’s license without the consent of that broker</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(9) Acting in the dual capacity of agent and undisclosed principal in any transaction</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(10) Guaranteeing future profits which may result from the resale of property</a:t>
            </a:r>
          </a:p>
          <a:p>
            <a:endParaRPr lang="en-US" dirty="0"/>
          </a:p>
          <a:p>
            <a:endParaRPr lang="en-US" dirty="0"/>
          </a:p>
        </p:txBody>
      </p:sp>
    </p:spTree>
    <p:extLst>
      <p:ext uri="{BB962C8B-B14F-4D97-AF65-F5344CB8AC3E}">
        <p14:creationId xmlns:p14="http://schemas.microsoft.com/office/powerpoint/2010/main" val="390312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40310" y="171519"/>
            <a:ext cx="3399380" cy="256480"/>
          </a:xfrm>
          <a:prstGeom prst="rect">
            <a:avLst/>
          </a:prstGeom>
        </p:spPr>
        <p:txBody>
          <a:bodyPr lIns="0" tIns="0" rIns="0" bIns="0" rtlCol="0" anchor="t">
            <a:spAutoFit/>
          </a:bodyPr>
          <a:lstStyle/>
          <a:p>
            <a:pPr algn="ctr">
              <a:lnSpc>
                <a:spcPts val="1969"/>
              </a:lnSpc>
            </a:pPr>
            <a:r>
              <a:rPr lang="en-US" sz="1790" spc="180" dirty="0">
                <a:solidFill>
                  <a:srgbClr val="926A52"/>
                </a:solidFill>
                <a:latin typeface="Montserrat Semi-Bold" panose="020B0604020202020204" charset="0"/>
              </a:rPr>
              <a:t>GREC Powers</a:t>
            </a:r>
          </a:p>
        </p:txBody>
      </p:sp>
      <p:sp>
        <p:nvSpPr>
          <p:cNvPr id="4" name="TextBox 4"/>
          <p:cNvSpPr txBox="1"/>
          <p:nvPr/>
        </p:nvSpPr>
        <p:spPr>
          <a:xfrm>
            <a:off x="921477" y="557338"/>
            <a:ext cx="3241187" cy="2093265"/>
          </a:xfrm>
          <a:prstGeom prst="rect">
            <a:avLst/>
          </a:prstGeom>
        </p:spPr>
        <p:txBody>
          <a:bodyPr wrap="square" lIns="0" tIns="0" rIns="0" bIns="0" rtlCol="0" anchor="t">
            <a:spAutoFit/>
          </a:bodyPr>
          <a:lstStyle/>
          <a:p>
            <a:pPr marL="171450" indent="-171450" algn="just">
              <a:lnSpc>
                <a:spcPts val="1461"/>
              </a:lnSpc>
              <a:buFont typeface="Arial" panose="020B0604020202020204" pitchFamily="34" charset="0"/>
              <a:buChar char="•"/>
            </a:pPr>
            <a:r>
              <a:rPr lang="en-US" sz="800" dirty="0">
                <a:solidFill>
                  <a:schemeClr val="tx2">
                    <a:lumMod val="50000"/>
                  </a:schemeClr>
                </a:solidFill>
                <a:latin typeface="Montserrat Semi-Bold"/>
              </a:rPr>
              <a:t>A broker (the brokerage firm) is the only licensee authorized by law to enter into a contract with another person who has promised to pay the broker a fee or commission</a:t>
            </a:r>
          </a:p>
          <a:p>
            <a:pPr marL="171450" indent="-171450" algn="just">
              <a:lnSpc>
                <a:spcPts val="1461"/>
              </a:lnSpc>
              <a:buFont typeface="Arial" panose="020B0604020202020204" pitchFamily="34" charset="0"/>
              <a:buChar char="•"/>
            </a:pPr>
            <a:r>
              <a:rPr lang="en-US" sz="800" dirty="0">
                <a:solidFill>
                  <a:schemeClr val="tx2">
                    <a:lumMod val="50000"/>
                  </a:schemeClr>
                </a:solidFill>
                <a:latin typeface="Montserrat Semi-Bold"/>
              </a:rPr>
              <a:t>Doesn’t have to be money! Could be exchanging one property for another</a:t>
            </a:r>
          </a:p>
          <a:p>
            <a:pPr marL="171450" indent="-171450" algn="just">
              <a:lnSpc>
                <a:spcPts val="1461"/>
              </a:lnSpc>
              <a:buFont typeface="Arial" panose="020B0604020202020204" pitchFamily="34" charset="0"/>
              <a:buChar char="•"/>
            </a:pPr>
            <a:r>
              <a:rPr lang="en-US" sz="800" dirty="0">
                <a:solidFill>
                  <a:schemeClr val="tx2">
                    <a:lumMod val="50000"/>
                  </a:schemeClr>
                </a:solidFill>
                <a:latin typeface="Montserrat Semi-Bold"/>
              </a:rPr>
              <a:t>Performing the services of a broker (without being one) is a crime! That person would be guilty of a misdemeanor</a:t>
            </a:r>
          </a:p>
          <a:p>
            <a:pPr marL="171450" indent="-171450" algn="just">
              <a:lnSpc>
                <a:spcPts val="1461"/>
              </a:lnSpc>
              <a:buFont typeface="Arial" panose="020B0604020202020204" pitchFamily="34" charset="0"/>
              <a:buChar char="•"/>
            </a:pPr>
            <a:r>
              <a:rPr lang="en-US" sz="800" dirty="0">
                <a:solidFill>
                  <a:schemeClr val="tx2">
                    <a:lumMod val="50000"/>
                  </a:schemeClr>
                </a:solidFill>
                <a:latin typeface="Montserrat Semi-Bold"/>
              </a:rPr>
              <a:t>GA Real Estate Commission can issue “cease and desist” orders and issue fines but not authority to send to jail. </a:t>
            </a:r>
          </a:p>
          <a:p>
            <a:pPr marL="171450" indent="-171450" algn="just">
              <a:lnSpc>
                <a:spcPts val="1461"/>
              </a:lnSpc>
              <a:buFont typeface="Arial" panose="020B0604020202020204" pitchFamily="34" charset="0"/>
              <a:buChar char="•"/>
            </a:pPr>
            <a:endParaRPr lang="en-US" sz="800" dirty="0">
              <a:solidFill>
                <a:schemeClr val="tx2">
                  <a:lumMod val="50000"/>
                </a:schemeClr>
              </a:solidFill>
              <a:latin typeface="Montserrat Semi-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46096" y="137142"/>
            <a:ext cx="3270504" cy="497893"/>
          </a:xfrm>
          <a:prstGeom prst="rect">
            <a:avLst/>
          </a:prstGeom>
        </p:spPr>
        <p:txBody>
          <a:bodyPr wrap="square" lIns="0" tIns="0" rIns="0" bIns="0" rtlCol="0" anchor="t">
            <a:spAutoFit/>
          </a:bodyPr>
          <a:lstStyle/>
          <a:p>
            <a:pPr algn="ctr"/>
            <a:r>
              <a:rPr lang="en-US" sz="900" b="1" dirty="0">
                <a:solidFill>
                  <a:schemeClr val="accent6">
                    <a:lumMod val="50000"/>
                  </a:schemeClr>
                </a:solidFill>
                <a:latin typeface="Montserrat Semi-Bold" panose="020B0604020202020204" charset="0"/>
              </a:rPr>
              <a:t>Licensees shall not engage in any of the following unfair trade practices: OCGA 43-40-25b</a:t>
            </a: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7"/>
            <a:ext cx="3186763" cy="2000548"/>
          </a:xfrm>
          <a:prstGeom prst="rect">
            <a:avLst/>
          </a:prstGeom>
          <a:noFill/>
        </p:spPr>
        <p:txBody>
          <a:bodyPr wrap="square" rtlCol="0">
            <a:spAutoFit/>
          </a:bodyPr>
          <a:lstStyle/>
          <a:p>
            <a:pPr algn="just"/>
            <a:r>
              <a:rPr lang="en-US" sz="800" dirty="0">
                <a:solidFill>
                  <a:schemeClr val="tx2">
                    <a:lumMod val="50000"/>
                  </a:schemeClr>
                </a:solidFill>
                <a:latin typeface="Montserrat Semi-Bold" panose="020B0604020202020204" charset="0"/>
              </a:rPr>
              <a:t>(11)  Placing a for sale/for rent sign on property without the written consent of the owner and failing to remove the sign within ten days after the expiration of listing</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(12) Offering real estate for sale/lease without the knowledge and consent of the owner or on terms other than those authorized by the owner</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(13)   Inducing any party to a contract of sale/lease or to a brokerage agreement to break such contract in order to </a:t>
            </a:r>
          </a:p>
          <a:p>
            <a:pPr algn="just"/>
            <a:r>
              <a:rPr lang="en-US" sz="800" dirty="0">
                <a:solidFill>
                  <a:schemeClr val="tx2">
                    <a:lumMod val="50000"/>
                  </a:schemeClr>
                </a:solidFill>
                <a:latin typeface="Montserrat Semi-Bold" panose="020B0604020202020204" charset="0"/>
              </a:rPr>
              <a:t>substitute another contract</a:t>
            </a:r>
          </a:p>
          <a:p>
            <a:endParaRPr lang="en-US" dirty="0"/>
          </a:p>
          <a:p>
            <a:endParaRPr lang="en-US" dirty="0"/>
          </a:p>
        </p:txBody>
      </p:sp>
    </p:spTree>
    <p:extLst>
      <p:ext uri="{BB962C8B-B14F-4D97-AF65-F5344CB8AC3E}">
        <p14:creationId xmlns:p14="http://schemas.microsoft.com/office/powerpoint/2010/main" val="3546480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46096" y="137142"/>
            <a:ext cx="3270504" cy="497893"/>
          </a:xfrm>
          <a:prstGeom prst="rect">
            <a:avLst/>
          </a:prstGeom>
        </p:spPr>
        <p:txBody>
          <a:bodyPr wrap="square" lIns="0" tIns="0" rIns="0" bIns="0" rtlCol="0" anchor="t">
            <a:spAutoFit/>
          </a:bodyPr>
          <a:lstStyle/>
          <a:p>
            <a:pPr algn="ctr"/>
            <a:r>
              <a:rPr lang="en-US" sz="900" b="1" dirty="0">
                <a:solidFill>
                  <a:schemeClr val="accent6">
                    <a:lumMod val="50000"/>
                  </a:schemeClr>
                </a:solidFill>
                <a:latin typeface="Montserrat Semi-Bold" panose="020B0604020202020204" charset="0"/>
              </a:rPr>
              <a:t>Licensees shall not engage in any of the following unfair trade practices: OCGA 43-40-25b</a:t>
            </a: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7"/>
            <a:ext cx="3186763" cy="2123658"/>
          </a:xfrm>
          <a:prstGeom prst="rect">
            <a:avLst/>
          </a:prstGeom>
          <a:noFill/>
        </p:spPr>
        <p:txBody>
          <a:bodyPr wrap="square" rtlCol="0">
            <a:spAutoFit/>
          </a:bodyPr>
          <a:lstStyle/>
          <a:p>
            <a:pPr algn="just"/>
            <a:r>
              <a:rPr lang="en-US" sz="800" dirty="0">
                <a:solidFill>
                  <a:schemeClr val="tx2">
                    <a:lumMod val="50000"/>
                  </a:schemeClr>
                </a:solidFill>
                <a:latin typeface="Montserrat Semi-Bold" panose="020B0604020202020204" charset="0"/>
              </a:rPr>
              <a:t>(14) Negotiating a sale, exchange, or lease directly with an owner, a lessor, a purchaser, or a tenant if the licensee knows that such person has a written contract in connection with such property</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(15) Indicating that an opinion given to a potential seller, purchaser, landlord, or tenant is an appraisal unless such licensee holds an appraiser classification</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(16) Performing any of the acts of a licensee on property located in another state without being properly licensed in that state</a:t>
            </a:r>
          </a:p>
          <a:p>
            <a:endParaRPr lang="en-US" dirty="0"/>
          </a:p>
          <a:p>
            <a:endParaRPr lang="en-US" dirty="0"/>
          </a:p>
        </p:txBody>
      </p:sp>
    </p:spTree>
    <p:extLst>
      <p:ext uri="{BB962C8B-B14F-4D97-AF65-F5344CB8AC3E}">
        <p14:creationId xmlns:p14="http://schemas.microsoft.com/office/powerpoint/2010/main" val="3310846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74190" y="133350"/>
            <a:ext cx="3270504" cy="497893"/>
          </a:xfrm>
          <a:prstGeom prst="rect">
            <a:avLst/>
          </a:prstGeom>
        </p:spPr>
        <p:txBody>
          <a:bodyPr wrap="square" lIns="0" tIns="0" rIns="0" bIns="0" rtlCol="0" anchor="t">
            <a:spAutoFit/>
          </a:bodyPr>
          <a:lstStyle/>
          <a:p>
            <a:pPr algn="ctr"/>
            <a:r>
              <a:rPr lang="en-US" sz="900" b="1" dirty="0">
                <a:solidFill>
                  <a:schemeClr val="accent6">
                    <a:lumMod val="50000"/>
                  </a:schemeClr>
                </a:solidFill>
                <a:latin typeface="Montserrat Semi-Bold" panose="020B0604020202020204" charset="0"/>
              </a:rPr>
              <a:t>Licensees shall not engage in any of the following unfair trade practices: OCGA 43-40-25b</a:t>
            </a: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8"/>
            <a:ext cx="3186763" cy="2616101"/>
          </a:xfrm>
          <a:prstGeom prst="rect">
            <a:avLst/>
          </a:prstGeom>
          <a:noFill/>
        </p:spPr>
        <p:txBody>
          <a:bodyPr wrap="square" rtlCol="0">
            <a:spAutoFit/>
          </a:bodyPr>
          <a:lstStyle/>
          <a:p>
            <a:pPr algn="just"/>
            <a:r>
              <a:rPr lang="en-US" sz="800" dirty="0">
                <a:solidFill>
                  <a:schemeClr val="tx2">
                    <a:lumMod val="50000"/>
                  </a:schemeClr>
                </a:solidFill>
                <a:latin typeface="Montserrat Semi-Bold" panose="020B0604020202020204" charset="0"/>
              </a:rPr>
              <a:t>(17) Paying a Commission to any person for performing the services of a real estate licensee who is not licensed</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(18) Failing to include a fixed expiration date in any written listing agreement and failing to leave a copy of said agreement with the principal</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(19) Failing to deliver within a reasonable time a completed copy of any purchase agreement or offer to buy or sell real estate to the purchaser and seller</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(20) Failure by a broker to deliver to the seller a closing statement showing all of the receipts/disbursements handled by such broker for the seller or failure to deliver to the buyer a complete statement showing all money received in said transaction</a:t>
            </a:r>
          </a:p>
          <a:p>
            <a:endParaRPr lang="en-US" dirty="0"/>
          </a:p>
          <a:p>
            <a:endParaRPr lang="en-US" dirty="0"/>
          </a:p>
        </p:txBody>
      </p:sp>
    </p:spTree>
    <p:extLst>
      <p:ext uri="{BB962C8B-B14F-4D97-AF65-F5344CB8AC3E}">
        <p14:creationId xmlns:p14="http://schemas.microsoft.com/office/powerpoint/2010/main" val="850478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74190" y="133350"/>
            <a:ext cx="3270504" cy="497893"/>
          </a:xfrm>
          <a:prstGeom prst="rect">
            <a:avLst/>
          </a:prstGeom>
        </p:spPr>
        <p:txBody>
          <a:bodyPr wrap="square" lIns="0" tIns="0" rIns="0" bIns="0" rtlCol="0" anchor="t">
            <a:spAutoFit/>
          </a:bodyPr>
          <a:lstStyle/>
          <a:p>
            <a:pPr algn="ctr"/>
            <a:r>
              <a:rPr lang="en-US" sz="900" b="1" dirty="0">
                <a:solidFill>
                  <a:schemeClr val="accent6">
                    <a:lumMod val="50000"/>
                  </a:schemeClr>
                </a:solidFill>
                <a:latin typeface="Montserrat Semi-Bold" panose="020B0604020202020204" charset="0"/>
              </a:rPr>
              <a:t>Licensees shall not engage in any of the following unfair trade practices: OCGA 43-40-25b</a:t>
            </a: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7"/>
            <a:ext cx="3186763" cy="2369880"/>
          </a:xfrm>
          <a:prstGeom prst="rect">
            <a:avLst/>
          </a:prstGeom>
          <a:noFill/>
        </p:spPr>
        <p:txBody>
          <a:bodyPr wrap="square" rtlCol="0">
            <a:spAutoFit/>
          </a:bodyPr>
          <a:lstStyle/>
          <a:p>
            <a:pPr algn="just"/>
            <a:r>
              <a:rPr lang="en-US" sz="800" dirty="0">
                <a:solidFill>
                  <a:schemeClr val="tx2">
                    <a:lumMod val="50000"/>
                  </a:schemeClr>
                </a:solidFill>
                <a:latin typeface="Montserrat Semi-Bold" panose="020B0604020202020204" charset="0"/>
              </a:rPr>
              <a:t>(21) Making any substantial misrepresentations</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(22) Acting for more than one party in a transaction without express written consent of all parties</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(23) Failure of an associate broker or salesperson to place in the custody of the broker holding their license any deposit money or other money entrusted to the licensee</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(24) Filing a listing contract or any document or instrument purporting to create a lien based on a listing contract for the purpose of casting a cloud upon the title to real estate when no valid claim under said listing contract exists</a:t>
            </a:r>
          </a:p>
          <a:p>
            <a:endParaRPr lang="en-US" dirty="0"/>
          </a:p>
          <a:p>
            <a:endParaRPr lang="en-US" dirty="0"/>
          </a:p>
        </p:txBody>
      </p:sp>
    </p:spTree>
    <p:extLst>
      <p:ext uri="{BB962C8B-B14F-4D97-AF65-F5344CB8AC3E}">
        <p14:creationId xmlns:p14="http://schemas.microsoft.com/office/powerpoint/2010/main" val="2505073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59249" y="133350"/>
            <a:ext cx="3270504" cy="497893"/>
          </a:xfrm>
          <a:prstGeom prst="rect">
            <a:avLst/>
          </a:prstGeom>
        </p:spPr>
        <p:txBody>
          <a:bodyPr wrap="square" lIns="0" tIns="0" rIns="0" bIns="0" rtlCol="0" anchor="t">
            <a:spAutoFit/>
          </a:bodyPr>
          <a:lstStyle/>
          <a:p>
            <a:pPr algn="ctr"/>
            <a:r>
              <a:rPr lang="en-US" sz="900" b="1" dirty="0">
                <a:solidFill>
                  <a:schemeClr val="accent6">
                    <a:lumMod val="50000"/>
                  </a:schemeClr>
                </a:solidFill>
                <a:latin typeface="Montserrat Semi-Bold" panose="020B0604020202020204" charset="0"/>
              </a:rPr>
              <a:t>Licensees shall not engage in any of the following unfair trade practices: OCGA 43-40-25b</a:t>
            </a: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8"/>
            <a:ext cx="3186763" cy="2616101"/>
          </a:xfrm>
          <a:prstGeom prst="rect">
            <a:avLst/>
          </a:prstGeom>
          <a:noFill/>
        </p:spPr>
        <p:txBody>
          <a:bodyPr wrap="square" rtlCol="0">
            <a:spAutoFit/>
          </a:bodyPr>
          <a:lstStyle/>
          <a:p>
            <a:pPr algn="just"/>
            <a:r>
              <a:rPr lang="en-US" sz="800" dirty="0">
                <a:solidFill>
                  <a:schemeClr val="tx2">
                    <a:lumMod val="50000"/>
                  </a:schemeClr>
                </a:solidFill>
                <a:latin typeface="Montserrat Semi-Bold" panose="020B0604020202020204" charset="0"/>
              </a:rPr>
              <a:t>(25) Having demonstrated incompetency to act as a real estate licensee in such a manner as to safeguard the interest of the public or any other conduct which constitutes dishonest dealing</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(26) Obtaining a brokerage agreement, sales contract, or lease while knowing that another broker has an exclusive brokerage agreement with said person unless obtaining written permission from the first broker</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(27) Failing to keep for a period of three years a true and correct copy of all sales contracts, closing statements, any offer or other document that resulted in the depositing of trust funds, accounting records required, and other documents relating to real estate closing transactions </a:t>
            </a:r>
          </a:p>
          <a:p>
            <a:endParaRPr lang="en-US" dirty="0"/>
          </a:p>
          <a:p>
            <a:endParaRPr lang="en-US" dirty="0"/>
          </a:p>
        </p:txBody>
      </p:sp>
    </p:spTree>
    <p:extLst>
      <p:ext uri="{BB962C8B-B14F-4D97-AF65-F5344CB8AC3E}">
        <p14:creationId xmlns:p14="http://schemas.microsoft.com/office/powerpoint/2010/main" val="3579289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46096" y="133350"/>
            <a:ext cx="3270504" cy="497893"/>
          </a:xfrm>
          <a:prstGeom prst="rect">
            <a:avLst/>
          </a:prstGeom>
        </p:spPr>
        <p:txBody>
          <a:bodyPr wrap="square" lIns="0" tIns="0" rIns="0" bIns="0" rtlCol="0" anchor="t">
            <a:spAutoFit/>
          </a:bodyPr>
          <a:lstStyle/>
          <a:p>
            <a:pPr algn="ctr"/>
            <a:r>
              <a:rPr lang="en-US" sz="900" b="1" dirty="0">
                <a:solidFill>
                  <a:schemeClr val="accent6">
                    <a:lumMod val="50000"/>
                  </a:schemeClr>
                </a:solidFill>
                <a:latin typeface="Montserrat Semi-Bold" panose="020B0604020202020204" charset="0"/>
              </a:rPr>
              <a:t>Licensees shall not engage in any of the following unfair trade practices: OCGA 43-40-25b</a:t>
            </a: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8"/>
            <a:ext cx="3186763" cy="2616101"/>
          </a:xfrm>
          <a:prstGeom prst="rect">
            <a:avLst/>
          </a:prstGeom>
          <a:noFill/>
        </p:spPr>
        <p:txBody>
          <a:bodyPr wrap="square" rtlCol="0">
            <a:spAutoFit/>
          </a:bodyPr>
          <a:lstStyle/>
          <a:p>
            <a:pPr algn="just"/>
            <a:r>
              <a:rPr lang="en-US" sz="800" dirty="0">
                <a:solidFill>
                  <a:schemeClr val="tx2">
                    <a:lumMod val="50000"/>
                  </a:schemeClr>
                </a:solidFill>
                <a:latin typeface="Montserrat Semi-Bold" panose="020B0604020202020204" charset="0"/>
              </a:rPr>
              <a:t>(28) Being a party to any falsification of any contract or other document</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(29) Failing to obtain the written agreement of the parties indicating to whom the broker shall pay any interest earned on trust funds deposited into an interest-bearing account</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(30) Failing to disclose in a timely manner any agency relationship that the licensee may have with any of the parties</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(31) Attempting to perform any act authorized by this chapter to be performed only by a broker, associate broker, or salesperson while licensed as a community associate manager</a:t>
            </a:r>
          </a:p>
          <a:p>
            <a:endParaRPr lang="en-US" dirty="0"/>
          </a:p>
          <a:p>
            <a:endParaRPr lang="en-US" dirty="0"/>
          </a:p>
        </p:txBody>
      </p:sp>
    </p:spTree>
    <p:extLst>
      <p:ext uri="{BB962C8B-B14F-4D97-AF65-F5344CB8AC3E}">
        <p14:creationId xmlns:p14="http://schemas.microsoft.com/office/powerpoint/2010/main" val="1132661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59889" y="133350"/>
            <a:ext cx="3270504" cy="497893"/>
          </a:xfrm>
          <a:prstGeom prst="rect">
            <a:avLst/>
          </a:prstGeom>
        </p:spPr>
        <p:txBody>
          <a:bodyPr wrap="square" lIns="0" tIns="0" rIns="0" bIns="0" rtlCol="0" anchor="t">
            <a:spAutoFit/>
          </a:bodyPr>
          <a:lstStyle/>
          <a:p>
            <a:pPr algn="ctr"/>
            <a:r>
              <a:rPr lang="en-US" sz="900" b="1" dirty="0">
                <a:solidFill>
                  <a:schemeClr val="accent6">
                    <a:lumMod val="50000"/>
                  </a:schemeClr>
                </a:solidFill>
                <a:latin typeface="Montserrat Semi-Bold" panose="020B0604020202020204" charset="0"/>
              </a:rPr>
              <a:t>Licensees shall not engage in any of the following unfair trade practices: OCGA 43-40-25b</a:t>
            </a: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8"/>
            <a:ext cx="3186763" cy="2585323"/>
          </a:xfrm>
          <a:prstGeom prst="rect">
            <a:avLst/>
          </a:prstGeom>
          <a:noFill/>
        </p:spPr>
        <p:txBody>
          <a:bodyPr wrap="square" rtlCol="0">
            <a:spAutoFit/>
          </a:bodyPr>
          <a:lstStyle/>
          <a:p>
            <a:pPr algn="just"/>
            <a:r>
              <a:rPr lang="en-US" sz="700" dirty="0">
                <a:solidFill>
                  <a:schemeClr val="tx2">
                    <a:lumMod val="50000"/>
                  </a:schemeClr>
                </a:solidFill>
                <a:latin typeface="Montserrat Semi-Bold" panose="020B0604020202020204" charset="0"/>
              </a:rPr>
              <a:t>(32) Attempting to sell, lease, or exchange the property of any member of a community association to which a licensee is providing community association management services without the express written consent of that association</a:t>
            </a:r>
          </a:p>
          <a:p>
            <a:pPr algn="just"/>
            <a:endParaRPr lang="en-US" sz="700" dirty="0">
              <a:solidFill>
                <a:schemeClr val="tx2">
                  <a:lumMod val="50000"/>
                </a:schemeClr>
              </a:solidFill>
              <a:latin typeface="Montserrat Semi-Bold" panose="020B0604020202020204" charset="0"/>
            </a:endParaRPr>
          </a:p>
          <a:p>
            <a:pPr algn="just"/>
            <a:r>
              <a:rPr lang="en-US" sz="700" dirty="0">
                <a:solidFill>
                  <a:schemeClr val="tx2">
                    <a:lumMod val="50000"/>
                  </a:schemeClr>
                </a:solidFill>
                <a:latin typeface="Montserrat Semi-Bold" panose="020B0604020202020204" charset="0"/>
              </a:rPr>
              <a:t>(33) Failure to deliver to a community association terminating a management contract within 30 days of the termination, or within such other time period as the management shall provide: (a) complete record of all transactions and funds handled (b) all records and documents received on the association’s behalf (c) any funds held</a:t>
            </a:r>
          </a:p>
          <a:p>
            <a:pPr algn="just"/>
            <a:endParaRPr lang="en-US" sz="700" dirty="0">
              <a:solidFill>
                <a:schemeClr val="tx2">
                  <a:lumMod val="50000"/>
                </a:schemeClr>
              </a:solidFill>
              <a:latin typeface="Montserrat Semi-Bold" panose="020B0604020202020204" charset="0"/>
            </a:endParaRPr>
          </a:p>
          <a:p>
            <a:pPr algn="just"/>
            <a:r>
              <a:rPr lang="en-US" sz="700" dirty="0">
                <a:solidFill>
                  <a:schemeClr val="tx2">
                    <a:lumMod val="50000"/>
                  </a:schemeClr>
                </a:solidFill>
                <a:latin typeface="Montserrat Semi-Bold" panose="020B0604020202020204" charset="0"/>
              </a:rPr>
              <a:t>(34) Failure to deliver to a property owner terminating a management contract within 30 days of the termination, or within such other time period as the contract shall provide: (a) complete record of all transactions and funds handled (b) all records and documents received on the owner’s behalf (c) any funds held</a:t>
            </a:r>
          </a:p>
          <a:p>
            <a:endParaRPr lang="en-US" dirty="0"/>
          </a:p>
          <a:p>
            <a:endParaRPr lang="en-US" dirty="0"/>
          </a:p>
        </p:txBody>
      </p:sp>
    </p:spTree>
    <p:extLst>
      <p:ext uri="{BB962C8B-B14F-4D97-AF65-F5344CB8AC3E}">
        <p14:creationId xmlns:p14="http://schemas.microsoft.com/office/powerpoint/2010/main" val="1425037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46096" y="133350"/>
            <a:ext cx="3270504" cy="497893"/>
          </a:xfrm>
          <a:prstGeom prst="rect">
            <a:avLst/>
          </a:prstGeom>
        </p:spPr>
        <p:txBody>
          <a:bodyPr wrap="square" lIns="0" tIns="0" rIns="0" bIns="0" rtlCol="0" anchor="t">
            <a:spAutoFit/>
          </a:bodyPr>
          <a:lstStyle/>
          <a:p>
            <a:pPr algn="ctr"/>
            <a:r>
              <a:rPr lang="en-US" sz="900" b="1" dirty="0">
                <a:solidFill>
                  <a:schemeClr val="accent6">
                    <a:lumMod val="50000"/>
                  </a:schemeClr>
                </a:solidFill>
                <a:latin typeface="Montserrat Semi-Bold" panose="020B0604020202020204" charset="0"/>
              </a:rPr>
              <a:t>Licensees shall not engage in any of the following unfair trade practices: OCGA 43-40-25b</a:t>
            </a: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7"/>
            <a:ext cx="3186763" cy="2046714"/>
          </a:xfrm>
          <a:prstGeom prst="rect">
            <a:avLst/>
          </a:prstGeom>
          <a:noFill/>
        </p:spPr>
        <p:txBody>
          <a:bodyPr wrap="square" rtlCol="0">
            <a:spAutoFit/>
          </a:bodyPr>
          <a:lstStyle/>
          <a:p>
            <a:pPr algn="just"/>
            <a:r>
              <a:rPr lang="en-US" sz="700" dirty="0">
                <a:solidFill>
                  <a:schemeClr val="tx2">
                    <a:lumMod val="50000"/>
                  </a:schemeClr>
                </a:solidFill>
                <a:latin typeface="Montserrat Semi-Bold" panose="020B0604020202020204" charset="0"/>
              </a:rPr>
              <a:t>(35) Inducing any person to change another licensee’s fee or Commission for real estate brokerage services without that licensee’s consent</a:t>
            </a:r>
          </a:p>
          <a:p>
            <a:pPr algn="just"/>
            <a:endParaRPr lang="en-US" sz="700" dirty="0">
              <a:solidFill>
                <a:schemeClr val="tx2">
                  <a:lumMod val="50000"/>
                </a:schemeClr>
              </a:solidFill>
              <a:latin typeface="Montserrat Semi-Bold" panose="020B0604020202020204" charset="0"/>
            </a:endParaRPr>
          </a:p>
          <a:p>
            <a:pPr algn="just"/>
            <a:endParaRPr lang="en-US" sz="700" dirty="0">
              <a:solidFill>
                <a:schemeClr val="tx2">
                  <a:lumMod val="50000"/>
                </a:schemeClr>
              </a:solidFill>
              <a:latin typeface="Montserrat Semi-Bold" panose="020B0604020202020204" charset="0"/>
            </a:endParaRPr>
          </a:p>
          <a:p>
            <a:pPr algn="just"/>
            <a:r>
              <a:rPr lang="en-US" sz="700" dirty="0">
                <a:solidFill>
                  <a:schemeClr val="tx2">
                    <a:lumMod val="50000"/>
                  </a:schemeClr>
                </a:solidFill>
                <a:latin typeface="Montserrat Semi-Bold" panose="020B0604020202020204" charset="0"/>
              </a:rPr>
              <a:t>(36) Failing to obtain a person’s written agreement to refer that person to another licensed broker for brokerage or relocation services and to inform such person being referred whether or not the licensee will receive a valuable consideration for such referral </a:t>
            </a:r>
          </a:p>
          <a:p>
            <a:pPr algn="just"/>
            <a:endParaRPr lang="en-US" sz="700" dirty="0">
              <a:solidFill>
                <a:schemeClr val="tx2">
                  <a:lumMod val="50000"/>
                </a:schemeClr>
              </a:solidFill>
              <a:latin typeface="Montserrat Semi-Bold" panose="020B0604020202020204" charset="0"/>
            </a:endParaRPr>
          </a:p>
          <a:p>
            <a:pPr algn="just"/>
            <a:r>
              <a:rPr lang="en-US" sz="700" dirty="0">
                <a:solidFill>
                  <a:schemeClr val="tx2">
                    <a:lumMod val="50000"/>
                  </a:schemeClr>
                </a:solidFill>
                <a:latin typeface="Montserrat Semi-Bold" panose="020B0604020202020204" charset="0"/>
              </a:rPr>
              <a:t>NOTE:  GAR C016 Broker to Broker form 	</a:t>
            </a:r>
          </a:p>
          <a:p>
            <a:pPr algn="just"/>
            <a:r>
              <a:rPr lang="en-US" sz="700" dirty="0">
                <a:solidFill>
                  <a:schemeClr val="tx2">
                    <a:lumMod val="50000"/>
                  </a:schemeClr>
                </a:solidFill>
                <a:latin typeface="Montserrat Semi-Bold" panose="020B0604020202020204" charset="0"/>
              </a:rPr>
              <a:t>              GAR F843 Prospect’s Acknowledgement and Consent to </a:t>
            </a:r>
          </a:p>
          <a:p>
            <a:pPr algn="just"/>
            <a:r>
              <a:rPr lang="en-US" sz="700" dirty="0">
                <a:solidFill>
                  <a:schemeClr val="tx2">
                    <a:lumMod val="50000"/>
                  </a:schemeClr>
                </a:solidFill>
                <a:latin typeface="Montserrat Semi-Bold" panose="020B0604020202020204" charset="0"/>
              </a:rPr>
              <a:t>	Referral </a:t>
            </a:r>
          </a:p>
          <a:p>
            <a:endParaRPr lang="en-US" dirty="0"/>
          </a:p>
          <a:p>
            <a:endParaRPr lang="en-US" dirty="0"/>
          </a:p>
        </p:txBody>
      </p:sp>
    </p:spTree>
    <p:extLst>
      <p:ext uri="{BB962C8B-B14F-4D97-AF65-F5344CB8AC3E}">
        <p14:creationId xmlns:p14="http://schemas.microsoft.com/office/powerpoint/2010/main" val="4108627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928269" y="1047750"/>
            <a:ext cx="3270504" cy="477375"/>
          </a:xfrm>
          <a:prstGeom prst="rect">
            <a:avLst/>
          </a:prstGeom>
        </p:spPr>
        <p:txBody>
          <a:bodyPr wrap="square" lIns="0" tIns="0" rIns="0" bIns="0" rtlCol="0" anchor="t">
            <a:spAutoFit/>
          </a:bodyPr>
          <a:lstStyle/>
          <a:p>
            <a:pPr algn="ctr">
              <a:lnSpc>
                <a:spcPts val="1969"/>
              </a:lnSpc>
            </a:pPr>
            <a:r>
              <a:rPr lang="en-US" sz="1600" b="1" dirty="0">
                <a:solidFill>
                  <a:schemeClr val="accent6">
                    <a:lumMod val="50000"/>
                  </a:schemeClr>
                </a:solidFill>
                <a:latin typeface="Montserrat Semi-Bold" panose="020B0604020202020204" charset="0"/>
              </a:rPr>
              <a:t>Brokerage Relationships </a:t>
            </a:r>
            <a:endParaRPr lang="en-US" sz="1600" dirty="0">
              <a:solidFill>
                <a:srgbClr val="06097A"/>
              </a:solidFill>
              <a:effectLst>
                <a:outerShdw blurRad="38100" dist="38100" dir="2700000" algn="tl">
                  <a:srgbClr val="000000">
                    <a:alpha val="43137"/>
                  </a:srgbClr>
                </a:outerShdw>
              </a:effectLst>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1042920" y="1439433"/>
            <a:ext cx="3119743"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208480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46096" y="133350"/>
            <a:ext cx="3270504" cy="477375"/>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Brokerage Relationships </a:t>
            </a:r>
            <a:endParaRPr lang="en-US" sz="900" dirty="0">
              <a:solidFill>
                <a:srgbClr val="06097A"/>
              </a:solidFill>
              <a:effectLst>
                <a:outerShdw blurRad="38100" dist="38100" dir="2700000" algn="tl">
                  <a:srgbClr val="000000">
                    <a:alpha val="43137"/>
                  </a:srgbClr>
                </a:outerShdw>
              </a:effectLst>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7"/>
            <a:ext cx="3186763" cy="2262158"/>
          </a:xfrm>
          <a:prstGeom prst="rect">
            <a:avLst/>
          </a:prstGeom>
          <a:noFill/>
        </p:spPr>
        <p:txBody>
          <a:bodyPr wrap="square" rtlCol="0">
            <a:spAutoFit/>
          </a:bodyPr>
          <a:lstStyle/>
          <a:p>
            <a:pPr marL="171450" indent="-171450" algn="just">
              <a:buFont typeface="Arial" panose="020B0604020202020204" pitchFamily="34" charset="0"/>
              <a:buChar char="•"/>
            </a:pPr>
            <a:r>
              <a:rPr lang="en-US" sz="700" dirty="0">
                <a:solidFill>
                  <a:schemeClr val="tx2">
                    <a:lumMod val="50000"/>
                  </a:schemeClr>
                </a:solidFill>
                <a:latin typeface="Montserrat Semi-Bold" panose="020B0604020202020204" charset="0"/>
              </a:rPr>
              <a:t>Each exclusive brokerage agreement must fully set forth its terms and have a definite expiration date GREC 520-1-.06(1)</a:t>
            </a:r>
          </a:p>
          <a:p>
            <a:pPr algn="just"/>
            <a:endParaRPr lang="en-US" sz="700" dirty="0">
              <a:solidFill>
                <a:schemeClr val="tx2">
                  <a:lumMod val="50000"/>
                </a:schemeClr>
              </a:solidFill>
              <a:latin typeface="Montserrat Semi-Bold" panose="020B0604020202020204" charset="0"/>
            </a:endParaRPr>
          </a:p>
          <a:p>
            <a:pPr marL="171450" indent="-171450" algn="just">
              <a:buFont typeface="Arial" panose="020B0604020202020204" pitchFamily="34" charset="0"/>
              <a:buChar char="•"/>
            </a:pPr>
            <a:r>
              <a:rPr lang="en-US" sz="700" dirty="0">
                <a:solidFill>
                  <a:schemeClr val="tx2">
                    <a:lumMod val="50000"/>
                  </a:schemeClr>
                </a:solidFill>
                <a:latin typeface="Montserrat Semi-Bold" panose="020B0604020202020204" charset="0"/>
              </a:rPr>
              <a:t>At the time of securing a brokerage engagement, the licensee securing it must furnish each person signing it a true copy thereof GREC 520-1-.06(1)</a:t>
            </a:r>
          </a:p>
          <a:p>
            <a:pPr algn="just"/>
            <a:endParaRPr lang="en-US" sz="700" dirty="0">
              <a:solidFill>
                <a:schemeClr val="tx2">
                  <a:lumMod val="50000"/>
                </a:schemeClr>
              </a:solidFill>
              <a:latin typeface="Montserrat Semi-Bold" panose="020B0604020202020204" charset="0"/>
            </a:endParaRPr>
          </a:p>
          <a:p>
            <a:pPr marL="171450" indent="-171450" algn="just">
              <a:buFont typeface="Arial" panose="020B0604020202020204" pitchFamily="34" charset="0"/>
              <a:buChar char="•"/>
            </a:pPr>
            <a:r>
              <a:rPr lang="en-US" sz="700" dirty="0">
                <a:solidFill>
                  <a:schemeClr val="tx2">
                    <a:lumMod val="50000"/>
                  </a:schemeClr>
                </a:solidFill>
                <a:latin typeface="Montserrat Semi-Bold" panose="020B0604020202020204" charset="0"/>
              </a:rPr>
              <a:t>The Commission prohibits the acceptance by brokers of net brokerage engagements and hereby makes it obligatory upon the broker, when securing the brokerage engagement, to add the broker’s fee thereby notifying the client of the gross price of the property and the broker’s services GREC 520-1-.06(1)</a:t>
            </a:r>
          </a:p>
          <a:p>
            <a:pPr algn="just"/>
            <a:r>
              <a:rPr lang="en-US" sz="700" dirty="0">
                <a:solidFill>
                  <a:schemeClr val="tx2">
                    <a:lumMod val="50000"/>
                  </a:schemeClr>
                </a:solidFill>
                <a:latin typeface="Montserrat Semi-Bold" panose="020B0604020202020204" charset="0"/>
              </a:rPr>
              <a:t>     	- The fees to be paid have to be established 	at the time of signing.</a:t>
            </a:r>
          </a:p>
          <a:p>
            <a:endParaRPr lang="en-US" dirty="0"/>
          </a:p>
          <a:p>
            <a:endParaRPr lang="en-US" dirty="0"/>
          </a:p>
        </p:txBody>
      </p:sp>
    </p:spTree>
    <p:extLst>
      <p:ext uri="{BB962C8B-B14F-4D97-AF65-F5344CB8AC3E}">
        <p14:creationId xmlns:p14="http://schemas.microsoft.com/office/powerpoint/2010/main" val="224456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112227" y="2632154"/>
            <a:ext cx="1050436" cy="138989"/>
          </a:xfrm>
          <a:prstGeom prst="rect">
            <a:avLst/>
          </a:prstGeom>
        </p:spPr>
      </p:pic>
      <p:sp>
        <p:nvSpPr>
          <p:cNvPr id="3" name="TextBox 3"/>
          <p:cNvSpPr txBox="1"/>
          <p:nvPr/>
        </p:nvSpPr>
        <p:spPr>
          <a:xfrm>
            <a:off x="891299" y="176641"/>
            <a:ext cx="3399380" cy="243015"/>
          </a:xfrm>
          <a:prstGeom prst="rect">
            <a:avLst/>
          </a:prstGeom>
        </p:spPr>
        <p:txBody>
          <a:bodyPr lIns="0" tIns="0" rIns="0" bIns="0" rtlCol="0" anchor="t">
            <a:spAutoFit/>
          </a:bodyPr>
          <a:lstStyle/>
          <a:p>
            <a:pPr>
              <a:lnSpc>
                <a:spcPts val="1969"/>
              </a:lnSpc>
            </a:pPr>
            <a:r>
              <a:rPr lang="en-US" sz="1600" spc="180" dirty="0">
                <a:solidFill>
                  <a:srgbClr val="926A52"/>
                </a:solidFill>
                <a:latin typeface="Montserrat Semi-Bold" panose="020B0604020202020204" charset="0"/>
              </a:rPr>
              <a:t>GREC -GA Statute 43-40-2</a:t>
            </a:r>
          </a:p>
        </p:txBody>
      </p:sp>
      <p:sp>
        <p:nvSpPr>
          <p:cNvPr id="4" name="TextBox 4"/>
          <p:cNvSpPr txBox="1"/>
          <p:nvPr/>
        </p:nvSpPr>
        <p:spPr>
          <a:xfrm>
            <a:off x="787400" y="512510"/>
            <a:ext cx="1618524" cy="2477986"/>
          </a:xfrm>
          <a:prstGeom prst="rect">
            <a:avLst/>
          </a:prstGeom>
        </p:spPr>
        <p:txBody>
          <a:bodyPr wrap="square" lIns="0" tIns="0" rIns="0" bIns="0" rtlCol="0" anchor="t">
            <a:spAutoFit/>
          </a:bodyPr>
          <a:lstStyle/>
          <a:p>
            <a:pPr marL="171450" indent="-171450">
              <a:lnSpc>
                <a:spcPts val="1461"/>
              </a:lnSpc>
              <a:buFont typeface="Arial" panose="020B0604020202020204" pitchFamily="34" charset="0"/>
              <a:buChar char="•"/>
            </a:pPr>
            <a:r>
              <a:rPr lang="en-US" sz="800" dirty="0">
                <a:solidFill>
                  <a:schemeClr val="tx2">
                    <a:lumMod val="50000"/>
                  </a:schemeClr>
                </a:solidFill>
                <a:latin typeface="Montserrat Semi-Bold"/>
              </a:rPr>
              <a:t>Creation of commission; members; meetings; recusal for conflict of interest; removal; compensation; annual report; budget unit</a:t>
            </a:r>
          </a:p>
          <a:p>
            <a:pPr>
              <a:lnSpc>
                <a:spcPts val="1461"/>
              </a:lnSpc>
            </a:pPr>
            <a:endParaRPr lang="en-US" sz="800" dirty="0">
              <a:solidFill>
                <a:schemeClr val="tx2">
                  <a:lumMod val="50000"/>
                </a:schemeClr>
              </a:solidFill>
              <a:latin typeface="Montserrat Semi-Bold"/>
            </a:endParaRPr>
          </a:p>
          <a:p>
            <a:pPr marL="171450" indent="-171450">
              <a:lnSpc>
                <a:spcPts val="1461"/>
              </a:lnSpc>
              <a:buFont typeface="Arial" panose="020B0604020202020204" pitchFamily="34" charset="0"/>
              <a:buChar char="•"/>
            </a:pPr>
            <a:r>
              <a:rPr lang="en-US" sz="800" dirty="0">
                <a:solidFill>
                  <a:schemeClr val="tx2">
                    <a:lumMod val="50000"/>
                  </a:schemeClr>
                </a:solidFill>
                <a:latin typeface="Montserrat Semi-Bold"/>
              </a:rPr>
              <a:t>Composed of six members, each who are appointed by the governor and confirmed by Senate for term of 5 years</a:t>
            </a:r>
          </a:p>
          <a:p>
            <a:pPr>
              <a:lnSpc>
                <a:spcPts val="1461"/>
              </a:lnSpc>
            </a:pPr>
            <a:endParaRPr lang="en-US" sz="800" dirty="0">
              <a:solidFill>
                <a:srgbClr val="243746"/>
              </a:solidFill>
              <a:latin typeface="Montserrat Semi-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4">
            <a:extLst>
              <a:ext uri="{FF2B5EF4-FFF2-40B4-BE49-F238E27FC236}">
                <a16:creationId xmlns:a16="http://schemas.microsoft.com/office/drawing/2014/main" id="{773E127D-421D-4E8C-B1B9-A5F228B7F2E9}"/>
              </a:ext>
            </a:extLst>
          </p:cNvPr>
          <p:cNvSpPr txBox="1"/>
          <p:nvPr/>
        </p:nvSpPr>
        <p:spPr>
          <a:xfrm>
            <a:off x="2590989" y="499393"/>
            <a:ext cx="1649670" cy="2093265"/>
          </a:xfrm>
          <a:prstGeom prst="rect">
            <a:avLst/>
          </a:prstGeom>
        </p:spPr>
        <p:txBody>
          <a:bodyPr wrap="square" lIns="0" tIns="0" rIns="0" bIns="0" rtlCol="0" anchor="t">
            <a:spAutoFit/>
          </a:bodyPr>
          <a:lstStyle/>
          <a:p>
            <a:pPr marL="171450" indent="-171450">
              <a:lnSpc>
                <a:spcPts val="1461"/>
              </a:lnSpc>
              <a:buFont typeface="Arial" panose="020B0604020202020204" pitchFamily="34" charset="0"/>
              <a:buChar char="•"/>
            </a:pPr>
            <a:r>
              <a:rPr lang="en-US" sz="800" dirty="0">
                <a:solidFill>
                  <a:schemeClr val="tx2">
                    <a:lumMod val="50000"/>
                  </a:schemeClr>
                </a:solidFill>
                <a:latin typeface="Montserrat Semi-Bold"/>
              </a:rPr>
              <a:t>5 members shall be licensees who are residents in the state and actively engaged in real estate business for five years</a:t>
            </a:r>
          </a:p>
          <a:p>
            <a:pPr>
              <a:lnSpc>
                <a:spcPts val="1461"/>
              </a:lnSpc>
            </a:pPr>
            <a:endParaRPr lang="en-US" sz="800" dirty="0">
              <a:solidFill>
                <a:schemeClr val="tx2">
                  <a:lumMod val="50000"/>
                </a:schemeClr>
              </a:solidFill>
              <a:latin typeface="Montserrat Semi-Bold"/>
            </a:endParaRPr>
          </a:p>
          <a:p>
            <a:pPr>
              <a:lnSpc>
                <a:spcPts val="1461"/>
              </a:lnSpc>
            </a:pPr>
            <a:endParaRPr lang="en-US" sz="800" dirty="0">
              <a:solidFill>
                <a:schemeClr val="tx2">
                  <a:lumMod val="50000"/>
                </a:schemeClr>
              </a:solidFill>
              <a:latin typeface="Montserrat Semi-Bold"/>
            </a:endParaRPr>
          </a:p>
          <a:p>
            <a:pPr marL="171450" indent="-171450">
              <a:lnSpc>
                <a:spcPts val="1461"/>
              </a:lnSpc>
              <a:buFont typeface="Arial" panose="020B0604020202020204" pitchFamily="34" charset="0"/>
              <a:buChar char="•"/>
            </a:pPr>
            <a:r>
              <a:rPr lang="en-US" sz="800" dirty="0">
                <a:solidFill>
                  <a:schemeClr val="tx2">
                    <a:lumMod val="50000"/>
                  </a:schemeClr>
                </a:solidFill>
                <a:latin typeface="Montserrat Semi-Bold"/>
              </a:rPr>
              <a:t>6</a:t>
            </a:r>
            <a:r>
              <a:rPr lang="en-US" sz="800" baseline="30000" dirty="0">
                <a:solidFill>
                  <a:schemeClr val="tx2">
                    <a:lumMod val="50000"/>
                  </a:schemeClr>
                </a:solidFill>
                <a:latin typeface="Montserrat Semi-Bold"/>
              </a:rPr>
              <a:t>th</a:t>
            </a:r>
            <a:r>
              <a:rPr lang="en-US" sz="800" dirty="0">
                <a:solidFill>
                  <a:schemeClr val="tx2">
                    <a:lumMod val="50000"/>
                  </a:schemeClr>
                </a:solidFill>
                <a:latin typeface="Montserrat Semi-Bold"/>
              </a:rPr>
              <a:t> member is chosen for expertise in consumer affairs (no real estate experience)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46096" y="128302"/>
            <a:ext cx="3270504" cy="733855"/>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Brokerage Relationships </a:t>
            </a:r>
            <a:endParaRPr lang="en-US" sz="900" dirty="0">
              <a:solidFill>
                <a:srgbClr val="06097A"/>
              </a:solidFill>
              <a:effectLst>
                <a:outerShdw blurRad="38100" dist="38100" dir="2700000" algn="tl">
                  <a:srgbClr val="000000">
                    <a:alpha val="43137"/>
                  </a:srgbClr>
                </a:outerShdw>
              </a:effectLst>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900" dirty="0">
              <a:solidFill>
                <a:srgbClr val="06097A"/>
              </a:solidFill>
              <a:effectLst>
                <a:outerShdw blurRad="38100" dist="38100" dir="2700000" algn="tl">
                  <a:srgbClr val="000000">
                    <a:alpha val="43137"/>
                  </a:srgbClr>
                </a:outerShdw>
              </a:effectLst>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8"/>
            <a:ext cx="3186763" cy="2323713"/>
          </a:xfrm>
          <a:prstGeom prst="rect">
            <a:avLst/>
          </a:prstGeom>
          <a:noFill/>
        </p:spPr>
        <p:txBody>
          <a:bodyPr wrap="square" rtlCol="0">
            <a:spAutoFit/>
          </a:bodyPr>
          <a:lstStyle/>
          <a:p>
            <a:pPr marL="171450" indent="-171450" algn="just">
              <a:buFont typeface="Arial" panose="020B0604020202020204" pitchFamily="34" charset="0"/>
              <a:buChar char="•"/>
            </a:pPr>
            <a:r>
              <a:rPr lang="en-US" sz="600" dirty="0">
                <a:solidFill>
                  <a:schemeClr val="tx2">
                    <a:lumMod val="50000"/>
                  </a:schemeClr>
                </a:solidFill>
                <a:latin typeface="Montserrat Semi-Bold" panose="020B0604020202020204" charset="0"/>
              </a:rPr>
              <a:t>No licensee shall buy or lease, nor take an option to buy or lease, any interest in property listed with the licensee/licensee’s firm acting as broker unless the licensee clearly discloses the licensee’s position as a buyer to the seller or as a tenant to the landlord, and inserts a clause to that effect in the contract.  Same requirements for a licensee selling property owned by the licensee. GREC 520-1.06(4a)</a:t>
            </a:r>
          </a:p>
          <a:p>
            <a:pPr algn="just"/>
            <a:endParaRPr lang="en-US" sz="600" dirty="0">
              <a:solidFill>
                <a:schemeClr val="tx2">
                  <a:lumMod val="50000"/>
                </a:schemeClr>
              </a:solidFill>
              <a:latin typeface="Montserrat Semi-Bold" panose="020B0604020202020204" charset="0"/>
            </a:endParaRPr>
          </a:p>
          <a:p>
            <a:pPr algn="just"/>
            <a:r>
              <a:rPr lang="en-US" sz="600" dirty="0">
                <a:solidFill>
                  <a:schemeClr val="tx2">
                    <a:lumMod val="50000"/>
                  </a:schemeClr>
                </a:solidFill>
                <a:latin typeface="Montserrat Semi-Bold" panose="020B0604020202020204" charset="0"/>
              </a:rPr>
              <a:t>	“Purchaser is a duly licensed agent in Georgia, RE </a:t>
            </a:r>
          </a:p>
          <a:p>
            <a:pPr algn="just"/>
            <a:r>
              <a:rPr lang="en-US" sz="600" dirty="0">
                <a:solidFill>
                  <a:schemeClr val="tx2">
                    <a:lumMod val="50000"/>
                  </a:schemeClr>
                </a:solidFill>
                <a:latin typeface="Montserrat Semi-Bold" panose="020B0604020202020204" charset="0"/>
              </a:rPr>
              <a:t>	License #___.”</a:t>
            </a:r>
          </a:p>
          <a:p>
            <a:pPr algn="just"/>
            <a:endParaRPr lang="en-US" sz="600" dirty="0">
              <a:solidFill>
                <a:schemeClr val="tx2">
                  <a:lumMod val="50000"/>
                </a:schemeClr>
              </a:solidFill>
              <a:latin typeface="Montserrat Semi-Bold" panose="020B0604020202020204" charset="0"/>
            </a:endParaRPr>
          </a:p>
          <a:p>
            <a:pPr marL="171450" indent="-171450" algn="just">
              <a:buFont typeface="Arial" panose="020B0604020202020204" pitchFamily="34" charset="0"/>
              <a:buChar char="•"/>
            </a:pPr>
            <a:r>
              <a:rPr lang="en-US" sz="600" dirty="0">
                <a:solidFill>
                  <a:schemeClr val="tx2">
                    <a:lumMod val="50000"/>
                  </a:schemeClr>
                </a:solidFill>
                <a:latin typeface="Montserrat Semi-Bold" panose="020B0604020202020204" charset="0"/>
              </a:rPr>
              <a:t>A licensee shall make a written disclosure to buyer/seller or lessor/lessee revealing the party/parties for whom that licensee’s firm is acting as agent or dual agent and from whom that licensee’s firm will receive any valuable consideration for its efforts as agent.  Must disclose no later than the time that any party first makes an offer. GREC 520-1.06(4b)</a:t>
            </a:r>
          </a:p>
          <a:p>
            <a:pPr algn="just"/>
            <a:endParaRPr lang="en-US" sz="600" dirty="0">
              <a:solidFill>
                <a:schemeClr val="tx2">
                  <a:lumMod val="50000"/>
                </a:schemeClr>
              </a:solidFill>
              <a:latin typeface="Montserrat Semi-Bold" panose="020B0604020202020204" charset="0"/>
            </a:endParaRPr>
          </a:p>
          <a:p>
            <a:pPr marL="171450" indent="-171450" algn="just">
              <a:buFont typeface="Arial" panose="020B0604020202020204" pitchFamily="34" charset="0"/>
              <a:buChar char="•"/>
            </a:pPr>
            <a:r>
              <a:rPr lang="en-US" sz="600" dirty="0">
                <a:solidFill>
                  <a:schemeClr val="tx2">
                    <a:lumMod val="50000"/>
                  </a:schemeClr>
                </a:solidFill>
                <a:latin typeface="Montserrat Semi-Bold" panose="020B0604020202020204" charset="0"/>
              </a:rPr>
              <a:t>Real estate licensees shall not pay a fee or Commission to a licensee representing another party to a transaction except with the full knowledge and written consent of all parties. GREC 520-1.06(4c)</a:t>
            </a:r>
          </a:p>
          <a:p>
            <a:endParaRPr lang="en-US" sz="700" dirty="0"/>
          </a:p>
          <a:p>
            <a:endParaRPr lang="en-US" dirty="0"/>
          </a:p>
        </p:txBody>
      </p:sp>
    </p:spTree>
    <p:extLst>
      <p:ext uri="{BB962C8B-B14F-4D97-AF65-F5344CB8AC3E}">
        <p14:creationId xmlns:p14="http://schemas.microsoft.com/office/powerpoint/2010/main" val="1005661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46096" y="117115"/>
            <a:ext cx="3270504" cy="477375"/>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Brokerage Relationships – Support Personnel  </a:t>
            </a:r>
            <a:endParaRPr lang="en-US" sz="900" dirty="0">
              <a:solidFill>
                <a:srgbClr val="06097A"/>
              </a:solidFill>
              <a:effectLst>
                <a:outerShdw blurRad="38100" dist="38100" dir="2700000" algn="tl">
                  <a:srgbClr val="000000">
                    <a:alpha val="43137"/>
                  </a:srgbClr>
                </a:outerShdw>
              </a:effectLst>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8"/>
            <a:ext cx="3186763" cy="1954381"/>
          </a:xfrm>
          <a:prstGeom prst="rect">
            <a:avLst/>
          </a:prstGeom>
          <a:noFill/>
        </p:spPr>
        <p:txBody>
          <a:bodyPr wrap="square" rtlCol="0">
            <a:spAutoFit/>
          </a:bodyPr>
          <a:lstStyle/>
          <a:p>
            <a:pPr marL="171450" indent="-171450" algn="just">
              <a:buFont typeface="Arial" panose="020B0604020202020204" pitchFamily="34" charset="0"/>
              <a:buChar char="•"/>
            </a:pPr>
            <a:r>
              <a:rPr lang="en-US" sz="800" dirty="0">
                <a:solidFill>
                  <a:schemeClr val="tx2">
                    <a:lumMod val="50000"/>
                  </a:schemeClr>
                </a:solidFill>
                <a:latin typeface="Montserrat Semi-Bold" panose="020B0604020202020204" charset="0"/>
              </a:rPr>
              <a:t>Support personnel may only handle ministerial duties- those that do not require discretion or judgment- unless support personnel holds a real estate license. GREC 520-1.07(6a)</a:t>
            </a:r>
          </a:p>
          <a:p>
            <a:pPr algn="just"/>
            <a:endParaRPr lang="en-US" sz="800" dirty="0">
              <a:solidFill>
                <a:schemeClr val="tx2">
                  <a:lumMod val="50000"/>
                </a:schemeClr>
              </a:solidFill>
              <a:latin typeface="Montserrat Semi-Bold" panose="020B0604020202020204" charset="0"/>
            </a:endParaRPr>
          </a:p>
          <a:p>
            <a:pPr marL="171450" indent="-171450" algn="just">
              <a:buFont typeface="Arial" panose="020B0604020202020204" pitchFamily="34" charset="0"/>
              <a:buChar char="•"/>
            </a:pPr>
            <a:r>
              <a:rPr lang="en-US" sz="800" dirty="0">
                <a:solidFill>
                  <a:schemeClr val="tx2">
                    <a:lumMod val="50000"/>
                  </a:schemeClr>
                </a:solidFill>
                <a:latin typeface="Montserrat Semi-Bold" panose="020B0604020202020204" charset="0"/>
              </a:rPr>
              <a:t>Individual licensed with one firm may work as support for a different firm with permission from both brokers. You can also work as support personnel when your license is inactive. GREC 520-1.07(6c)</a:t>
            </a:r>
          </a:p>
          <a:p>
            <a:pPr algn="just"/>
            <a:endParaRPr lang="en-US" sz="800" dirty="0">
              <a:solidFill>
                <a:schemeClr val="tx2">
                  <a:lumMod val="50000"/>
                </a:schemeClr>
              </a:solidFill>
              <a:latin typeface="Montserrat Semi-Bold" panose="020B0604020202020204" charset="0"/>
            </a:endParaRPr>
          </a:p>
          <a:p>
            <a:pPr marL="171450" indent="-171450" algn="just">
              <a:buFont typeface="Arial" panose="020B0604020202020204" pitchFamily="34" charset="0"/>
              <a:buChar char="•"/>
            </a:pPr>
            <a:r>
              <a:rPr lang="en-US" sz="800" dirty="0">
                <a:solidFill>
                  <a:schemeClr val="tx2">
                    <a:lumMod val="50000"/>
                  </a:schemeClr>
                </a:solidFill>
                <a:latin typeface="Montserrat Semi-Bold" panose="020B0604020202020204" charset="0"/>
              </a:rPr>
              <a:t>Need broker permission to hire support personnel and contract signed. GREC 520-1.07(6d)</a:t>
            </a:r>
          </a:p>
          <a:p>
            <a:endParaRPr lang="en-US" sz="700" dirty="0"/>
          </a:p>
          <a:p>
            <a:endParaRPr lang="en-US" dirty="0"/>
          </a:p>
        </p:txBody>
      </p:sp>
    </p:spTree>
    <p:extLst>
      <p:ext uri="{BB962C8B-B14F-4D97-AF65-F5344CB8AC3E}">
        <p14:creationId xmlns:p14="http://schemas.microsoft.com/office/powerpoint/2010/main" val="3371246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46096" y="133350"/>
            <a:ext cx="3270504" cy="477375"/>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Brokerage Relationships – Support Personnel Tasks  </a:t>
            </a:r>
            <a:endParaRPr lang="en-US" sz="900" dirty="0">
              <a:solidFill>
                <a:srgbClr val="06097A"/>
              </a:solidFill>
              <a:effectLst>
                <a:outerShdw blurRad="38100" dist="38100" dir="2700000" algn="tl">
                  <a:srgbClr val="000000">
                    <a:alpha val="43137"/>
                  </a:srgbClr>
                </a:outerShdw>
              </a:effectLst>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46523" y="371557"/>
            <a:ext cx="3186763" cy="2539157"/>
          </a:xfrm>
          <a:prstGeom prst="rect">
            <a:avLst/>
          </a:prstGeom>
          <a:noFill/>
        </p:spPr>
        <p:txBody>
          <a:bodyPr wrap="square" rtlCol="0">
            <a:spAutoFit/>
          </a:bodyPr>
          <a:lstStyle/>
          <a:p>
            <a:pPr algn="just"/>
            <a:endParaRPr lang="en-US" sz="800" dirty="0">
              <a:latin typeface="Montserrat Semi-Bold" panose="020B0604020202020204" charset="0"/>
            </a:endParaRPr>
          </a:p>
          <a:p>
            <a:pPr algn="just"/>
            <a:r>
              <a:rPr lang="en-US" sz="600" dirty="0">
                <a:solidFill>
                  <a:schemeClr val="tx2">
                    <a:lumMod val="50000"/>
                  </a:schemeClr>
                </a:solidFill>
                <a:latin typeface="Montserrat Semi-Bold" panose="020B0604020202020204" charset="0"/>
              </a:rPr>
              <a:t>1. Answer phone/forward calls</a:t>
            </a:r>
          </a:p>
          <a:p>
            <a:pPr algn="just"/>
            <a:r>
              <a:rPr lang="en-US" sz="600" dirty="0">
                <a:solidFill>
                  <a:schemeClr val="tx2">
                    <a:lumMod val="50000"/>
                  </a:schemeClr>
                </a:solidFill>
                <a:latin typeface="Montserrat Semi-Bold" panose="020B0604020202020204" charset="0"/>
              </a:rPr>
              <a:t>2. Submit data to MLS</a:t>
            </a:r>
          </a:p>
          <a:p>
            <a:pPr algn="just"/>
            <a:r>
              <a:rPr lang="en-US" sz="600" dirty="0">
                <a:solidFill>
                  <a:schemeClr val="tx2">
                    <a:lumMod val="50000"/>
                  </a:schemeClr>
                </a:solidFill>
                <a:latin typeface="Montserrat Semi-Bold" panose="020B0604020202020204" charset="0"/>
              </a:rPr>
              <a:t>3. Check status of loans on files under contract</a:t>
            </a:r>
          </a:p>
          <a:p>
            <a:pPr algn="just"/>
            <a:r>
              <a:rPr lang="en-US" sz="600" dirty="0">
                <a:solidFill>
                  <a:schemeClr val="tx2">
                    <a:lumMod val="50000"/>
                  </a:schemeClr>
                </a:solidFill>
                <a:latin typeface="Montserrat Semi-Bold" panose="020B0604020202020204" charset="0"/>
              </a:rPr>
              <a:t>4. Assemble closing documents</a:t>
            </a:r>
          </a:p>
          <a:p>
            <a:pPr algn="just"/>
            <a:r>
              <a:rPr lang="en-US" sz="600" dirty="0">
                <a:solidFill>
                  <a:schemeClr val="tx2">
                    <a:lumMod val="50000"/>
                  </a:schemeClr>
                </a:solidFill>
                <a:latin typeface="Montserrat Semi-Bold" panose="020B0604020202020204" charset="0"/>
              </a:rPr>
              <a:t>5. Obtain documents that are public information</a:t>
            </a:r>
          </a:p>
          <a:p>
            <a:pPr algn="just"/>
            <a:r>
              <a:rPr lang="en-US" sz="600" dirty="0">
                <a:solidFill>
                  <a:schemeClr val="tx2">
                    <a:lumMod val="50000"/>
                  </a:schemeClr>
                </a:solidFill>
                <a:latin typeface="Montserrat Semi-Bold" panose="020B0604020202020204" charset="0"/>
              </a:rPr>
              <a:t>6. Have keys made and install/remove lock boxes</a:t>
            </a:r>
          </a:p>
          <a:p>
            <a:pPr algn="just"/>
            <a:r>
              <a:rPr lang="en-US" sz="600" dirty="0">
                <a:solidFill>
                  <a:schemeClr val="tx2">
                    <a:lumMod val="50000"/>
                  </a:schemeClr>
                </a:solidFill>
                <a:latin typeface="Montserrat Semi-Bold" panose="020B0604020202020204" charset="0"/>
              </a:rPr>
              <a:t>7. Write ads/promotional materials (to be approved by broker)</a:t>
            </a:r>
          </a:p>
          <a:p>
            <a:pPr algn="just"/>
            <a:r>
              <a:rPr lang="en-US" sz="600" dirty="0">
                <a:solidFill>
                  <a:schemeClr val="tx2">
                    <a:lumMod val="50000"/>
                  </a:schemeClr>
                </a:solidFill>
                <a:latin typeface="Montserrat Semi-Bold" panose="020B0604020202020204" charset="0"/>
              </a:rPr>
              <a:t>8. Place ads in magazines/media at broker’s request.</a:t>
            </a:r>
          </a:p>
          <a:p>
            <a:pPr algn="just"/>
            <a:r>
              <a:rPr lang="en-US" sz="600" dirty="0">
                <a:solidFill>
                  <a:schemeClr val="tx2">
                    <a:lumMod val="50000"/>
                  </a:schemeClr>
                </a:solidFill>
                <a:latin typeface="Montserrat Semi-Bold" panose="020B0604020202020204" charset="0"/>
              </a:rPr>
              <a:t>9. Receive, record and deposit EM.</a:t>
            </a:r>
          </a:p>
          <a:p>
            <a:pPr algn="just"/>
            <a:r>
              <a:rPr lang="en-US" sz="600" dirty="0">
                <a:solidFill>
                  <a:schemeClr val="tx2">
                    <a:lumMod val="50000"/>
                  </a:schemeClr>
                </a:solidFill>
                <a:latin typeface="Montserrat Semi-Bold" panose="020B0604020202020204" charset="0"/>
              </a:rPr>
              <a:t>10. Type contract forms- must be directed by broker/licensee.</a:t>
            </a:r>
          </a:p>
          <a:p>
            <a:pPr algn="just"/>
            <a:r>
              <a:rPr lang="en-US" sz="600" dirty="0">
                <a:solidFill>
                  <a:schemeClr val="tx2">
                    <a:lumMod val="50000"/>
                  </a:schemeClr>
                </a:solidFill>
                <a:latin typeface="Montserrat Semi-Bold" panose="020B0604020202020204" charset="0"/>
              </a:rPr>
              <a:t>11. Monitor personnel files</a:t>
            </a:r>
          </a:p>
          <a:p>
            <a:pPr algn="just"/>
            <a:r>
              <a:rPr lang="en-US" sz="600" dirty="0">
                <a:solidFill>
                  <a:schemeClr val="tx2">
                    <a:lumMod val="50000"/>
                  </a:schemeClr>
                </a:solidFill>
                <a:latin typeface="Montserrat Semi-Bold" panose="020B0604020202020204" charset="0"/>
              </a:rPr>
              <a:t>12. Compute commission checks</a:t>
            </a:r>
          </a:p>
          <a:p>
            <a:pPr algn="just"/>
            <a:r>
              <a:rPr lang="en-US" sz="600" dirty="0">
                <a:solidFill>
                  <a:schemeClr val="tx2">
                    <a:lumMod val="50000"/>
                  </a:schemeClr>
                </a:solidFill>
                <a:latin typeface="Montserrat Semi-Bold" panose="020B0604020202020204" charset="0"/>
              </a:rPr>
              <a:t>13. Place/remove signs at properties</a:t>
            </a:r>
          </a:p>
          <a:p>
            <a:pPr algn="just"/>
            <a:r>
              <a:rPr lang="en-US" sz="600" dirty="0">
                <a:solidFill>
                  <a:schemeClr val="tx2">
                    <a:lumMod val="50000"/>
                  </a:schemeClr>
                </a:solidFill>
                <a:latin typeface="Montserrat Semi-Bold" panose="020B0604020202020204" charset="0"/>
              </a:rPr>
              <a:t>14. Order routine repair items at direction of licensee</a:t>
            </a:r>
          </a:p>
          <a:p>
            <a:pPr algn="just"/>
            <a:r>
              <a:rPr lang="en-US" sz="600" dirty="0">
                <a:solidFill>
                  <a:schemeClr val="tx2">
                    <a:lumMod val="50000"/>
                  </a:schemeClr>
                </a:solidFill>
                <a:latin typeface="Montserrat Semi-Bold" panose="020B0604020202020204" charset="0"/>
              </a:rPr>
              <a:t>15. Act a courier (for keys, etc.)</a:t>
            </a:r>
          </a:p>
          <a:p>
            <a:pPr algn="just"/>
            <a:r>
              <a:rPr lang="en-US" sz="600" dirty="0">
                <a:solidFill>
                  <a:schemeClr val="tx2">
                    <a:lumMod val="50000"/>
                  </a:schemeClr>
                </a:solidFill>
                <a:latin typeface="Montserrat Semi-Bold" panose="020B0604020202020204" charset="0"/>
              </a:rPr>
              <a:t>16. Schedule listing appts</a:t>
            </a:r>
          </a:p>
          <a:p>
            <a:pPr algn="just"/>
            <a:r>
              <a:rPr lang="en-US" sz="600" dirty="0">
                <a:solidFill>
                  <a:schemeClr val="tx2">
                    <a:lumMod val="50000"/>
                  </a:schemeClr>
                </a:solidFill>
                <a:latin typeface="Montserrat Semi-Bold" panose="020B0604020202020204" charset="0"/>
              </a:rPr>
              <a:t>17. Arrange inspections</a:t>
            </a:r>
          </a:p>
          <a:p>
            <a:pPr algn="just"/>
            <a:r>
              <a:rPr lang="en-US" sz="600" dirty="0">
                <a:solidFill>
                  <a:schemeClr val="tx2">
                    <a:lumMod val="50000"/>
                  </a:schemeClr>
                </a:solidFill>
                <a:latin typeface="Montserrat Semi-Bold" panose="020B0604020202020204" charset="0"/>
              </a:rPr>
              <a:t>18. Arrange mortgage applications/walk through/closing times</a:t>
            </a:r>
          </a:p>
          <a:p>
            <a:pPr algn="just"/>
            <a:r>
              <a:rPr lang="en-US" sz="600" dirty="0">
                <a:solidFill>
                  <a:schemeClr val="tx2">
                    <a:lumMod val="50000"/>
                  </a:schemeClr>
                </a:solidFill>
                <a:latin typeface="Montserrat Semi-Bold" panose="020B0604020202020204" charset="0"/>
              </a:rPr>
              <a:t>19. Schedule open house</a:t>
            </a:r>
          </a:p>
          <a:p>
            <a:pPr algn="just"/>
            <a:r>
              <a:rPr lang="en-US" sz="600" dirty="0">
                <a:solidFill>
                  <a:schemeClr val="tx2">
                    <a:lumMod val="50000"/>
                  </a:schemeClr>
                </a:solidFill>
                <a:latin typeface="Montserrat Semi-Bold" panose="020B0604020202020204" charset="0"/>
              </a:rPr>
              <a:t>20. Accompany licensee to open house or showing (for security)</a:t>
            </a:r>
          </a:p>
          <a:p>
            <a:pPr algn="just"/>
            <a:r>
              <a:rPr lang="en-US" sz="600" dirty="0">
                <a:solidFill>
                  <a:schemeClr val="tx2">
                    <a:lumMod val="50000"/>
                  </a:schemeClr>
                </a:solidFill>
                <a:latin typeface="Montserrat Semi-Bold" panose="020B0604020202020204" charset="0"/>
              </a:rPr>
              <a:t>21. Perform physical maintenance on the property.</a:t>
            </a:r>
          </a:p>
          <a:p>
            <a:endParaRPr lang="en-US" sz="700" dirty="0"/>
          </a:p>
          <a:p>
            <a:endParaRPr lang="en-US" dirty="0"/>
          </a:p>
        </p:txBody>
      </p:sp>
    </p:spTree>
    <p:extLst>
      <p:ext uri="{BB962C8B-B14F-4D97-AF65-F5344CB8AC3E}">
        <p14:creationId xmlns:p14="http://schemas.microsoft.com/office/powerpoint/2010/main" val="2287082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967539" y="1113862"/>
            <a:ext cx="3270504" cy="477375"/>
          </a:xfrm>
          <a:prstGeom prst="rect">
            <a:avLst/>
          </a:prstGeom>
        </p:spPr>
        <p:txBody>
          <a:bodyPr wrap="square" lIns="0" tIns="0" rIns="0" bIns="0" rtlCol="0" anchor="t">
            <a:spAutoFit/>
          </a:bodyPr>
          <a:lstStyle/>
          <a:p>
            <a:pPr algn="ctr">
              <a:lnSpc>
                <a:spcPts val="1969"/>
              </a:lnSpc>
            </a:pPr>
            <a:r>
              <a:rPr lang="en-US" dirty="0">
                <a:solidFill>
                  <a:schemeClr val="accent6">
                    <a:lumMod val="50000"/>
                  </a:schemeClr>
                </a:solidFill>
                <a:latin typeface="Montserrat Semi-Bold" panose="020B0604020202020204" charset="0"/>
              </a:rPr>
              <a:t>Advertising</a:t>
            </a:r>
            <a:endParaRPr lang="en-US" dirty="0">
              <a:solidFill>
                <a:srgbClr val="06097A"/>
              </a:solidFill>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1042920" y="1504950"/>
            <a:ext cx="3119743"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533072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46096" y="140111"/>
            <a:ext cx="3270504" cy="477375"/>
          </a:xfrm>
          <a:prstGeom prst="rect">
            <a:avLst/>
          </a:prstGeom>
        </p:spPr>
        <p:txBody>
          <a:bodyPr wrap="square" lIns="0" tIns="0" rIns="0" bIns="0" rtlCol="0" anchor="t">
            <a:spAutoFit/>
          </a:bodyPr>
          <a:lstStyle/>
          <a:p>
            <a:pPr algn="ctr">
              <a:lnSpc>
                <a:spcPts val="1969"/>
              </a:lnSpc>
            </a:pPr>
            <a:r>
              <a:rPr lang="en-US" sz="900" spc="180" dirty="0">
                <a:solidFill>
                  <a:schemeClr val="accent6">
                    <a:lumMod val="50000"/>
                  </a:schemeClr>
                </a:solidFill>
                <a:latin typeface="Montserrat Semi-Bold" panose="020B0604020202020204" charset="0"/>
              </a:rPr>
              <a:t>Advertising</a:t>
            </a:r>
            <a:endParaRPr lang="en-US" sz="900" dirty="0">
              <a:solidFill>
                <a:srgbClr val="06097A"/>
              </a:solidFill>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7"/>
            <a:ext cx="3186763" cy="2308324"/>
          </a:xfrm>
          <a:prstGeom prst="rect">
            <a:avLst/>
          </a:prstGeom>
          <a:noFill/>
        </p:spPr>
        <p:txBody>
          <a:bodyPr wrap="square" rtlCol="0">
            <a:spAutoFit/>
          </a:bodyPr>
          <a:lstStyle/>
          <a:p>
            <a:pPr algn="just"/>
            <a:r>
              <a:rPr lang="en-US" sz="700" dirty="0">
                <a:solidFill>
                  <a:schemeClr val="tx2">
                    <a:lumMod val="50000"/>
                  </a:schemeClr>
                </a:solidFill>
                <a:latin typeface="Montserrat Semi-Bold" panose="020B0604020202020204" charset="0"/>
              </a:rPr>
              <a:t>Rule 520-1-.09 (7) Provides the specific requirements for advertisements of any real estate for sale, rent, or exchange in any media:</a:t>
            </a:r>
          </a:p>
          <a:p>
            <a:pPr algn="just"/>
            <a:endParaRPr lang="en-US" sz="700" dirty="0">
              <a:solidFill>
                <a:schemeClr val="tx2">
                  <a:lumMod val="50000"/>
                </a:schemeClr>
              </a:solidFill>
              <a:latin typeface="Montserrat Semi-Bold" panose="020B0604020202020204" charset="0"/>
            </a:endParaRPr>
          </a:p>
          <a:p>
            <a:pPr marL="228600" indent="-228600" algn="just">
              <a:buAutoNum type="alphaLcParenBoth"/>
            </a:pPr>
            <a:r>
              <a:rPr lang="en-US" sz="700" dirty="0">
                <a:solidFill>
                  <a:schemeClr val="tx2">
                    <a:lumMod val="50000"/>
                  </a:schemeClr>
                </a:solidFill>
                <a:latin typeface="Montserrat Semi-Bold" panose="020B0604020202020204" charset="0"/>
              </a:rPr>
              <a:t>name and telephone number of the licensed firm must be included</a:t>
            </a:r>
          </a:p>
          <a:p>
            <a:pPr marL="228600" indent="-228600" algn="just">
              <a:buAutoNum type="alphaLcParenBoth"/>
            </a:pPr>
            <a:endParaRPr lang="en-US" sz="700" dirty="0">
              <a:solidFill>
                <a:schemeClr val="tx2">
                  <a:lumMod val="50000"/>
                </a:schemeClr>
              </a:solidFill>
              <a:latin typeface="Montserrat Semi-Bold" panose="020B0604020202020204" charset="0"/>
            </a:endParaRPr>
          </a:p>
          <a:p>
            <a:pPr marL="228600" indent="-228600" algn="just">
              <a:buAutoNum type="alphaLcParenBoth"/>
            </a:pPr>
            <a:r>
              <a:rPr lang="en-US" sz="700" dirty="0">
                <a:solidFill>
                  <a:schemeClr val="tx2">
                    <a:lumMod val="50000"/>
                  </a:schemeClr>
                </a:solidFill>
                <a:latin typeface="Montserrat Semi-Bold" panose="020B0604020202020204" charset="0"/>
              </a:rPr>
              <a:t>name of firm shall appear in equal or greater size, prominence, and frequency than the name of any affiliated licensee</a:t>
            </a:r>
          </a:p>
          <a:p>
            <a:pPr marL="228600" indent="-228600" algn="just">
              <a:buAutoNum type="alphaLcParenBoth"/>
            </a:pPr>
            <a:endParaRPr lang="en-US" sz="700" dirty="0">
              <a:solidFill>
                <a:schemeClr val="tx2">
                  <a:lumMod val="50000"/>
                </a:schemeClr>
              </a:solidFill>
              <a:latin typeface="Montserrat Semi-Bold" panose="020B0604020202020204" charset="0"/>
            </a:endParaRPr>
          </a:p>
          <a:p>
            <a:pPr marL="228600" indent="-228600" algn="just">
              <a:buAutoNum type="alphaLcParenBoth"/>
            </a:pPr>
            <a:r>
              <a:rPr lang="en-US" sz="700" dirty="0">
                <a:solidFill>
                  <a:schemeClr val="tx2">
                    <a:lumMod val="50000"/>
                  </a:schemeClr>
                </a:solidFill>
                <a:latin typeface="Montserrat Semi-Bold" panose="020B0604020202020204" charset="0"/>
              </a:rPr>
              <a:t>firm's telephone number shall appear in equal or greater size, prominence, and frequency than the telephone number of any affiliated licensee, and it must be a number at which the public can reach the broker or a manager without going through the affiliated licensee(s) listed in the advertisement</a:t>
            </a:r>
          </a:p>
          <a:p>
            <a:endParaRPr lang="en-US" sz="700" dirty="0"/>
          </a:p>
          <a:p>
            <a:endParaRPr lang="en-US" dirty="0"/>
          </a:p>
        </p:txBody>
      </p:sp>
    </p:spTree>
    <p:extLst>
      <p:ext uri="{BB962C8B-B14F-4D97-AF65-F5344CB8AC3E}">
        <p14:creationId xmlns:p14="http://schemas.microsoft.com/office/powerpoint/2010/main" val="2855357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32319" y="133350"/>
            <a:ext cx="3270504" cy="477375"/>
          </a:xfrm>
          <a:prstGeom prst="rect">
            <a:avLst/>
          </a:prstGeom>
        </p:spPr>
        <p:txBody>
          <a:bodyPr wrap="square" lIns="0" tIns="0" rIns="0" bIns="0" rtlCol="0" anchor="t">
            <a:spAutoFit/>
          </a:bodyPr>
          <a:lstStyle/>
          <a:p>
            <a:pPr algn="ctr">
              <a:lnSpc>
                <a:spcPts val="1969"/>
              </a:lnSpc>
            </a:pPr>
            <a:r>
              <a:rPr lang="en-US" sz="900" dirty="0">
                <a:solidFill>
                  <a:schemeClr val="accent6">
                    <a:lumMod val="50000"/>
                  </a:schemeClr>
                </a:solidFill>
                <a:latin typeface="Montserrat Semi-Bold" panose="020B0604020202020204" charset="0"/>
              </a:rPr>
              <a:t>Advertising – Online </a:t>
            </a:r>
            <a:endParaRPr lang="en-US" sz="900" dirty="0">
              <a:solidFill>
                <a:srgbClr val="06097A"/>
              </a:solidFill>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7"/>
            <a:ext cx="3186763" cy="1661993"/>
          </a:xfrm>
          <a:prstGeom prst="rect">
            <a:avLst/>
          </a:prstGeom>
          <a:noFill/>
        </p:spPr>
        <p:txBody>
          <a:bodyPr wrap="square" rtlCol="0">
            <a:spAutoFit/>
          </a:bodyPr>
          <a:lstStyle/>
          <a:p>
            <a:pPr marL="171450" indent="-171450" algn="just">
              <a:buFont typeface="Arial" panose="020B0604020202020204" pitchFamily="34" charset="0"/>
              <a:buChar char="•"/>
            </a:pPr>
            <a:r>
              <a:rPr lang="en-US" sz="700" dirty="0">
                <a:solidFill>
                  <a:schemeClr val="tx2">
                    <a:lumMod val="50000"/>
                  </a:schemeClr>
                </a:solidFill>
                <a:latin typeface="Montserrat Semi-Bold" panose="020B0604020202020204" charset="0"/>
              </a:rPr>
              <a:t>Every viewable web page of a website must disclose the name and telephone number of the licensee’s firm, except: </a:t>
            </a:r>
          </a:p>
          <a:p>
            <a:pPr algn="just"/>
            <a:endParaRPr lang="en-US" sz="700" dirty="0">
              <a:solidFill>
                <a:schemeClr val="tx2">
                  <a:lumMod val="50000"/>
                </a:schemeClr>
              </a:solidFill>
              <a:latin typeface="Montserrat Semi-Bold" panose="020B0604020202020204" charset="0"/>
            </a:endParaRPr>
          </a:p>
          <a:p>
            <a:pPr lvl="1" algn="just"/>
            <a:r>
              <a:rPr lang="en-US" sz="700" dirty="0">
                <a:solidFill>
                  <a:schemeClr val="tx2">
                    <a:lumMod val="50000"/>
                  </a:schemeClr>
                </a:solidFill>
                <a:latin typeface="Montserrat Semi-Bold" panose="020B0604020202020204" charset="0"/>
              </a:rPr>
              <a:t>     when advertising electronic messages of limited    </a:t>
            </a:r>
          </a:p>
          <a:p>
            <a:pPr lvl="1" algn="just"/>
            <a:r>
              <a:rPr lang="en-US" sz="700" dirty="0">
                <a:solidFill>
                  <a:schemeClr val="tx2">
                    <a:lumMod val="50000"/>
                  </a:schemeClr>
                </a:solidFill>
                <a:latin typeface="Montserrat Semi-Bold" panose="020B0604020202020204" charset="0"/>
              </a:rPr>
              <a:t>     info/characters, you may provide a direct link to a    </a:t>
            </a:r>
          </a:p>
          <a:p>
            <a:pPr lvl="1" algn="just"/>
            <a:r>
              <a:rPr lang="en-US" sz="700" dirty="0">
                <a:solidFill>
                  <a:schemeClr val="tx2">
                    <a:lumMod val="50000"/>
                  </a:schemeClr>
                </a:solidFill>
                <a:latin typeface="Montserrat Semi-Bold" panose="020B0604020202020204" charset="0"/>
              </a:rPr>
              <a:t>    display in compliance with this requirement - One    </a:t>
            </a:r>
          </a:p>
          <a:p>
            <a:pPr lvl="1" algn="just"/>
            <a:r>
              <a:rPr lang="en-US" sz="700" dirty="0">
                <a:solidFill>
                  <a:schemeClr val="tx2">
                    <a:lumMod val="50000"/>
                  </a:schemeClr>
                </a:solidFill>
                <a:latin typeface="Montserrat Semi-Bold" panose="020B0604020202020204" charset="0"/>
              </a:rPr>
              <a:t>    click away.</a:t>
            </a:r>
          </a:p>
          <a:p>
            <a:pPr algn="just"/>
            <a:endParaRPr lang="en-US" sz="700" dirty="0">
              <a:solidFill>
                <a:schemeClr val="tx2">
                  <a:lumMod val="50000"/>
                </a:schemeClr>
              </a:solidFill>
              <a:latin typeface="Montserrat Semi-Bold" panose="020B0604020202020204" charset="0"/>
            </a:endParaRPr>
          </a:p>
          <a:p>
            <a:pPr algn="just"/>
            <a:r>
              <a:rPr lang="en-US" sz="700" dirty="0">
                <a:solidFill>
                  <a:schemeClr val="tx2">
                    <a:lumMod val="50000"/>
                  </a:schemeClr>
                </a:solidFill>
                <a:latin typeface="Montserrat Semi-Bold" panose="020B0604020202020204" charset="0"/>
              </a:rPr>
              <a:t>*Note: You are not responsible for information that is taken without your consent from your website and placed on another website that is out of your control</a:t>
            </a:r>
          </a:p>
          <a:p>
            <a:endParaRPr lang="en-US" sz="700" dirty="0"/>
          </a:p>
          <a:p>
            <a:endParaRPr lang="en-US" dirty="0"/>
          </a:p>
        </p:txBody>
      </p:sp>
    </p:spTree>
    <p:extLst>
      <p:ext uri="{BB962C8B-B14F-4D97-AF65-F5344CB8AC3E}">
        <p14:creationId xmlns:p14="http://schemas.microsoft.com/office/powerpoint/2010/main" val="106693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778069" y="133350"/>
            <a:ext cx="3270504" cy="477375"/>
          </a:xfrm>
          <a:prstGeom prst="rect">
            <a:avLst/>
          </a:prstGeom>
        </p:spPr>
        <p:txBody>
          <a:bodyPr wrap="square" lIns="0" tIns="0" rIns="0" bIns="0" rtlCol="0" anchor="t">
            <a:spAutoFit/>
          </a:bodyPr>
          <a:lstStyle/>
          <a:p>
            <a:pPr algn="ctr">
              <a:lnSpc>
                <a:spcPts val="1969"/>
              </a:lnSpc>
            </a:pPr>
            <a:r>
              <a:rPr lang="en-US" sz="900" dirty="0">
                <a:solidFill>
                  <a:schemeClr val="accent6">
                    <a:lumMod val="50000"/>
                  </a:schemeClr>
                </a:solidFill>
                <a:latin typeface="Montserrat Semi-Bold" panose="020B0604020202020204" charset="0"/>
              </a:rPr>
              <a:t>Advertising</a:t>
            </a:r>
            <a:endParaRPr lang="en-US" sz="900" dirty="0">
              <a:solidFill>
                <a:srgbClr val="06097A"/>
              </a:solidFill>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7"/>
            <a:ext cx="3186763" cy="1554272"/>
          </a:xfrm>
          <a:prstGeom prst="rect">
            <a:avLst/>
          </a:prstGeom>
          <a:noFill/>
        </p:spPr>
        <p:txBody>
          <a:bodyPr wrap="square" rtlCol="0">
            <a:spAutoFit/>
          </a:bodyPr>
          <a:lstStyle/>
          <a:p>
            <a:pPr marL="171450" indent="-171450" algn="just">
              <a:buFont typeface="Arial" panose="020B0604020202020204" pitchFamily="34" charset="0"/>
              <a:buChar char="•"/>
            </a:pPr>
            <a:r>
              <a:rPr lang="en-US" sz="700" dirty="0">
                <a:solidFill>
                  <a:schemeClr val="tx2">
                    <a:lumMod val="50000"/>
                  </a:schemeClr>
                </a:solidFill>
                <a:latin typeface="Montserrat Semi-Bold" panose="020B0604020202020204" charset="0"/>
              </a:rPr>
              <a:t>Any advertising that is misleading or inaccurate in any material fact or in any way misrepresents any real estate is prohibited</a:t>
            </a:r>
          </a:p>
          <a:p>
            <a:pPr algn="just"/>
            <a:endParaRPr lang="en-US" sz="700" dirty="0">
              <a:solidFill>
                <a:schemeClr val="tx2">
                  <a:lumMod val="50000"/>
                </a:schemeClr>
              </a:solidFill>
              <a:latin typeface="Montserrat Semi-Bold" panose="020B0604020202020204" charset="0"/>
            </a:endParaRPr>
          </a:p>
          <a:p>
            <a:pPr marL="171450" indent="-171450" algn="just">
              <a:buFont typeface="Arial" panose="020B0604020202020204" pitchFamily="34" charset="0"/>
              <a:buChar char="•"/>
            </a:pPr>
            <a:r>
              <a:rPr lang="en-US" sz="700" dirty="0">
                <a:solidFill>
                  <a:schemeClr val="tx2">
                    <a:lumMod val="50000"/>
                  </a:schemeClr>
                </a:solidFill>
                <a:latin typeface="Montserrat Semi-Bold" panose="020B0604020202020204" charset="0"/>
              </a:rPr>
              <a:t>A licensee shall not advertise until the licensee has first secured the written permission of the owner</a:t>
            </a:r>
          </a:p>
          <a:p>
            <a:pPr algn="just"/>
            <a:endParaRPr lang="en-US" sz="700" dirty="0">
              <a:solidFill>
                <a:schemeClr val="tx2">
                  <a:lumMod val="50000"/>
                </a:schemeClr>
              </a:solidFill>
              <a:latin typeface="Montserrat Semi-Bold" panose="020B0604020202020204" charset="0"/>
            </a:endParaRPr>
          </a:p>
          <a:p>
            <a:pPr marL="171450" indent="-171450" algn="just">
              <a:buFont typeface="Arial" panose="020B0604020202020204" pitchFamily="34" charset="0"/>
              <a:buChar char="•"/>
            </a:pPr>
            <a:r>
              <a:rPr lang="en-US" sz="700" dirty="0">
                <a:solidFill>
                  <a:schemeClr val="tx2">
                    <a:lumMod val="50000"/>
                  </a:schemeClr>
                </a:solidFill>
                <a:latin typeface="Montserrat Semi-Bold" panose="020B0604020202020204" charset="0"/>
              </a:rPr>
              <a:t>A licensee shall not use an advertisement that is directed at or referred to persons of a particular race, color, religion, sex, handicap, familial status, or national origin</a:t>
            </a:r>
          </a:p>
          <a:p>
            <a:endParaRPr lang="en-US" sz="700" dirty="0"/>
          </a:p>
          <a:p>
            <a:endParaRPr lang="en-US" dirty="0"/>
          </a:p>
        </p:txBody>
      </p:sp>
    </p:spTree>
    <p:extLst>
      <p:ext uri="{BB962C8B-B14F-4D97-AF65-F5344CB8AC3E}">
        <p14:creationId xmlns:p14="http://schemas.microsoft.com/office/powerpoint/2010/main" val="2118116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92159" y="1047750"/>
            <a:ext cx="3270504" cy="477375"/>
          </a:xfrm>
          <a:prstGeom prst="rect">
            <a:avLst/>
          </a:prstGeom>
        </p:spPr>
        <p:txBody>
          <a:bodyPr wrap="square" lIns="0" tIns="0" rIns="0" bIns="0" rtlCol="0" anchor="t">
            <a:spAutoFit/>
          </a:bodyPr>
          <a:lstStyle/>
          <a:p>
            <a:pPr algn="ctr">
              <a:lnSpc>
                <a:spcPts val="1969"/>
              </a:lnSpc>
            </a:pPr>
            <a:r>
              <a:rPr lang="en-US" sz="1400" dirty="0">
                <a:solidFill>
                  <a:schemeClr val="accent6">
                    <a:lumMod val="50000"/>
                  </a:schemeClr>
                </a:solidFill>
                <a:latin typeface="Montserrat Semi-Bold" panose="020B0604020202020204" charset="0"/>
              </a:rPr>
              <a:t>Handling Real Estate Transactions</a:t>
            </a:r>
            <a:endParaRPr lang="en-US" sz="1400" dirty="0">
              <a:solidFill>
                <a:srgbClr val="06097A"/>
              </a:solidFill>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80128" y="1428750"/>
            <a:ext cx="3119743"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348127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32319" y="133350"/>
            <a:ext cx="3270504" cy="477375"/>
          </a:xfrm>
          <a:prstGeom prst="rect">
            <a:avLst/>
          </a:prstGeom>
        </p:spPr>
        <p:txBody>
          <a:bodyPr wrap="square" lIns="0" tIns="0" rIns="0" bIns="0" rtlCol="0" anchor="t">
            <a:spAutoFit/>
          </a:bodyPr>
          <a:lstStyle/>
          <a:p>
            <a:pPr algn="ctr">
              <a:lnSpc>
                <a:spcPts val="1969"/>
              </a:lnSpc>
            </a:pPr>
            <a:r>
              <a:rPr lang="en-US" sz="900" dirty="0">
                <a:solidFill>
                  <a:schemeClr val="accent6">
                    <a:lumMod val="50000"/>
                  </a:schemeClr>
                </a:solidFill>
                <a:latin typeface="Montserrat Semi-Bold" panose="020B0604020202020204" charset="0"/>
              </a:rPr>
              <a:t>Handling Real Estate Transactions</a:t>
            </a:r>
            <a:endParaRPr lang="en-US" sz="900" dirty="0">
              <a:solidFill>
                <a:srgbClr val="06097A"/>
              </a:solidFill>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7"/>
            <a:ext cx="3186763" cy="2416046"/>
          </a:xfrm>
          <a:prstGeom prst="rect">
            <a:avLst/>
          </a:prstGeom>
          <a:noFill/>
        </p:spPr>
        <p:txBody>
          <a:bodyPr wrap="square" rtlCol="0">
            <a:spAutoFit/>
          </a:bodyPr>
          <a:lstStyle/>
          <a:p>
            <a:pPr algn="just"/>
            <a:r>
              <a:rPr lang="en-US" sz="600" dirty="0">
                <a:solidFill>
                  <a:schemeClr val="tx2">
                    <a:lumMod val="50000"/>
                  </a:schemeClr>
                </a:solidFill>
                <a:latin typeface="Montserrat Semi-Bold" panose="020B0604020202020204" charset="0"/>
              </a:rPr>
              <a:t>A licensee shall promptly tender to any client any signed offer to purchase, sell, lease, or exchange property made to such client. GREC 520-1.10(1)    </a:t>
            </a:r>
          </a:p>
          <a:p>
            <a:pPr algn="just"/>
            <a:endParaRPr lang="en-US" sz="600" dirty="0">
              <a:solidFill>
                <a:schemeClr val="tx2">
                  <a:lumMod val="50000"/>
                </a:schemeClr>
              </a:solidFill>
              <a:latin typeface="Montserrat Semi-Bold" panose="020B0604020202020204" charset="0"/>
            </a:endParaRPr>
          </a:p>
          <a:p>
            <a:pPr algn="ctr"/>
            <a:r>
              <a:rPr lang="en-US" sz="600" dirty="0">
                <a:solidFill>
                  <a:schemeClr val="tx2">
                    <a:lumMod val="50000"/>
                  </a:schemeClr>
                </a:solidFill>
                <a:latin typeface="Montserrat Semi-Bold" panose="020B0604020202020204" charset="0"/>
              </a:rPr>
              <a:t>Doesn’t matter what form it is on! Can you require a GAR form?</a:t>
            </a:r>
          </a:p>
          <a:p>
            <a:pPr algn="just"/>
            <a:endParaRPr lang="en-US" sz="600" dirty="0">
              <a:solidFill>
                <a:schemeClr val="tx2">
                  <a:lumMod val="50000"/>
                </a:schemeClr>
              </a:solidFill>
              <a:latin typeface="Montserrat Semi-Bold" panose="020B0604020202020204" charset="0"/>
            </a:endParaRPr>
          </a:p>
          <a:p>
            <a:pPr algn="just"/>
            <a:r>
              <a:rPr lang="en-US" sz="600" dirty="0">
                <a:solidFill>
                  <a:schemeClr val="tx2">
                    <a:lumMod val="50000"/>
                  </a:schemeClr>
                </a:solidFill>
                <a:latin typeface="Montserrat Semi-Bold" panose="020B0604020202020204" charset="0"/>
              </a:rPr>
              <a:t>A licensee preparing or signing a brokerage engagement or an offer to purchase, sell, lease, or exchange real property shall include the license number issued by the Commission of each firm and of each licensee participating in the transaction. GREC 520-1.10(2)  *Watch non-GAR forms*</a:t>
            </a:r>
          </a:p>
          <a:p>
            <a:pPr algn="just"/>
            <a:endParaRPr lang="en-US" sz="600" dirty="0">
              <a:solidFill>
                <a:schemeClr val="tx2">
                  <a:lumMod val="50000"/>
                </a:schemeClr>
              </a:solidFill>
              <a:latin typeface="Montserrat Semi-Bold" panose="020B0604020202020204" charset="0"/>
            </a:endParaRPr>
          </a:p>
          <a:p>
            <a:pPr algn="just"/>
            <a:r>
              <a:rPr lang="en-US" sz="600" dirty="0">
                <a:solidFill>
                  <a:schemeClr val="tx2">
                    <a:lumMod val="50000"/>
                  </a:schemeClr>
                </a:solidFill>
                <a:latin typeface="Montserrat Semi-Bold" panose="020B0604020202020204" charset="0"/>
              </a:rPr>
              <a:t>A licensee shall provide a copy of any document utilized in a real estate transaction to any individual signing such document. GREC 520-1.10(3)</a:t>
            </a:r>
          </a:p>
          <a:p>
            <a:pPr algn="just"/>
            <a:endParaRPr lang="en-US" sz="600" dirty="0">
              <a:solidFill>
                <a:schemeClr val="tx2">
                  <a:lumMod val="50000"/>
                </a:schemeClr>
              </a:solidFill>
              <a:latin typeface="Montserrat Semi-Bold" panose="020B0604020202020204" charset="0"/>
            </a:endParaRPr>
          </a:p>
          <a:p>
            <a:pPr algn="just"/>
            <a:r>
              <a:rPr lang="en-US" sz="600" dirty="0">
                <a:solidFill>
                  <a:schemeClr val="tx2">
                    <a:lumMod val="50000"/>
                  </a:schemeClr>
                </a:solidFill>
                <a:latin typeface="Montserrat Semi-Bold" panose="020B0604020202020204" charset="0"/>
              </a:rPr>
              <a:t>If an offer is accepted and signed by all parties, copies shall be properly distributed, one to each party signing and one to each brokerage firm involved. GREC 520-1.10(3)</a:t>
            </a:r>
          </a:p>
          <a:p>
            <a:pPr algn="just"/>
            <a:endParaRPr lang="en-US" sz="600" dirty="0">
              <a:solidFill>
                <a:schemeClr val="tx2">
                  <a:lumMod val="50000"/>
                </a:schemeClr>
              </a:solidFill>
              <a:latin typeface="Montserrat Semi-Bold" panose="020B0604020202020204" charset="0"/>
            </a:endParaRPr>
          </a:p>
          <a:p>
            <a:pPr algn="just"/>
            <a:r>
              <a:rPr lang="en-US" sz="600" dirty="0">
                <a:solidFill>
                  <a:schemeClr val="tx2">
                    <a:lumMod val="50000"/>
                  </a:schemeClr>
                </a:solidFill>
                <a:latin typeface="Montserrat Semi-Bold" panose="020B0604020202020204" charset="0"/>
              </a:rPr>
              <a:t>Copies of sales contracts, brokerage engagements, closing statements, and leases must be maintained in a broker’s file for three years and shall be made available to authorized agents of the Commission upon reasonable request GREC 520-1.10(4)</a:t>
            </a:r>
          </a:p>
          <a:p>
            <a:endParaRPr lang="en-US" sz="700" dirty="0"/>
          </a:p>
          <a:p>
            <a:endParaRPr lang="en-US" dirty="0"/>
          </a:p>
        </p:txBody>
      </p:sp>
    </p:spTree>
    <p:extLst>
      <p:ext uri="{BB962C8B-B14F-4D97-AF65-F5344CB8AC3E}">
        <p14:creationId xmlns:p14="http://schemas.microsoft.com/office/powerpoint/2010/main" val="2267250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05604" y="133350"/>
            <a:ext cx="3270504" cy="497893"/>
          </a:xfrm>
          <a:prstGeom prst="rect">
            <a:avLst/>
          </a:prstGeom>
        </p:spPr>
        <p:txBody>
          <a:bodyPr wrap="square" lIns="0" tIns="0" rIns="0" bIns="0" rtlCol="0" anchor="t">
            <a:spAutoFit/>
          </a:bodyPr>
          <a:lstStyle/>
          <a:p>
            <a:pPr algn="ctr"/>
            <a:r>
              <a:rPr lang="en-US" sz="900" dirty="0">
                <a:solidFill>
                  <a:schemeClr val="accent6">
                    <a:lumMod val="50000"/>
                  </a:schemeClr>
                </a:solidFill>
                <a:latin typeface="Montserrat Semi-Bold" panose="020B0604020202020204" charset="0"/>
              </a:rPr>
              <a:t>Falsification of Documents/Misleading Representations</a:t>
            </a:r>
            <a:endParaRPr lang="en-US" sz="900" dirty="0">
              <a:solidFill>
                <a:srgbClr val="06097A"/>
              </a:solidFill>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8"/>
            <a:ext cx="3186763" cy="2446824"/>
          </a:xfrm>
          <a:prstGeom prst="rect">
            <a:avLst/>
          </a:prstGeom>
          <a:noFill/>
        </p:spPr>
        <p:txBody>
          <a:bodyPr wrap="square" rtlCol="0">
            <a:spAutoFit/>
          </a:bodyPr>
          <a:lstStyle/>
          <a:p>
            <a:pPr algn="just"/>
            <a:r>
              <a:rPr lang="en-US" sz="800" dirty="0">
                <a:solidFill>
                  <a:schemeClr val="tx2">
                    <a:lumMod val="50000"/>
                  </a:schemeClr>
                </a:solidFill>
                <a:latin typeface="Montserrat Semi-Bold" panose="020B0604020202020204" charset="0"/>
              </a:rPr>
              <a:t>No Licensee shall falsify a document involved in a real estate transaction or knowingly represent to a principal:</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an amount other than the true and actual price</a:t>
            </a:r>
          </a:p>
          <a:p>
            <a:pPr algn="just"/>
            <a:r>
              <a:rPr lang="en-US" sz="800" dirty="0">
                <a:solidFill>
                  <a:schemeClr val="tx2">
                    <a:lumMod val="50000"/>
                  </a:schemeClr>
                </a:solidFill>
                <a:latin typeface="Montserrat Semi-Bold" panose="020B0604020202020204" charset="0"/>
              </a:rPr>
              <a:t>an amount other than the true and actual down payment</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An amount other than the true and actual earnest money</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A payment of trust funds in cash when in fact some other method is made; or</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An artifice with the intent to deceive</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GREC 520-1.10(5)</a:t>
            </a:r>
          </a:p>
          <a:p>
            <a:endParaRPr lang="en-US" sz="700" dirty="0"/>
          </a:p>
          <a:p>
            <a:endParaRPr lang="en-US" dirty="0"/>
          </a:p>
        </p:txBody>
      </p:sp>
    </p:spTree>
    <p:extLst>
      <p:ext uri="{BB962C8B-B14F-4D97-AF65-F5344CB8AC3E}">
        <p14:creationId xmlns:p14="http://schemas.microsoft.com/office/powerpoint/2010/main" val="309280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112227" y="2632154"/>
            <a:ext cx="1050436" cy="138989"/>
          </a:xfrm>
          <a:prstGeom prst="rect">
            <a:avLst/>
          </a:prstGeom>
        </p:spPr>
      </p:pic>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pic>
        <p:nvPicPr>
          <p:cNvPr id="6" name="Content Placeholder 5">
            <a:extLst>
              <a:ext uri="{FF2B5EF4-FFF2-40B4-BE49-F238E27FC236}">
                <a16:creationId xmlns:a16="http://schemas.microsoft.com/office/drawing/2014/main" id="{479C4E6E-51EB-410D-9637-BC75D7F06711}"/>
              </a:ext>
            </a:extLst>
          </p:cNvPr>
          <p:cNvPicPr>
            <a:picLocks noChangeAspect="1"/>
          </p:cNvPicPr>
          <p:nvPr/>
        </p:nvPicPr>
        <p:blipFill rotWithShape="1">
          <a:blip r:embed="rId3"/>
          <a:srcRect t="26654" b="26654"/>
          <a:stretch/>
        </p:blipFill>
        <p:spPr>
          <a:xfrm>
            <a:off x="1689008" y="511653"/>
            <a:ext cx="3060792" cy="1369245"/>
          </a:xfrm>
          <a:prstGeom prst="rect">
            <a:avLst/>
          </a:prstGeom>
          <a:noFill/>
        </p:spPr>
      </p:pic>
      <p:sp>
        <p:nvSpPr>
          <p:cNvPr id="9" name="TextBox 4">
            <a:extLst>
              <a:ext uri="{FF2B5EF4-FFF2-40B4-BE49-F238E27FC236}">
                <a16:creationId xmlns:a16="http://schemas.microsoft.com/office/drawing/2014/main" id="{CE257CF9-1CA0-41A8-BB79-8087531B410C}"/>
              </a:ext>
            </a:extLst>
          </p:cNvPr>
          <p:cNvSpPr txBox="1"/>
          <p:nvPr/>
        </p:nvSpPr>
        <p:spPr>
          <a:xfrm>
            <a:off x="330200" y="1832040"/>
            <a:ext cx="3119743" cy="939103"/>
          </a:xfrm>
          <a:prstGeom prst="rect">
            <a:avLst/>
          </a:prstGeom>
        </p:spPr>
        <p:txBody>
          <a:bodyPr wrap="square" lIns="0" tIns="0" rIns="0" bIns="0" rtlCol="0" anchor="t">
            <a:spAutoFit/>
          </a:bodyPr>
          <a:lstStyle/>
          <a:p>
            <a:pPr marL="171450" indent="-171450">
              <a:lnSpc>
                <a:spcPts val="1461"/>
              </a:lnSpc>
              <a:buFontTx/>
              <a:buChar char="-"/>
            </a:pPr>
            <a:r>
              <a:rPr lang="en-US" sz="800" dirty="0">
                <a:solidFill>
                  <a:srgbClr val="243746"/>
                </a:solidFill>
                <a:latin typeface="Montserrat Semi-Bold"/>
              </a:rPr>
              <a:t>Collecting fees, setting rules and regulations, providing for paperless processes. </a:t>
            </a:r>
          </a:p>
          <a:p>
            <a:pPr marL="171450" indent="-171450">
              <a:lnSpc>
                <a:spcPts val="1461"/>
              </a:lnSpc>
              <a:buFontTx/>
              <a:buChar char="-"/>
            </a:pPr>
            <a:r>
              <a:rPr lang="en-US" sz="800" dirty="0">
                <a:solidFill>
                  <a:srgbClr val="243746"/>
                </a:solidFill>
                <a:latin typeface="Montserrat Semi-Bold"/>
              </a:rPr>
              <a:t>Running the office of the Commission. </a:t>
            </a:r>
          </a:p>
          <a:p>
            <a:pPr marL="171450" indent="-171450">
              <a:lnSpc>
                <a:spcPts val="1461"/>
              </a:lnSpc>
              <a:buFontTx/>
              <a:buChar char="-"/>
            </a:pPr>
            <a:r>
              <a:rPr lang="en-US" sz="800" dirty="0">
                <a:solidFill>
                  <a:srgbClr val="243746"/>
                </a:solidFill>
                <a:latin typeface="Montserrat Semi-Bold"/>
              </a:rPr>
              <a:t>Members must be inactive. </a:t>
            </a:r>
          </a:p>
          <a:p>
            <a:pPr marL="171450" indent="-171450">
              <a:lnSpc>
                <a:spcPts val="1461"/>
              </a:lnSpc>
              <a:buFontTx/>
              <a:buChar char="-"/>
            </a:pPr>
            <a:r>
              <a:rPr lang="en-US" sz="800" dirty="0">
                <a:solidFill>
                  <a:srgbClr val="243746"/>
                </a:solidFill>
                <a:latin typeface="Montserrat Semi-Bold"/>
              </a:rPr>
              <a:t>Utilization of an official seal. </a:t>
            </a:r>
          </a:p>
        </p:txBody>
      </p:sp>
      <p:sp>
        <p:nvSpPr>
          <p:cNvPr id="7" name="TextBox 3">
            <a:extLst>
              <a:ext uri="{FF2B5EF4-FFF2-40B4-BE49-F238E27FC236}">
                <a16:creationId xmlns:a16="http://schemas.microsoft.com/office/drawing/2014/main" id="{B4B4D025-E229-48EF-8772-BE76DC8A9DB5}"/>
              </a:ext>
            </a:extLst>
          </p:cNvPr>
          <p:cNvSpPr txBox="1"/>
          <p:nvPr/>
        </p:nvSpPr>
        <p:spPr>
          <a:xfrm>
            <a:off x="763283" y="168333"/>
            <a:ext cx="3399380" cy="256480"/>
          </a:xfrm>
          <a:prstGeom prst="rect">
            <a:avLst/>
          </a:prstGeom>
        </p:spPr>
        <p:txBody>
          <a:bodyPr lIns="0" tIns="0" rIns="0" bIns="0" rtlCol="0" anchor="t">
            <a:spAutoFit/>
          </a:bodyPr>
          <a:lstStyle/>
          <a:p>
            <a:pPr algn="ctr">
              <a:lnSpc>
                <a:spcPts val="1969"/>
              </a:lnSpc>
            </a:pPr>
            <a:r>
              <a:rPr lang="en-US" sz="1790" spc="180" dirty="0">
                <a:solidFill>
                  <a:srgbClr val="926A52"/>
                </a:solidFill>
                <a:latin typeface="Montserrat Semi-Bold" panose="020B0604020202020204" charset="0"/>
              </a:rPr>
              <a:t>GREC – GA STATUTES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32319" y="133350"/>
            <a:ext cx="3270504" cy="477375"/>
          </a:xfrm>
          <a:prstGeom prst="rect">
            <a:avLst/>
          </a:prstGeom>
        </p:spPr>
        <p:txBody>
          <a:bodyPr wrap="square" lIns="0" tIns="0" rIns="0" bIns="0" rtlCol="0" anchor="t">
            <a:spAutoFit/>
          </a:bodyPr>
          <a:lstStyle/>
          <a:p>
            <a:pPr algn="ctr">
              <a:lnSpc>
                <a:spcPts val="1969"/>
              </a:lnSpc>
            </a:pPr>
            <a:r>
              <a:rPr lang="en-US" sz="900" dirty="0">
                <a:solidFill>
                  <a:schemeClr val="accent6">
                    <a:lumMod val="50000"/>
                  </a:schemeClr>
                </a:solidFill>
                <a:latin typeface="Montserrat Semi-Bold" panose="020B0604020202020204" charset="0"/>
              </a:rPr>
              <a:t>Disclosure of Commission</a:t>
            </a:r>
            <a:endParaRPr lang="en-US" sz="900" dirty="0">
              <a:solidFill>
                <a:srgbClr val="06097A"/>
              </a:solidFill>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8"/>
            <a:ext cx="3186763" cy="2323713"/>
          </a:xfrm>
          <a:prstGeom prst="rect">
            <a:avLst/>
          </a:prstGeom>
          <a:noFill/>
        </p:spPr>
        <p:txBody>
          <a:bodyPr wrap="square" rtlCol="0">
            <a:spAutoFit/>
          </a:bodyPr>
          <a:lstStyle/>
          <a:p>
            <a:pPr algn="just"/>
            <a:r>
              <a:rPr lang="en-US" sz="600" dirty="0">
                <a:solidFill>
                  <a:schemeClr val="tx2">
                    <a:lumMod val="50000"/>
                  </a:schemeClr>
                </a:solidFill>
                <a:latin typeface="Montserrat Semi-Bold" panose="020B0604020202020204" charset="0"/>
              </a:rPr>
              <a:t>Disclosure of Commission must be made in advance of the payment or receipt of a Commission. GREC 520-1.10(6a)</a:t>
            </a:r>
          </a:p>
          <a:p>
            <a:pPr algn="just"/>
            <a:endParaRPr lang="en-US" sz="600" dirty="0">
              <a:solidFill>
                <a:schemeClr val="tx2">
                  <a:lumMod val="50000"/>
                </a:schemeClr>
              </a:solidFill>
              <a:latin typeface="Montserrat Semi-Bold" panose="020B0604020202020204" charset="0"/>
            </a:endParaRPr>
          </a:p>
          <a:p>
            <a:pPr algn="just"/>
            <a:r>
              <a:rPr lang="en-US" sz="600" dirty="0">
                <a:solidFill>
                  <a:schemeClr val="tx2">
                    <a:lumMod val="50000"/>
                  </a:schemeClr>
                </a:solidFill>
                <a:latin typeface="Montserrat Semi-Bold" panose="020B0604020202020204" charset="0"/>
              </a:rPr>
              <a:t>In a transaction where a licensee refers a principal to another broker for service, the payment of a Commission by the broker working with the principal shall be disclosed in writing to the principal by the broker to whom the referral was made no later than at the closing. GREC 520-1.10(6b) (Use proper forms.</a:t>
            </a:r>
          </a:p>
          <a:p>
            <a:pPr algn="just"/>
            <a:endParaRPr lang="en-US" sz="600" dirty="0">
              <a:solidFill>
                <a:schemeClr val="tx2">
                  <a:lumMod val="50000"/>
                </a:schemeClr>
              </a:solidFill>
              <a:latin typeface="Montserrat Semi-Bold" panose="020B0604020202020204" charset="0"/>
            </a:endParaRPr>
          </a:p>
          <a:p>
            <a:pPr algn="just"/>
            <a:r>
              <a:rPr lang="en-US" sz="600" dirty="0">
                <a:solidFill>
                  <a:schemeClr val="tx2">
                    <a:lumMod val="50000"/>
                  </a:schemeClr>
                </a:solidFill>
                <a:latin typeface="Montserrat Semi-Bold" panose="020B0604020202020204" charset="0"/>
              </a:rPr>
              <a:t>The disclosure for requirement for referral fees is in addition to requirements under RESPA. GREC 520-1.10(6c)</a:t>
            </a:r>
          </a:p>
          <a:p>
            <a:pPr algn="just"/>
            <a:endParaRPr lang="en-US" sz="600" dirty="0">
              <a:solidFill>
                <a:schemeClr val="tx2">
                  <a:lumMod val="50000"/>
                </a:schemeClr>
              </a:solidFill>
              <a:latin typeface="Montserrat Semi-Bold" panose="020B0604020202020204" charset="0"/>
            </a:endParaRPr>
          </a:p>
          <a:p>
            <a:pPr algn="just"/>
            <a:r>
              <a:rPr lang="en-US" sz="600" dirty="0">
                <a:solidFill>
                  <a:schemeClr val="tx2">
                    <a:lumMod val="50000"/>
                  </a:schemeClr>
                </a:solidFill>
                <a:latin typeface="Montserrat Semi-Bold" panose="020B0604020202020204" charset="0"/>
              </a:rPr>
              <a:t>Unfair trade practices- Licensee’s Principal includes both clients and customers (without buyer brokerage agreement). GREC 520-1.10(6d)</a:t>
            </a:r>
          </a:p>
          <a:p>
            <a:pPr algn="just"/>
            <a:endParaRPr lang="en-US" sz="600" dirty="0">
              <a:solidFill>
                <a:schemeClr val="tx2">
                  <a:lumMod val="50000"/>
                </a:schemeClr>
              </a:solidFill>
              <a:latin typeface="Montserrat Semi-Bold" panose="020B0604020202020204" charset="0"/>
            </a:endParaRPr>
          </a:p>
          <a:p>
            <a:pPr algn="just"/>
            <a:r>
              <a:rPr lang="en-US" sz="600" dirty="0">
                <a:solidFill>
                  <a:schemeClr val="tx2">
                    <a:lumMod val="50000"/>
                  </a:schemeClr>
                </a:solidFill>
                <a:latin typeface="Montserrat Semi-Bold" panose="020B0604020202020204" charset="0"/>
              </a:rPr>
              <a:t>Rebates are OKAY but must be shown on settlement statement and paid through the closing and must not mislead the other side. GREC 520-1.10(6e)</a:t>
            </a:r>
          </a:p>
          <a:p>
            <a:pPr algn="just"/>
            <a:endParaRPr lang="en-US" sz="600" dirty="0">
              <a:solidFill>
                <a:schemeClr val="tx2">
                  <a:lumMod val="50000"/>
                </a:schemeClr>
              </a:solidFill>
              <a:latin typeface="Montserrat Semi-Bold" panose="020B0604020202020204" charset="0"/>
            </a:endParaRPr>
          </a:p>
          <a:p>
            <a:pPr algn="just"/>
            <a:r>
              <a:rPr lang="en-US" sz="600" dirty="0">
                <a:solidFill>
                  <a:schemeClr val="tx2">
                    <a:lumMod val="50000"/>
                  </a:schemeClr>
                </a:solidFill>
                <a:latin typeface="Montserrat Semi-Bold" panose="020B0604020202020204" charset="0"/>
              </a:rPr>
              <a:t>Closing gifts are OKAY but cannot be contingent on closing. GREC 520-1.10(6)</a:t>
            </a:r>
          </a:p>
          <a:p>
            <a:endParaRPr lang="en-US" sz="700" dirty="0"/>
          </a:p>
          <a:p>
            <a:endParaRPr lang="en-US" dirty="0"/>
          </a:p>
        </p:txBody>
      </p:sp>
    </p:spTree>
    <p:extLst>
      <p:ext uri="{BB962C8B-B14F-4D97-AF65-F5344CB8AC3E}">
        <p14:creationId xmlns:p14="http://schemas.microsoft.com/office/powerpoint/2010/main" val="7506440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770716" y="140111"/>
            <a:ext cx="3270504" cy="477375"/>
          </a:xfrm>
          <a:prstGeom prst="rect">
            <a:avLst/>
          </a:prstGeom>
        </p:spPr>
        <p:txBody>
          <a:bodyPr wrap="square" lIns="0" tIns="0" rIns="0" bIns="0" rtlCol="0" anchor="t">
            <a:spAutoFit/>
          </a:bodyPr>
          <a:lstStyle/>
          <a:p>
            <a:pPr algn="ctr">
              <a:lnSpc>
                <a:spcPts val="1969"/>
              </a:lnSpc>
            </a:pPr>
            <a:r>
              <a:rPr lang="en-US" sz="900" dirty="0">
                <a:solidFill>
                  <a:schemeClr val="accent6">
                    <a:lumMod val="50000"/>
                  </a:schemeClr>
                </a:solidFill>
                <a:latin typeface="Montserrat Semi-Bold" panose="020B0604020202020204" charset="0"/>
              </a:rPr>
              <a:t>Licensee of Principal</a:t>
            </a:r>
            <a:endParaRPr lang="en-US" sz="900" dirty="0">
              <a:solidFill>
                <a:srgbClr val="06097A"/>
              </a:solidFill>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7"/>
            <a:ext cx="3186763" cy="2200602"/>
          </a:xfrm>
          <a:prstGeom prst="rect">
            <a:avLst/>
          </a:prstGeom>
          <a:noFill/>
        </p:spPr>
        <p:txBody>
          <a:bodyPr wrap="square" rtlCol="0">
            <a:spAutoFit/>
          </a:bodyPr>
          <a:lstStyle/>
          <a:p>
            <a:pPr algn="ctr"/>
            <a:r>
              <a:rPr lang="en-US" sz="800" dirty="0">
                <a:solidFill>
                  <a:schemeClr val="tx2">
                    <a:lumMod val="50000"/>
                  </a:schemeClr>
                </a:solidFill>
                <a:latin typeface="Montserrat Semi-Bold" panose="020B0604020202020204" charset="0"/>
              </a:rPr>
              <a:t>Licensee as Principal</a:t>
            </a:r>
          </a:p>
          <a:p>
            <a:pPr algn="ctr"/>
            <a:r>
              <a:rPr lang="en-US" sz="800" dirty="0">
                <a:solidFill>
                  <a:schemeClr val="tx2">
                    <a:lumMod val="50000"/>
                  </a:schemeClr>
                </a:solidFill>
                <a:latin typeface="Montserrat Semi-Bold" panose="020B0604020202020204" charset="0"/>
              </a:rPr>
              <a:t>Statute 43-40-29(c)</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A licensee must comply with the required provisions whether acting as an agent or as a principal.</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Brokers must monitor the activities of agents in their own transactions.</a:t>
            </a:r>
          </a:p>
          <a:p>
            <a:pPr algn="just"/>
            <a:endParaRPr lang="en-US" sz="800" dirty="0">
              <a:solidFill>
                <a:schemeClr val="tx2">
                  <a:lumMod val="50000"/>
                </a:schemeClr>
              </a:solidFill>
              <a:latin typeface="Montserrat Semi-Bold" panose="020B0604020202020204" charset="0"/>
            </a:endParaRPr>
          </a:p>
          <a:p>
            <a:pPr algn="ctr"/>
            <a:r>
              <a:rPr lang="en-US" sz="800" dirty="0">
                <a:solidFill>
                  <a:schemeClr val="tx2">
                    <a:lumMod val="50000"/>
                  </a:schemeClr>
                </a:solidFill>
                <a:latin typeface="Montserrat Semi-Bold" panose="020B0604020202020204" charset="0"/>
              </a:rPr>
              <a:t>What about properties in other states?</a:t>
            </a:r>
          </a:p>
          <a:p>
            <a:pPr algn="just"/>
            <a:endParaRPr lang="en-US" sz="800" dirty="0">
              <a:solidFill>
                <a:schemeClr val="tx2">
                  <a:lumMod val="50000"/>
                </a:schemeClr>
              </a:solidFill>
              <a:latin typeface="Montserrat Semi-Bold" panose="020B0604020202020204" charset="0"/>
            </a:endParaRPr>
          </a:p>
          <a:p>
            <a:pPr algn="just"/>
            <a:r>
              <a:rPr lang="en-US" sz="800" dirty="0">
                <a:solidFill>
                  <a:schemeClr val="tx2">
                    <a:lumMod val="50000"/>
                  </a:schemeClr>
                </a:solidFill>
                <a:latin typeface="Montserrat Semi-Bold" panose="020B0604020202020204" charset="0"/>
              </a:rPr>
              <a:t>GREC Rules apply only to properties in the State of Georgia. So, no set rules for property owned by licensee</a:t>
            </a:r>
          </a:p>
          <a:p>
            <a:pPr algn="just"/>
            <a:r>
              <a:rPr lang="en-US" sz="800" dirty="0">
                <a:solidFill>
                  <a:schemeClr val="tx2">
                    <a:lumMod val="50000"/>
                  </a:schemeClr>
                </a:solidFill>
                <a:latin typeface="Montserrat Semi-Bold" panose="020B0604020202020204" charset="0"/>
              </a:rPr>
              <a:t>in another state.</a:t>
            </a:r>
          </a:p>
          <a:p>
            <a:endParaRPr lang="en-US" sz="700" dirty="0"/>
          </a:p>
          <a:p>
            <a:endParaRPr lang="en-US" dirty="0"/>
          </a:p>
        </p:txBody>
      </p:sp>
    </p:spTree>
    <p:extLst>
      <p:ext uri="{BB962C8B-B14F-4D97-AF65-F5344CB8AC3E}">
        <p14:creationId xmlns:p14="http://schemas.microsoft.com/office/powerpoint/2010/main" val="1758134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770716" y="117115"/>
            <a:ext cx="3270504" cy="477375"/>
          </a:xfrm>
          <a:prstGeom prst="rect">
            <a:avLst/>
          </a:prstGeom>
        </p:spPr>
        <p:txBody>
          <a:bodyPr wrap="square" lIns="0" tIns="0" rIns="0" bIns="0" rtlCol="0" anchor="t">
            <a:spAutoFit/>
          </a:bodyPr>
          <a:lstStyle/>
          <a:p>
            <a:pPr algn="ctr">
              <a:lnSpc>
                <a:spcPts val="1969"/>
              </a:lnSpc>
            </a:pPr>
            <a:r>
              <a:rPr lang="en-US" sz="900" dirty="0">
                <a:solidFill>
                  <a:schemeClr val="accent6">
                    <a:lumMod val="50000"/>
                  </a:schemeClr>
                </a:solidFill>
                <a:latin typeface="Montserrat Semi-Bold" panose="020B0604020202020204" charset="0"/>
              </a:rPr>
              <a:t>When a licensee offers to purchase</a:t>
            </a:r>
            <a:endParaRPr lang="en-US" sz="900" dirty="0">
              <a:solidFill>
                <a:srgbClr val="06097A"/>
              </a:solidFill>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8"/>
            <a:ext cx="3186763" cy="1954381"/>
          </a:xfrm>
          <a:prstGeom prst="rect">
            <a:avLst/>
          </a:prstGeom>
          <a:noFill/>
        </p:spPr>
        <p:txBody>
          <a:bodyPr wrap="square" rtlCol="0">
            <a:spAutoFit/>
          </a:bodyPr>
          <a:lstStyle/>
          <a:p>
            <a:pPr algn="just"/>
            <a:r>
              <a:rPr lang="en-US" sz="600" dirty="0">
                <a:solidFill>
                  <a:schemeClr val="tx2">
                    <a:lumMod val="50000"/>
                  </a:schemeClr>
                </a:solidFill>
                <a:latin typeface="Montserrat Semi-Bold" panose="020B0604020202020204" charset="0"/>
              </a:rPr>
              <a:t>Offers to Buy Associated with a Brokerage Relationship</a:t>
            </a:r>
          </a:p>
          <a:p>
            <a:pPr algn="just"/>
            <a:endParaRPr lang="en-US" sz="600" dirty="0">
              <a:solidFill>
                <a:schemeClr val="tx2">
                  <a:lumMod val="50000"/>
                </a:schemeClr>
              </a:solidFill>
              <a:latin typeface="Montserrat Semi-Bold" panose="020B0604020202020204" charset="0"/>
            </a:endParaRPr>
          </a:p>
          <a:p>
            <a:pPr algn="just"/>
            <a:r>
              <a:rPr lang="en-US" sz="600" dirty="0">
                <a:solidFill>
                  <a:schemeClr val="tx2">
                    <a:lumMod val="50000"/>
                  </a:schemeClr>
                </a:solidFill>
                <a:latin typeface="Montserrat Semi-Bold" panose="020B0604020202020204" charset="0"/>
              </a:rPr>
              <a:t>Whenever a licensee offers to purchase a property as a condition to obtaining a brokerage engagement or on which the licensee is extending the expiration date of an existing brokerage engagement, the licensee must enter into a written contract to purchase which expresses all the terms and conditions of the licensee’s purchase prior to or at the time of entering into the proposed brokerage engagement or into the extension of the existing brokerage engagement</a:t>
            </a:r>
          </a:p>
          <a:p>
            <a:pPr algn="just"/>
            <a:endParaRPr lang="en-US" sz="600" dirty="0">
              <a:solidFill>
                <a:schemeClr val="tx2">
                  <a:lumMod val="50000"/>
                </a:schemeClr>
              </a:solidFill>
              <a:latin typeface="Montserrat Semi-Bold" panose="020B0604020202020204" charset="0"/>
            </a:endParaRPr>
          </a:p>
          <a:p>
            <a:pPr algn="just"/>
            <a:r>
              <a:rPr lang="en-US" sz="600" dirty="0">
                <a:solidFill>
                  <a:schemeClr val="tx2">
                    <a:lumMod val="50000"/>
                  </a:schemeClr>
                </a:solidFill>
                <a:latin typeface="Montserrat Semi-Bold" panose="020B0604020202020204" charset="0"/>
              </a:rPr>
              <a:t>Whenever a licensee offers to purchase a property in order to enable a party to purchase, sell, lease, or exchange another property, the licensee must enter into a written contract to purchase which expresses all the terms and conditions of the licensee’s purchase prior to or at the time of the other party’s entering into a contract to purchase, sell, lease, or exchange the new property</a:t>
            </a:r>
          </a:p>
          <a:p>
            <a:endParaRPr lang="en-US" sz="700" dirty="0"/>
          </a:p>
          <a:p>
            <a:endParaRPr lang="en-US" dirty="0"/>
          </a:p>
        </p:txBody>
      </p:sp>
    </p:spTree>
    <p:extLst>
      <p:ext uri="{BB962C8B-B14F-4D97-AF65-F5344CB8AC3E}">
        <p14:creationId xmlns:p14="http://schemas.microsoft.com/office/powerpoint/2010/main" val="5947595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925520" y="1047750"/>
            <a:ext cx="3270504" cy="477375"/>
          </a:xfrm>
          <a:prstGeom prst="rect">
            <a:avLst/>
          </a:prstGeom>
        </p:spPr>
        <p:txBody>
          <a:bodyPr wrap="square" lIns="0" tIns="0" rIns="0" bIns="0" rtlCol="0" anchor="t">
            <a:spAutoFit/>
          </a:bodyPr>
          <a:lstStyle/>
          <a:p>
            <a:pPr algn="ctr">
              <a:lnSpc>
                <a:spcPts val="1969"/>
              </a:lnSpc>
            </a:pPr>
            <a:r>
              <a:rPr lang="en-US" sz="1600" dirty="0">
                <a:solidFill>
                  <a:schemeClr val="accent6">
                    <a:lumMod val="50000"/>
                  </a:schemeClr>
                </a:solidFill>
                <a:latin typeface="Montserrat Semi-Bold" panose="020B0604020202020204" charset="0"/>
              </a:rPr>
              <a:t>Fair Housing and Citations</a:t>
            </a:r>
            <a:endParaRPr lang="en-US" sz="1600" dirty="0">
              <a:solidFill>
                <a:srgbClr val="06097A"/>
              </a:solidFill>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83996" y="1433645"/>
            <a:ext cx="3119743"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6307040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32319" y="133350"/>
            <a:ext cx="3270504" cy="477375"/>
          </a:xfrm>
          <a:prstGeom prst="rect">
            <a:avLst/>
          </a:prstGeom>
        </p:spPr>
        <p:txBody>
          <a:bodyPr wrap="square" lIns="0" tIns="0" rIns="0" bIns="0" rtlCol="0" anchor="t">
            <a:spAutoFit/>
          </a:bodyPr>
          <a:lstStyle/>
          <a:p>
            <a:pPr algn="ctr">
              <a:lnSpc>
                <a:spcPts val="1969"/>
              </a:lnSpc>
            </a:pPr>
            <a:r>
              <a:rPr lang="en-US" sz="900" dirty="0">
                <a:solidFill>
                  <a:schemeClr val="accent6">
                    <a:lumMod val="50000"/>
                  </a:schemeClr>
                </a:solidFill>
                <a:latin typeface="Montserrat Semi-Bold" panose="020B0604020202020204" charset="0"/>
              </a:rPr>
              <a:t>Fair Housing and Citations</a:t>
            </a:r>
            <a:endParaRPr lang="en-US" sz="900" dirty="0">
              <a:solidFill>
                <a:srgbClr val="06097A"/>
              </a:solidFill>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8"/>
            <a:ext cx="3186763" cy="2277547"/>
          </a:xfrm>
          <a:prstGeom prst="rect">
            <a:avLst/>
          </a:prstGeom>
          <a:noFill/>
        </p:spPr>
        <p:txBody>
          <a:bodyPr wrap="square" rtlCol="0">
            <a:spAutoFit/>
          </a:bodyPr>
          <a:lstStyle/>
          <a:p>
            <a:pPr algn="just"/>
            <a:r>
              <a:rPr lang="en-US" sz="900" dirty="0">
                <a:solidFill>
                  <a:schemeClr val="tx2">
                    <a:lumMod val="50000"/>
                  </a:schemeClr>
                </a:solidFill>
                <a:latin typeface="Montserrat Semi-Bold" panose="020B0604020202020204" charset="0"/>
              </a:rPr>
              <a:t>7 Protected Classes- Fair Housing Act</a:t>
            </a:r>
          </a:p>
          <a:p>
            <a:pPr algn="just"/>
            <a:endParaRPr lang="en-US" sz="900" dirty="0">
              <a:solidFill>
                <a:schemeClr val="tx2">
                  <a:lumMod val="50000"/>
                </a:schemeClr>
              </a:solidFill>
              <a:latin typeface="Montserrat Semi-Bold" panose="020B0604020202020204" charset="0"/>
            </a:endParaRPr>
          </a:p>
          <a:p>
            <a:pPr marL="228600" indent="-228600" algn="just">
              <a:buAutoNum type="arabicPeriod"/>
            </a:pPr>
            <a:r>
              <a:rPr lang="en-US" sz="900" dirty="0">
                <a:solidFill>
                  <a:schemeClr val="tx2">
                    <a:lumMod val="50000"/>
                  </a:schemeClr>
                </a:solidFill>
                <a:latin typeface="Montserrat Semi-Bold" panose="020B0604020202020204" charset="0"/>
              </a:rPr>
              <a:t>Race</a:t>
            </a:r>
          </a:p>
          <a:p>
            <a:pPr marL="228600" indent="-228600" algn="just">
              <a:buAutoNum type="arabicPeriod"/>
            </a:pPr>
            <a:r>
              <a:rPr lang="en-US" sz="900" dirty="0">
                <a:solidFill>
                  <a:schemeClr val="tx2">
                    <a:lumMod val="50000"/>
                  </a:schemeClr>
                </a:solidFill>
                <a:latin typeface="Montserrat Semi-Bold" panose="020B0604020202020204" charset="0"/>
              </a:rPr>
              <a:t>Color</a:t>
            </a:r>
          </a:p>
          <a:p>
            <a:pPr marL="228600" indent="-228600" algn="just">
              <a:buAutoNum type="arabicPeriod"/>
            </a:pPr>
            <a:r>
              <a:rPr lang="en-US" sz="900" dirty="0">
                <a:solidFill>
                  <a:schemeClr val="tx2">
                    <a:lumMod val="50000"/>
                  </a:schemeClr>
                </a:solidFill>
                <a:latin typeface="Montserrat Semi-Bold" panose="020B0604020202020204" charset="0"/>
              </a:rPr>
              <a:t>National Origin</a:t>
            </a:r>
          </a:p>
          <a:p>
            <a:pPr marL="228600" indent="-228600" algn="just">
              <a:buAutoNum type="arabicPeriod"/>
            </a:pPr>
            <a:r>
              <a:rPr lang="en-US" sz="900" dirty="0">
                <a:solidFill>
                  <a:schemeClr val="tx2">
                    <a:lumMod val="50000"/>
                  </a:schemeClr>
                </a:solidFill>
                <a:latin typeface="Montserrat Semi-Bold" panose="020B0604020202020204" charset="0"/>
              </a:rPr>
              <a:t>Religion</a:t>
            </a:r>
          </a:p>
          <a:p>
            <a:pPr marL="228600" indent="-228600" algn="just">
              <a:buAutoNum type="arabicPeriod"/>
            </a:pPr>
            <a:r>
              <a:rPr lang="en-US" sz="900" dirty="0">
                <a:solidFill>
                  <a:schemeClr val="tx2">
                    <a:lumMod val="50000"/>
                  </a:schemeClr>
                </a:solidFill>
                <a:latin typeface="Montserrat Semi-Bold" panose="020B0604020202020204" charset="0"/>
              </a:rPr>
              <a:t>Sex</a:t>
            </a:r>
          </a:p>
          <a:p>
            <a:pPr marL="228600" indent="-228600" algn="just">
              <a:buAutoNum type="arabicPeriod"/>
            </a:pPr>
            <a:r>
              <a:rPr lang="en-US" sz="900" dirty="0">
                <a:solidFill>
                  <a:schemeClr val="tx2">
                    <a:lumMod val="50000"/>
                  </a:schemeClr>
                </a:solidFill>
                <a:latin typeface="Montserrat Semi-Bold" panose="020B0604020202020204" charset="0"/>
              </a:rPr>
              <a:t>Familial Status</a:t>
            </a:r>
          </a:p>
          <a:p>
            <a:pPr marL="228600" indent="-228600" algn="just">
              <a:buAutoNum type="arabicPeriod"/>
            </a:pPr>
            <a:r>
              <a:rPr lang="en-US" sz="900" dirty="0">
                <a:solidFill>
                  <a:schemeClr val="tx2">
                    <a:lumMod val="50000"/>
                  </a:schemeClr>
                </a:solidFill>
                <a:latin typeface="Montserrat Semi-Bold" panose="020B0604020202020204" charset="0"/>
              </a:rPr>
              <a:t>Disability</a:t>
            </a:r>
          </a:p>
          <a:p>
            <a:pPr marL="228600" indent="-228600" algn="just">
              <a:buAutoNum type="arabicPeriod"/>
            </a:pPr>
            <a:endParaRPr lang="en-US" sz="900" dirty="0">
              <a:solidFill>
                <a:schemeClr val="tx2">
                  <a:lumMod val="50000"/>
                </a:schemeClr>
              </a:solidFill>
              <a:latin typeface="Montserrat Semi-Bold" panose="020B0604020202020204" charset="0"/>
            </a:endParaRPr>
          </a:p>
          <a:p>
            <a:pPr marL="228600" indent="-228600" algn="just">
              <a:buAutoNum type="arabicPeriod"/>
            </a:pPr>
            <a:r>
              <a:rPr lang="en-US" sz="900" dirty="0">
                <a:solidFill>
                  <a:schemeClr val="tx2">
                    <a:lumMod val="50000"/>
                  </a:schemeClr>
                </a:solidFill>
                <a:latin typeface="Montserrat Semi-Bold" panose="020B0604020202020204" charset="0"/>
              </a:rPr>
              <a:t>Sexual Orientation* – Pursuant to a 2017 Case decided by a Federal Court; not officially on Georgia’s books as a protected class. </a:t>
            </a:r>
          </a:p>
          <a:p>
            <a:endParaRPr lang="en-US" sz="700" dirty="0"/>
          </a:p>
          <a:p>
            <a:endParaRPr lang="en-US" dirty="0"/>
          </a:p>
        </p:txBody>
      </p:sp>
    </p:spTree>
    <p:extLst>
      <p:ext uri="{BB962C8B-B14F-4D97-AF65-F5344CB8AC3E}">
        <p14:creationId xmlns:p14="http://schemas.microsoft.com/office/powerpoint/2010/main" val="9715453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01121" y="133350"/>
            <a:ext cx="3270504" cy="477375"/>
          </a:xfrm>
          <a:prstGeom prst="rect">
            <a:avLst/>
          </a:prstGeom>
        </p:spPr>
        <p:txBody>
          <a:bodyPr wrap="square" lIns="0" tIns="0" rIns="0" bIns="0" rtlCol="0" anchor="t">
            <a:spAutoFit/>
          </a:bodyPr>
          <a:lstStyle/>
          <a:p>
            <a:pPr algn="ctr">
              <a:lnSpc>
                <a:spcPts val="1969"/>
              </a:lnSpc>
            </a:pPr>
            <a:r>
              <a:rPr lang="en-US" sz="900" dirty="0">
                <a:solidFill>
                  <a:schemeClr val="accent6">
                    <a:lumMod val="50000"/>
                  </a:schemeClr>
                </a:solidFill>
                <a:latin typeface="Montserrat Semi-Bold" panose="020B0604020202020204" charset="0"/>
              </a:rPr>
              <a:t>Fair Housing and Citations – Best Practices</a:t>
            </a:r>
            <a:endParaRPr lang="en-US" sz="900" dirty="0">
              <a:solidFill>
                <a:srgbClr val="06097A"/>
              </a:solidFill>
              <a:latin typeface="Montserrat Semi-Bold" panose="020B0604020202020204" charset="0"/>
            </a:endParaRPr>
          </a:p>
          <a:p>
            <a:pPr>
              <a:lnSpc>
                <a:spcPts val="1969"/>
              </a:lnSpc>
            </a:pPr>
            <a:r>
              <a:rPr lang="en-US" sz="900" b="1" spc="180" dirty="0">
                <a:solidFill>
                  <a:schemeClr val="accent6">
                    <a:lumMod val="50000"/>
                  </a:schemeClr>
                </a:solidFill>
                <a:latin typeface="Montserrat Semi-Bold" panose="020B0604020202020204" charset="0"/>
              </a:rPr>
              <a:t> </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7"/>
            <a:ext cx="3186763" cy="2416046"/>
          </a:xfrm>
          <a:prstGeom prst="rect">
            <a:avLst/>
          </a:prstGeom>
          <a:noFill/>
        </p:spPr>
        <p:txBody>
          <a:bodyPr wrap="square" rtlCol="0">
            <a:spAutoFit/>
          </a:bodyPr>
          <a:lstStyle/>
          <a:p>
            <a:pPr algn="just"/>
            <a:r>
              <a:rPr lang="en-US" sz="700" dirty="0">
                <a:solidFill>
                  <a:schemeClr val="tx2">
                    <a:lumMod val="50000"/>
                  </a:schemeClr>
                </a:solidFill>
                <a:latin typeface="Montserrat Semi-Bold" panose="020B0604020202020204" charset="0"/>
              </a:rPr>
              <a:t>Focus on the property and its amenities, not on your “ideal” buyer or renter.</a:t>
            </a:r>
          </a:p>
          <a:p>
            <a:pPr algn="just"/>
            <a:r>
              <a:rPr lang="en-US" sz="700" dirty="0">
                <a:solidFill>
                  <a:schemeClr val="tx2">
                    <a:lumMod val="50000"/>
                  </a:schemeClr>
                </a:solidFill>
                <a:latin typeface="Montserrat Semi-Bold" panose="020B0604020202020204" charset="0"/>
              </a:rPr>
              <a:t> </a:t>
            </a:r>
          </a:p>
          <a:p>
            <a:pPr algn="just"/>
            <a:r>
              <a:rPr lang="en-US" sz="700" dirty="0">
                <a:solidFill>
                  <a:schemeClr val="tx2">
                    <a:lumMod val="50000"/>
                  </a:schemeClr>
                </a:solidFill>
                <a:latin typeface="Montserrat Semi-Bold" panose="020B0604020202020204" charset="0"/>
              </a:rPr>
              <a:t>Do not make statements that have the effect of excluding individuals of a protected class from your advertising initiative.</a:t>
            </a:r>
          </a:p>
          <a:p>
            <a:pPr algn="just"/>
            <a:endParaRPr lang="en-US" sz="700" dirty="0">
              <a:solidFill>
                <a:schemeClr val="tx2">
                  <a:lumMod val="50000"/>
                </a:schemeClr>
              </a:solidFill>
              <a:latin typeface="Montserrat Semi-Bold" panose="020B0604020202020204" charset="0"/>
            </a:endParaRPr>
          </a:p>
          <a:p>
            <a:pPr algn="just"/>
            <a:r>
              <a:rPr lang="en-US" sz="700" dirty="0">
                <a:solidFill>
                  <a:schemeClr val="tx2">
                    <a:lumMod val="50000"/>
                  </a:schemeClr>
                </a:solidFill>
                <a:latin typeface="Montserrat Semi-Bold" panose="020B0604020202020204" charset="0"/>
              </a:rPr>
              <a:t>Avoid restricting your advertisements from only reaching certain individuals or audiences by, for example, using platform features that allow advertisers to restrict who sees the advertisements based on certain characteristics like race, religion or age.</a:t>
            </a:r>
          </a:p>
          <a:p>
            <a:pPr algn="just"/>
            <a:r>
              <a:rPr lang="en-US" sz="700" dirty="0">
                <a:solidFill>
                  <a:schemeClr val="tx2">
                    <a:lumMod val="50000"/>
                  </a:schemeClr>
                </a:solidFill>
                <a:latin typeface="Montserrat Semi-Bold" panose="020B0604020202020204" charset="0"/>
              </a:rPr>
              <a:t> </a:t>
            </a:r>
          </a:p>
          <a:p>
            <a:pPr algn="just"/>
            <a:r>
              <a:rPr lang="en-US" sz="700" dirty="0">
                <a:solidFill>
                  <a:schemeClr val="tx2">
                    <a:lumMod val="50000"/>
                  </a:schemeClr>
                </a:solidFill>
                <a:latin typeface="Montserrat Semi-Bold" panose="020B0604020202020204" charset="0"/>
              </a:rPr>
              <a:t>If you use pictures of people in your advertisements, make sure the advertisement includes individuals reflective of the population in the area where the advertisement is placed.</a:t>
            </a:r>
          </a:p>
          <a:p>
            <a:pPr algn="just"/>
            <a:r>
              <a:rPr lang="en-US" sz="700" dirty="0">
                <a:solidFill>
                  <a:schemeClr val="tx2">
                    <a:lumMod val="50000"/>
                  </a:schemeClr>
                </a:solidFill>
                <a:latin typeface="Montserrat Semi-Bold" panose="020B0604020202020204" charset="0"/>
              </a:rPr>
              <a:t> </a:t>
            </a:r>
          </a:p>
          <a:p>
            <a:pPr algn="just"/>
            <a:r>
              <a:rPr lang="en-US" sz="700" dirty="0">
                <a:solidFill>
                  <a:schemeClr val="tx2">
                    <a:lumMod val="50000"/>
                  </a:schemeClr>
                </a:solidFill>
                <a:latin typeface="Montserrat Semi-Bold" panose="020B0604020202020204" charset="0"/>
              </a:rPr>
              <a:t>Include the phrase “Equal Housing Opportunity” or the fair housing logo in your advertisements.  Not required- check with your Broker.</a:t>
            </a:r>
          </a:p>
          <a:p>
            <a:endParaRPr lang="en-US" sz="700" dirty="0"/>
          </a:p>
          <a:p>
            <a:endParaRPr lang="en-US" dirty="0"/>
          </a:p>
        </p:txBody>
      </p:sp>
    </p:spTree>
    <p:extLst>
      <p:ext uri="{BB962C8B-B14F-4D97-AF65-F5344CB8AC3E}">
        <p14:creationId xmlns:p14="http://schemas.microsoft.com/office/powerpoint/2010/main" val="35813282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770716" y="134582"/>
            <a:ext cx="3270504" cy="220894"/>
          </a:xfrm>
          <a:prstGeom prst="rect">
            <a:avLst/>
          </a:prstGeom>
        </p:spPr>
        <p:txBody>
          <a:bodyPr wrap="square" lIns="0" tIns="0" rIns="0" bIns="0" rtlCol="0" anchor="t">
            <a:spAutoFit/>
          </a:bodyPr>
          <a:lstStyle/>
          <a:p>
            <a:pPr algn="ctr">
              <a:lnSpc>
                <a:spcPts val="1969"/>
              </a:lnSpc>
            </a:pPr>
            <a:r>
              <a:rPr lang="en-US" sz="900" dirty="0">
                <a:solidFill>
                  <a:schemeClr val="accent6">
                    <a:lumMod val="50000"/>
                  </a:schemeClr>
                </a:solidFill>
                <a:latin typeface="Montserrat Semi-Bold" panose="020B0604020202020204" charset="0"/>
              </a:rPr>
              <a:t>Fair Housing Act - Violations</a:t>
            </a:r>
            <a:r>
              <a:rPr lang="en-US" sz="900" b="1" dirty="0">
                <a:solidFill>
                  <a:schemeClr val="accent6">
                    <a:lumMod val="50000"/>
                  </a:schemeClr>
                </a:solidFill>
                <a:latin typeface="Montserrat Semi-Bold" panose="020B0604020202020204" charset="0"/>
              </a:rPr>
              <a:t> </a:t>
            </a:r>
            <a:endParaRPr lang="en-US" sz="140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8"/>
            <a:ext cx="3186763" cy="1769715"/>
          </a:xfrm>
          <a:prstGeom prst="rect">
            <a:avLst/>
          </a:prstGeom>
          <a:noFill/>
        </p:spPr>
        <p:txBody>
          <a:bodyPr wrap="square" rtlCol="0">
            <a:spAutoFit/>
          </a:bodyPr>
          <a:lstStyle/>
          <a:p>
            <a:pPr algn="just"/>
            <a:r>
              <a:rPr lang="en-US" sz="700" dirty="0">
                <a:solidFill>
                  <a:schemeClr val="tx2">
                    <a:lumMod val="50000"/>
                  </a:schemeClr>
                </a:solidFill>
                <a:latin typeface="Montserrat Semi-Bold" panose="020B0604020202020204" charset="0"/>
              </a:rPr>
              <a:t>An example from HUD.gov</a:t>
            </a:r>
          </a:p>
          <a:p>
            <a:pPr algn="just"/>
            <a:endParaRPr lang="en-US" sz="700" dirty="0">
              <a:solidFill>
                <a:schemeClr val="tx2">
                  <a:lumMod val="50000"/>
                </a:schemeClr>
              </a:solidFill>
              <a:latin typeface="Montserrat Semi-Bold" panose="020B0604020202020204" charset="0"/>
            </a:endParaRPr>
          </a:p>
          <a:p>
            <a:pPr algn="just"/>
            <a:r>
              <a:rPr lang="en-US" sz="700" dirty="0">
                <a:solidFill>
                  <a:schemeClr val="tx2">
                    <a:lumMod val="50000"/>
                  </a:schemeClr>
                </a:solidFill>
                <a:latin typeface="Montserrat Semi-Bold" panose="020B0604020202020204" charset="0"/>
              </a:rPr>
              <a:t>John, who is an Asian man, meets with a real estate broker to discuss purchasing a house for his family. When John names the neighborhood that he is interested in, the broker asks John if he is sure that his family will feel comfortable there. The broker tells John that she has a wonderful listing in another neighborhood where there are more “people like them.” When the broker takes John to see the house, John notices that the residents of the neighborhood appear to be mostly Asian. John files a complaint with HUD because steering someone to a certain neighborhood because of his race is a form of race discrimination.</a:t>
            </a:r>
          </a:p>
          <a:p>
            <a:endParaRPr lang="en-US" sz="700" dirty="0"/>
          </a:p>
          <a:p>
            <a:endParaRPr lang="en-US" dirty="0"/>
          </a:p>
        </p:txBody>
      </p:sp>
    </p:spTree>
    <p:extLst>
      <p:ext uri="{BB962C8B-B14F-4D97-AF65-F5344CB8AC3E}">
        <p14:creationId xmlns:p14="http://schemas.microsoft.com/office/powerpoint/2010/main" val="40881404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46096" y="120771"/>
            <a:ext cx="3270504" cy="220894"/>
          </a:xfrm>
          <a:prstGeom prst="rect">
            <a:avLst/>
          </a:prstGeom>
        </p:spPr>
        <p:txBody>
          <a:bodyPr wrap="square" lIns="0" tIns="0" rIns="0" bIns="0" rtlCol="0" anchor="t">
            <a:spAutoFit/>
          </a:bodyPr>
          <a:lstStyle/>
          <a:p>
            <a:pPr algn="ctr">
              <a:lnSpc>
                <a:spcPts val="1969"/>
              </a:lnSpc>
            </a:pPr>
            <a:r>
              <a:rPr lang="en-US" sz="900" dirty="0">
                <a:solidFill>
                  <a:schemeClr val="accent6">
                    <a:lumMod val="50000"/>
                  </a:schemeClr>
                </a:solidFill>
                <a:latin typeface="Montserrat Semi-Bold" panose="020B0604020202020204" charset="0"/>
              </a:rPr>
              <a:t>Fair Housing Act - </a:t>
            </a:r>
            <a:r>
              <a:rPr lang="en-US" sz="900" b="1" dirty="0">
                <a:solidFill>
                  <a:schemeClr val="accent6">
                    <a:lumMod val="50000"/>
                  </a:schemeClr>
                </a:solidFill>
                <a:latin typeface="Montserrat Semi-Bold" panose="020B0604020202020204" charset="0"/>
              </a:rPr>
              <a:t>Problematic Statements - NAR </a:t>
            </a:r>
            <a:endParaRPr lang="en-US" sz="140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7"/>
            <a:ext cx="3186763" cy="2416046"/>
          </a:xfrm>
          <a:prstGeom prst="rect">
            <a:avLst/>
          </a:prstGeom>
          <a:noFill/>
        </p:spPr>
        <p:txBody>
          <a:bodyPr wrap="square" rtlCol="0">
            <a:spAutoFit/>
          </a:bodyPr>
          <a:lstStyle/>
          <a:p>
            <a:pPr algn="just"/>
            <a:r>
              <a:rPr lang="en-US" sz="700" dirty="0">
                <a:solidFill>
                  <a:schemeClr val="tx2">
                    <a:lumMod val="50000"/>
                  </a:schemeClr>
                </a:solidFill>
                <a:latin typeface="Montserrat Semi-Bold" panose="020B0604020202020204" charset="0"/>
              </a:rPr>
              <a:t>“Ideal for a single professional” or “perfect apartment for a student.” </a:t>
            </a:r>
          </a:p>
          <a:p>
            <a:pPr algn="just"/>
            <a:r>
              <a:rPr lang="en-US" sz="700" b="1" dirty="0">
                <a:solidFill>
                  <a:schemeClr val="tx2">
                    <a:lumMod val="50000"/>
                  </a:schemeClr>
                </a:solidFill>
                <a:latin typeface="Montserrat Semi-Bold" panose="020B0604020202020204" charset="0"/>
              </a:rPr>
              <a:t>Discriminates against couples, single parents, seniors.</a:t>
            </a:r>
          </a:p>
          <a:p>
            <a:pPr algn="just"/>
            <a:endParaRPr lang="en-US" sz="700" dirty="0">
              <a:solidFill>
                <a:schemeClr val="tx2">
                  <a:lumMod val="50000"/>
                </a:schemeClr>
              </a:solidFill>
              <a:latin typeface="Montserrat Semi-Bold" panose="020B0604020202020204" charset="0"/>
            </a:endParaRPr>
          </a:p>
          <a:p>
            <a:pPr algn="just"/>
            <a:r>
              <a:rPr lang="en-US" sz="700" dirty="0">
                <a:solidFill>
                  <a:schemeClr val="tx2">
                    <a:lumMod val="50000"/>
                  </a:schemeClr>
                </a:solidFill>
                <a:latin typeface="Montserrat Semi-Bold" panose="020B0604020202020204" charset="0"/>
              </a:rPr>
              <a:t>“No pets.”</a:t>
            </a:r>
          </a:p>
          <a:p>
            <a:pPr algn="just"/>
            <a:r>
              <a:rPr lang="en-US" sz="700" dirty="0">
                <a:solidFill>
                  <a:schemeClr val="tx2">
                    <a:lumMod val="50000"/>
                  </a:schemeClr>
                </a:solidFill>
                <a:latin typeface="Montserrat Semi-Bold" panose="020B0604020202020204" charset="0"/>
              </a:rPr>
              <a:t>Discriminates against people with disabilities who use service animals.</a:t>
            </a:r>
          </a:p>
          <a:p>
            <a:pPr algn="just"/>
            <a:endParaRPr lang="en-US" sz="700" dirty="0">
              <a:solidFill>
                <a:schemeClr val="tx2">
                  <a:lumMod val="50000"/>
                </a:schemeClr>
              </a:solidFill>
              <a:latin typeface="Montserrat Semi-Bold" panose="020B0604020202020204" charset="0"/>
            </a:endParaRPr>
          </a:p>
          <a:p>
            <a:pPr algn="just"/>
            <a:r>
              <a:rPr lang="en-US" sz="700" dirty="0">
                <a:solidFill>
                  <a:schemeClr val="tx2">
                    <a:lumMod val="50000"/>
                  </a:schemeClr>
                </a:solidFill>
                <a:latin typeface="Montserrat Semi-Bold" panose="020B0604020202020204" charset="0"/>
              </a:rPr>
              <a:t>“Not soundproof.” </a:t>
            </a:r>
          </a:p>
          <a:p>
            <a:pPr algn="just"/>
            <a:r>
              <a:rPr lang="en-US" sz="700" dirty="0">
                <a:solidFill>
                  <a:schemeClr val="tx2">
                    <a:lumMod val="50000"/>
                  </a:schemeClr>
                </a:solidFill>
                <a:latin typeface="Montserrat Semi-Bold" panose="020B0604020202020204" charset="0"/>
              </a:rPr>
              <a:t>Shows preference for tenants without children.</a:t>
            </a:r>
          </a:p>
          <a:p>
            <a:pPr algn="just"/>
            <a:endParaRPr lang="en-US" sz="700" dirty="0">
              <a:solidFill>
                <a:schemeClr val="tx2">
                  <a:lumMod val="50000"/>
                </a:schemeClr>
              </a:solidFill>
              <a:latin typeface="Montserrat Semi-Bold" panose="020B0604020202020204" charset="0"/>
            </a:endParaRPr>
          </a:p>
          <a:p>
            <a:pPr algn="just"/>
            <a:r>
              <a:rPr lang="en-US" sz="700" dirty="0">
                <a:solidFill>
                  <a:schemeClr val="tx2">
                    <a:lumMod val="50000"/>
                  </a:schemeClr>
                </a:solidFill>
                <a:latin typeface="Montserrat Semi-Bold" panose="020B0604020202020204" charset="0"/>
              </a:rPr>
              <a:t>Other statements that show preference to certain classes of people include:</a:t>
            </a:r>
          </a:p>
          <a:p>
            <a:pPr algn="just"/>
            <a:r>
              <a:rPr lang="en-US" sz="700" dirty="0">
                <a:solidFill>
                  <a:schemeClr val="tx2">
                    <a:lumMod val="50000"/>
                  </a:schemeClr>
                </a:solidFill>
                <a:latin typeface="Montserrat Semi-Bold" panose="020B0604020202020204" charset="0"/>
              </a:rPr>
              <a:t>	“Great for students or working folks.”</a:t>
            </a:r>
          </a:p>
          <a:p>
            <a:pPr algn="just"/>
            <a:r>
              <a:rPr lang="en-US" sz="700" dirty="0">
                <a:solidFill>
                  <a:schemeClr val="tx2">
                    <a:lumMod val="50000"/>
                  </a:schemeClr>
                </a:solidFill>
                <a:latin typeface="Montserrat Semi-Bold" panose="020B0604020202020204" charset="0"/>
              </a:rPr>
              <a:t>	“Suitable for a mature couple or individual.”</a:t>
            </a:r>
          </a:p>
          <a:p>
            <a:pPr algn="just"/>
            <a:r>
              <a:rPr lang="en-US" sz="700" dirty="0">
                <a:solidFill>
                  <a:schemeClr val="tx2">
                    <a:lumMod val="50000"/>
                  </a:schemeClr>
                </a:solidFill>
                <a:latin typeface="Montserrat Semi-Bold" panose="020B0604020202020204" charset="0"/>
              </a:rPr>
              <a:t>	“Perfect for a female student.”</a:t>
            </a:r>
          </a:p>
          <a:p>
            <a:pPr algn="just"/>
            <a:r>
              <a:rPr lang="en-US" sz="700" dirty="0">
                <a:solidFill>
                  <a:schemeClr val="tx2">
                    <a:lumMod val="50000"/>
                  </a:schemeClr>
                </a:solidFill>
                <a:latin typeface="Montserrat Semi-Bold" panose="020B0604020202020204" charset="0"/>
              </a:rPr>
              <a:t>	“Suits a single professional.”</a:t>
            </a:r>
          </a:p>
          <a:p>
            <a:pPr algn="just"/>
            <a:r>
              <a:rPr lang="en-US" sz="700" dirty="0">
                <a:solidFill>
                  <a:schemeClr val="tx2">
                    <a:lumMod val="50000"/>
                  </a:schemeClr>
                </a:solidFill>
                <a:latin typeface="Montserrat Semi-Bold" panose="020B0604020202020204" charset="0"/>
              </a:rPr>
              <a:t>	“Ideal for a quiet couple.”</a:t>
            </a:r>
          </a:p>
          <a:p>
            <a:endParaRPr lang="en-US" sz="700" dirty="0"/>
          </a:p>
          <a:p>
            <a:endParaRPr lang="en-US" dirty="0"/>
          </a:p>
        </p:txBody>
      </p:sp>
    </p:spTree>
    <p:extLst>
      <p:ext uri="{BB962C8B-B14F-4D97-AF65-F5344CB8AC3E}">
        <p14:creationId xmlns:p14="http://schemas.microsoft.com/office/powerpoint/2010/main" val="3817062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pic>
        <p:nvPicPr>
          <p:cNvPr id="4" name="Picture 3">
            <a:extLst>
              <a:ext uri="{FF2B5EF4-FFF2-40B4-BE49-F238E27FC236}">
                <a16:creationId xmlns:a16="http://schemas.microsoft.com/office/drawing/2014/main" id="{1657F749-D338-787F-FB54-2A446EB062F9}"/>
              </a:ext>
            </a:extLst>
          </p:cNvPr>
          <p:cNvPicPr>
            <a:picLocks noChangeAspect="1"/>
          </p:cNvPicPr>
          <p:nvPr/>
        </p:nvPicPr>
        <p:blipFill>
          <a:blip r:embed="rId4"/>
          <a:stretch>
            <a:fillRect/>
          </a:stretch>
        </p:blipFill>
        <p:spPr>
          <a:xfrm>
            <a:off x="711200" y="209550"/>
            <a:ext cx="3774389" cy="2196418"/>
          </a:xfrm>
          <a:prstGeom prst="rect">
            <a:avLst/>
          </a:prstGeom>
        </p:spPr>
      </p:pic>
    </p:spTree>
    <p:extLst>
      <p:ext uri="{BB962C8B-B14F-4D97-AF65-F5344CB8AC3E}">
        <p14:creationId xmlns:p14="http://schemas.microsoft.com/office/powerpoint/2010/main" val="41872115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9" name="TextBox 8">
            <a:extLst>
              <a:ext uri="{FF2B5EF4-FFF2-40B4-BE49-F238E27FC236}">
                <a16:creationId xmlns:a16="http://schemas.microsoft.com/office/drawing/2014/main" id="{9568A595-6791-4A89-AFA8-E40726A36D58}"/>
              </a:ext>
            </a:extLst>
          </p:cNvPr>
          <p:cNvSpPr txBox="1"/>
          <p:nvPr/>
        </p:nvSpPr>
        <p:spPr>
          <a:xfrm>
            <a:off x="203200" y="1878353"/>
            <a:ext cx="4673600" cy="646331"/>
          </a:xfrm>
          <a:prstGeom prst="rect">
            <a:avLst/>
          </a:prstGeom>
          <a:noFill/>
        </p:spPr>
        <p:txBody>
          <a:bodyPr wrap="square" rtlCol="0">
            <a:spAutoFit/>
          </a:bodyPr>
          <a:lstStyle/>
          <a:p>
            <a:r>
              <a:rPr lang="en-US" sz="600" dirty="0">
                <a:solidFill>
                  <a:schemeClr val="tx2">
                    <a:lumMod val="50000"/>
                  </a:schemeClr>
                </a:solidFill>
                <a:latin typeface="Montserrat Semi-Bold" panose="020B0604020202020204" charset="0"/>
              </a:rPr>
              <a:t>Disciplinary Actions include Citations (generally for less serious violations – 134 in FY22) or Sanctions (for more serious violations – 26 in FY22). </a:t>
            </a:r>
          </a:p>
          <a:p>
            <a:endParaRPr lang="en-US" sz="600" dirty="0">
              <a:solidFill>
                <a:schemeClr val="tx2">
                  <a:lumMod val="50000"/>
                </a:schemeClr>
              </a:solidFill>
              <a:latin typeface="Montserrat Semi-Bold" panose="020B0604020202020204" charset="0"/>
            </a:endParaRPr>
          </a:p>
          <a:p>
            <a:r>
              <a:rPr lang="en-US" sz="600" dirty="0">
                <a:solidFill>
                  <a:schemeClr val="tx2">
                    <a:lumMod val="50000"/>
                  </a:schemeClr>
                </a:solidFill>
                <a:latin typeface="Montserrat Semi-Bold" panose="020B0604020202020204" charset="0"/>
              </a:rPr>
              <a:t>The Commission also has an option to send “Letters of Findings” to licensees when an investigation reveals only technical license law violations that involve no harm to the public.</a:t>
            </a:r>
          </a:p>
          <a:p>
            <a:endParaRPr lang="en-US" sz="600" dirty="0">
              <a:solidFill>
                <a:schemeClr val="tx2">
                  <a:lumMod val="50000"/>
                </a:schemeClr>
              </a:solidFill>
              <a:latin typeface="Montserrat Semi-Bold" panose="020B0604020202020204" charset="0"/>
            </a:endParaRPr>
          </a:p>
        </p:txBody>
      </p:sp>
      <p:pic>
        <p:nvPicPr>
          <p:cNvPr id="5" name="Picture 4">
            <a:extLst>
              <a:ext uri="{FF2B5EF4-FFF2-40B4-BE49-F238E27FC236}">
                <a16:creationId xmlns:a16="http://schemas.microsoft.com/office/drawing/2014/main" id="{8F27752F-0C75-9C10-FC4F-AB45902D58C8}"/>
              </a:ext>
            </a:extLst>
          </p:cNvPr>
          <p:cNvPicPr>
            <a:picLocks noChangeAspect="1"/>
          </p:cNvPicPr>
          <p:nvPr/>
        </p:nvPicPr>
        <p:blipFill>
          <a:blip r:embed="rId4"/>
          <a:stretch>
            <a:fillRect/>
          </a:stretch>
        </p:blipFill>
        <p:spPr>
          <a:xfrm>
            <a:off x="863600" y="123592"/>
            <a:ext cx="3530600" cy="1647292"/>
          </a:xfrm>
          <a:prstGeom prst="rect">
            <a:avLst/>
          </a:prstGeom>
        </p:spPr>
      </p:pic>
    </p:spTree>
    <p:extLst>
      <p:ext uri="{BB962C8B-B14F-4D97-AF65-F5344CB8AC3E}">
        <p14:creationId xmlns:p14="http://schemas.microsoft.com/office/powerpoint/2010/main" val="1498508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112227" y="2632154"/>
            <a:ext cx="1050436" cy="138989"/>
          </a:xfrm>
          <a:prstGeom prst="rect">
            <a:avLst/>
          </a:prstGeom>
        </p:spPr>
      </p:pic>
      <p:sp>
        <p:nvSpPr>
          <p:cNvPr id="3" name="TextBox 3"/>
          <p:cNvSpPr txBox="1"/>
          <p:nvPr/>
        </p:nvSpPr>
        <p:spPr>
          <a:xfrm>
            <a:off x="781658" y="154845"/>
            <a:ext cx="3399380" cy="256480"/>
          </a:xfrm>
          <a:prstGeom prst="rect">
            <a:avLst/>
          </a:prstGeom>
        </p:spPr>
        <p:txBody>
          <a:bodyPr lIns="0" tIns="0" rIns="0" bIns="0" rtlCol="0" anchor="t">
            <a:spAutoFit/>
          </a:bodyPr>
          <a:lstStyle/>
          <a:p>
            <a:pPr algn="ctr">
              <a:lnSpc>
                <a:spcPts val="1969"/>
              </a:lnSpc>
            </a:pPr>
            <a:r>
              <a:rPr lang="en-US" sz="1790" spc="180" dirty="0">
                <a:solidFill>
                  <a:srgbClr val="926A52"/>
                </a:solidFill>
                <a:latin typeface="Montserrat Semi-Bold" panose="020B0604020202020204" charset="0"/>
              </a:rPr>
              <a:t>Current Members</a:t>
            </a:r>
          </a:p>
        </p:txBody>
      </p:sp>
      <p:sp>
        <p:nvSpPr>
          <p:cNvPr id="4" name="TextBox 4"/>
          <p:cNvSpPr txBox="1"/>
          <p:nvPr/>
        </p:nvSpPr>
        <p:spPr>
          <a:xfrm>
            <a:off x="444500" y="475569"/>
            <a:ext cx="4190999" cy="2170209"/>
          </a:xfrm>
          <a:prstGeom prst="rect">
            <a:avLst/>
          </a:prstGeom>
        </p:spPr>
        <p:txBody>
          <a:bodyPr wrap="square" lIns="0" tIns="0" rIns="0" bIns="0" rtlCol="0" anchor="t">
            <a:spAutoFit/>
          </a:bodyPr>
          <a:lstStyle/>
          <a:p>
            <a:r>
              <a:rPr lang="en-US" sz="1100" u="sng" dirty="0">
                <a:solidFill>
                  <a:schemeClr val="tx2">
                    <a:lumMod val="50000"/>
                  </a:schemeClr>
                </a:solidFill>
                <a:latin typeface="Montserrat Semi-Bold"/>
              </a:rPr>
              <a:t>Commission</a:t>
            </a:r>
          </a:p>
          <a:p>
            <a:r>
              <a:rPr lang="en-US" sz="1100" dirty="0">
                <a:solidFill>
                  <a:schemeClr val="tx2">
                    <a:lumMod val="50000"/>
                  </a:schemeClr>
                </a:solidFill>
                <a:latin typeface="Montserrat Semi-Bold"/>
              </a:rPr>
              <a:t>	Chair: Jerry </a:t>
            </a:r>
            <a:r>
              <a:rPr lang="en-US" sz="1100" dirty="0" err="1">
                <a:solidFill>
                  <a:schemeClr val="tx2">
                    <a:lumMod val="50000"/>
                  </a:schemeClr>
                </a:solidFill>
                <a:latin typeface="Montserrat Semi-Bold"/>
              </a:rPr>
              <a:t>Warshaw</a:t>
            </a:r>
            <a:r>
              <a:rPr lang="en-US" sz="1100" dirty="0">
                <a:solidFill>
                  <a:schemeClr val="tx2">
                    <a:lumMod val="50000"/>
                  </a:schemeClr>
                </a:solidFill>
                <a:latin typeface="Montserrat Semi-Bold"/>
              </a:rPr>
              <a:t>, Atlanta</a:t>
            </a:r>
          </a:p>
          <a:p>
            <a:r>
              <a:rPr lang="en-US" sz="1100" dirty="0">
                <a:solidFill>
                  <a:schemeClr val="tx2">
                    <a:lumMod val="50000"/>
                  </a:schemeClr>
                </a:solidFill>
                <a:latin typeface="Montserrat Semi-Bold"/>
              </a:rPr>
              <a:t>	Vice Chair: Steve Graves, Rome 	</a:t>
            </a:r>
          </a:p>
          <a:p>
            <a:r>
              <a:rPr lang="en-US" sz="1100" dirty="0">
                <a:solidFill>
                  <a:schemeClr val="tx2">
                    <a:lumMod val="50000"/>
                  </a:schemeClr>
                </a:solidFill>
                <a:latin typeface="Montserrat Semi-Bold"/>
              </a:rPr>
              <a:t>	Member: Deeann Golden, Roswell</a:t>
            </a:r>
          </a:p>
          <a:p>
            <a:r>
              <a:rPr lang="en-US" sz="1100" dirty="0">
                <a:solidFill>
                  <a:schemeClr val="tx2">
                    <a:lumMod val="50000"/>
                  </a:schemeClr>
                </a:solidFill>
                <a:latin typeface="Montserrat Semi-Bold"/>
              </a:rPr>
              <a:t>	Member: Cedric Matheny, Atlanta</a:t>
            </a:r>
          </a:p>
          <a:p>
            <a:r>
              <a:rPr lang="en-US" sz="1100" dirty="0">
                <a:solidFill>
                  <a:schemeClr val="tx2">
                    <a:lumMod val="50000"/>
                  </a:schemeClr>
                </a:solidFill>
                <a:latin typeface="Montserrat Semi-Bold"/>
              </a:rPr>
              <a:t>	Member: Brenda Thompson, Athens</a:t>
            </a:r>
          </a:p>
          <a:p>
            <a:r>
              <a:rPr lang="en-US" sz="1100" dirty="0">
                <a:solidFill>
                  <a:schemeClr val="tx2">
                    <a:lumMod val="50000"/>
                  </a:schemeClr>
                </a:solidFill>
                <a:latin typeface="Montserrat Semi-Bold"/>
              </a:rPr>
              <a:t>	Public Member: Lee Dollar, Lindale</a:t>
            </a:r>
          </a:p>
          <a:p>
            <a:endParaRPr lang="en-US" sz="1100" dirty="0">
              <a:solidFill>
                <a:schemeClr val="tx2">
                  <a:lumMod val="50000"/>
                </a:schemeClr>
              </a:solidFill>
              <a:latin typeface="Montserrat Semi-Bold"/>
            </a:endParaRPr>
          </a:p>
          <a:p>
            <a:r>
              <a:rPr lang="en-US" sz="1100" u="sng" dirty="0">
                <a:solidFill>
                  <a:schemeClr val="tx2">
                    <a:lumMod val="50000"/>
                  </a:schemeClr>
                </a:solidFill>
                <a:latin typeface="Montserrat Semi-Bold"/>
              </a:rPr>
              <a:t>Executive Officers</a:t>
            </a:r>
            <a:r>
              <a:rPr lang="en-US" sz="1100" dirty="0">
                <a:solidFill>
                  <a:schemeClr val="tx2">
                    <a:lumMod val="50000"/>
                  </a:schemeClr>
                </a:solidFill>
                <a:latin typeface="Montserrat Semi-Bold"/>
              </a:rPr>
              <a:t> (commissioned to run office/hire staff) </a:t>
            </a:r>
          </a:p>
          <a:p>
            <a:r>
              <a:rPr lang="en-US" sz="1100" dirty="0">
                <a:solidFill>
                  <a:schemeClr val="tx2">
                    <a:lumMod val="50000"/>
                  </a:schemeClr>
                </a:solidFill>
                <a:latin typeface="Montserrat Semi-Bold"/>
              </a:rPr>
              <a:t>	Real Estate Commissioner: Lynn Dempsey </a:t>
            </a:r>
          </a:p>
          <a:p>
            <a:r>
              <a:rPr lang="en-US" sz="1100" dirty="0">
                <a:solidFill>
                  <a:schemeClr val="tx2">
                    <a:lumMod val="50000"/>
                  </a:schemeClr>
                </a:solidFill>
                <a:latin typeface="Montserrat Semi-Bold"/>
              </a:rPr>
              <a:t>	Deputy Commissioner: Craig Coffee</a:t>
            </a:r>
          </a:p>
          <a:p>
            <a:endParaRPr lang="en-US" sz="900" dirty="0">
              <a:solidFill>
                <a:schemeClr val="tx2">
                  <a:lumMod val="50000"/>
                </a:schemeClr>
              </a:solidFill>
              <a:latin typeface="Montserrat Semi-Bold"/>
            </a:endParaRPr>
          </a:p>
          <a:p>
            <a:pPr>
              <a:lnSpc>
                <a:spcPts val="1461"/>
              </a:lnSpc>
            </a:pPr>
            <a:r>
              <a:rPr lang="en-US" sz="800" dirty="0">
                <a:solidFill>
                  <a:schemeClr val="tx2">
                    <a:lumMod val="50000"/>
                  </a:schemeClr>
                </a:solidFill>
                <a:latin typeface="Montserrat Semi-Bold"/>
              </a:rPr>
              <a:t>*As of March 2023</a:t>
            </a: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txBody>
          <a:bodyPr/>
          <a:lstStyle/>
          <a:p>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860650" y="1131656"/>
            <a:ext cx="3270504" cy="256480"/>
          </a:xfrm>
          <a:prstGeom prst="rect">
            <a:avLst/>
          </a:prstGeom>
        </p:spPr>
        <p:txBody>
          <a:bodyPr wrap="square" lIns="0" tIns="0" rIns="0" bIns="0" rtlCol="0" anchor="t">
            <a:spAutoFit/>
          </a:bodyPr>
          <a:lstStyle/>
          <a:p>
            <a:pPr algn="ctr">
              <a:lnSpc>
                <a:spcPts val="1969"/>
              </a:lnSpc>
            </a:pPr>
            <a:r>
              <a:rPr lang="en-US" b="1" dirty="0">
                <a:solidFill>
                  <a:schemeClr val="accent6">
                    <a:lumMod val="50000"/>
                  </a:schemeClr>
                </a:solidFill>
                <a:latin typeface="Montserrat Semi-Bold" panose="020B0604020202020204" charset="0"/>
              </a:rPr>
              <a:t>Case Summaries</a:t>
            </a:r>
            <a:endParaRPr lang="en-US" dirty="0">
              <a:solidFill>
                <a:srgbClr val="926A52"/>
              </a:solidFill>
              <a:latin typeface="Montserrat Extra-Bold Bold"/>
            </a:endParaRPr>
          </a:p>
        </p:txBody>
      </p:sp>
      <p:sp>
        <p:nvSpPr>
          <p:cNvPr id="5" name="AutoShape 5"/>
          <p:cNvSpPr/>
          <p:nvPr/>
        </p:nvSpPr>
        <p:spPr>
          <a:xfrm>
            <a:off x="983996" y="1504950"/>
            <a:ext cx="3119743"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40986476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711200" y="120771"/>
            <a:ext cx="3270504" cy="220894"/>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Case Summaries – Expensive Typographical errors</a:t>
            </a:r>
            <a:endParaRPr lang="en-US" sz="140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7"/>
            <a:ext cx="3186763" cy="2169825"/>
          </a:xfrm>
          <a:prstGeom prst="rect">
            <a:avLst/>
          </a:prstGeom>
          <a:noFill/>
        </p:spPr>
        <p:txBody>
          <a:bodyPr wrap="square" rtlCol="0">
            <a:spAutoFit/>
          </a:bodyPr>
          <a:lstStyle/>
          <a:p>
            <a:pPr algn="just"/>
            <a:r>
              <a:rPr lang="en-US" sz="900" dirty="0">
                <a:solidFill>
                  <a:schemeClr val="tx2">
                    <a:lumMod val="50000"/>
                  </a:schemeClr>
                </a:solidFill>
              </a:rPr>
              <a:t>Defendant: Lakeshore Estate Marketing and Services, a real estate broker firm.  </a:t>
            </a:r>
          </a:p>
          <a:p>
            <a:pPr algn="just"/>
            <a:endParaRPr lang="en-US" sz="900" dirty="0">
              <a:solidFill>
                <a:schemeClr val="tx2">
                  <a:lumMod val="50000"/>
                </a:schemeClr>
              </a:solidFill>
            </a:endParaRPr>
          </a:p>
          <a:p>
            <a:pPr algn="just"/>
            <a:r>
              <a:rPr lang="en-US" sz="900" dirty="0">
                <a:solidFill>
                  <a:schemeClr val="tx2">
                    <a:lumMod val="50000"/>
                  </a:schemeClr>
                </a:solidFill>
              </a:rPr>
              <a:t>Used the name “Lakeshore Real Estate Broker” and “Lakeshore Real Estate Brokerage” in signing a purchase agreement for a parcel of real property, as opposed to the name registered with the Commission, and for omitting Lakeshore’s license number on the purchase agreement.</a:t>
            </a:r>
          </a:p>
          <a:p>
            <a:pPr algn="just"/>
            <a:endParaRPr lang="en-US" sz="900" dirty="0">
              <a:solidFill>
                <a:schemeClr val="tx2">
                  <a:lumMod val="50000"/>
                </a:schemeClr>
              </a:solidFill>
            </a:endParaRPr>
          </a:p>
          <a:p>
            <a:pPr algn="just"/>
            <a:endParaRPr lang="en-US" sz="900" dirty="0">
              <a:solidFill>
                <a:schemeClr val="tx2">
                  <a:lumMod val="50000"/>
                </a:schemeClr>
              </a:solidFill>
            </a:endParaRPr>
          </a:p>
          <a:p>
            <a:pPr algn="just"/>
            <a:r>
              <a:rPr lang="en-US" sz="900" dirty="0">
                <a:solidFill>
                  <a:schemeClr val="tx2">
                    <a:lumMod val="50000"/>
                  </a:schemeClr>
                </a:solidFill>
              </a:rPr>
              <a:t>RESULT: Georgia Real Estate Commission imposed a fine of $1000 plus $500 per violation as well as a public written reprimand.</a:t>
            </a:r>
            <a:endParaRPr lang="en-US" sz="900" dirty="0"/>
          </a:p>
          <a:p>
            <a:endParaRPr lang="en-US" dirty="0"/>
          </a:p>
        </p:txBody>
      </p:sp>
    </p:spTree>
    <p:extLst>
      <p:ext uri="{BB962C8B-B14F-4D97-AF65-F5344CB8AC3E}">
        <p14:creationId xmlns:p14="http://schemas.microsoft.com/office/powerpoint/2010/main" val="41714263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711200" y="120344"/>
            <a:ext cx="3270504" cy="220894"/>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Case Summaries- Character is everything</a:t>
            </a:r>
            <a:endParaRPr lang="en-US" sz="140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8"/>
            <a:ext cx="3186763" cy="2554545"/>
          </a:xfrm>
          <a:prstGeom prst="rect">
            <a:avLst/>
          </a:prstGeom>
          <a:noFill/>
        </p:spPr>
        <p:txBody>
          <a:bodyPr wrap="square" rtlCol="0">
            <a:spAutoFit/>
          </a:bodyPr>
          <a:lstStyle/>
          <a:p>
            <a:pPr algn="just"/>
            <a:r>
              <a:rPr lang="en-US" sz="900" dirty="0">
                <a:solidFill>
                  <a:schemeClr val="tx2">
                    <a:lumMod val="50000"/>
                  </a:schemeClr>
                </a:solidFill>
              </a:rPr>
              <a:t>Petitioner applied for a real estate salesperson’s license. 5 years prior, Petitioner pled guilty to felony possession of cocaine. Petitioner was sentenced to three years of probation and was discharged from the program 3 years prior. Petitioner testified that a passenger in his car had cocaine and that he was charged with possession even though his drug screen was negative. Petitioner has worked in the real estate industry for years without a problem. Petitioner brought several character witnesses who all testified Petitioner was trustworthy, honest, and competent. </a:t>
            </a:r>
          </a:p>
          <a:p>
            <a:pPr algn="just"/>
            <a:endParaRPr lang="en-US" sz="900" dirty="0">
              <a:solidFill>
                <a:schemeClr val="tx2">
                  <a:lumMod val="50000"/>
                </a:schemeClr>
              </a:solidFill>
            </a:endParaRPr>
          </a:p>
          <a:p>
            <a:pPr algn="just"/>
            <a:r>
              <a:rPr lang="en-US" sz="900" dirty="0">
                <a:solidFill>
                  <a:schemeClr val="tx2">
                    <a:lumMod val="50000"/>
                  </a:schemeClr>
                </a:solidFill>
              </a:rPr>
              <a:t>RESULT: The Judge found that Petitioner’s criminal conviction was inconsistent with his character and that Petitioner had a good reputation for integrity, honesty and trustworthiness among, friends, peers, and co-workers. Petition GRANTED.</a:t>
            </a:r>
          </a:p>
          <a:p>
            <a:endParaRPr lang="en-US" sz="700" dirty="0"/>
          </a:p>
          <a:p>
            <a:endParaRPr lang="en-US" dirty="0"/>
          </a:p>
        </p:txBody>
      </p:sp>
    </p:spTree>
    <p:extLst>
      <p:ext uri="{BB962C8B-B14F-4D97-AF65-F5344CB8AC3E}">
        <p14:creationId xmlns:p14="http://schemas.microsoft.com/office/powerpoint/2010/main" val="39565393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770716" y="133812"/>
            <a:ext cx="3270504" cy="220894"/>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Case Summaries – Own your mistakes</a:t>
            </a:r>
            <a:endParaRPr lang="en-US" sz="140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8"/>
            <a:ext cx="3186763" cy="2554545"/>
          </a:xfrm>
          <a:prstGeom prst="rect">
            <a:avLst/>
          </a:prstGeom>
          <a:noFill/>
        </p:spPr>
        <p:txBody>
          <a:bodyPr wrap="square" rtlCol="0">
            <a:spAutoFit/>
          </a:bodyPr>
          <a:lstStyle/>
          <a:p>
            <a:pPr algn="just"/>
            <a:r>
              <a:rPr lang="en-US" sz="900" dirty="0">
                <a:solidFill>
                  <a:schemeClr val="tx2">
                    <a:lumMod val="50000"/>
                  </a:schemeClr>
                </a:solidFill>
              </a:rPr>
              <a:t>Petitioner built custom homes and bounced several checks to contractors. Subsequently, he was charged with felony deposit account fraud. Petitioner was sentenced to two years of probation and ordered to pay a fine. Three years later, Petitioner was arrested because he failed to make payments on his fine. Petitioner presented five witnesses who testified that Petitioner was honest and trustworthy. </a:t>
            </a:r>
          </a:p>
          <a:p>
            <a:pPr algn="just"/>
            <a:endParaRPr lang="en-US" sz="900" dirty="0">
              <a:solidFill>
                <a:schemeClr val="tx2">
                  <a:lumMod val="50000"/>
                </a:schemeClr>
              </a:solidFill>
            </a:endParaRPr>
          </a:p>
          <a:p>
            <a:pPr algn="just"/>
            <a:r>
              <a:rPr lang="en-US" sz="900" dirty="0">
                <a:solidFill>
                  <a:schemeClr val="tx2">
                    <a:lumMod val="50000"/>
                  </a:schemeClr>
                </a:solidFill>
              </a:rPr>
              <a:t>RESULT: The Judge determined that the Commission had the discretion to deny the application and that Petitioner failed to present sufficient evidence to rebut the Commission’s decision. Specifically, he failed to adequately explain the circumstances surrounding the bounced checks and did not take responsibility for his actions. Petitioner was denied real estate salesperson’s license. </a:t>
            </a:r>
          </a:p>
          <a:p>
            <a:endParaRPr lang="en-US" sz="700" dirty="0"/>
          </a:p>
          <a:p>
            <a:endParaRPr lang="en-US" dirty="0"/>
          </a:p>
        </p:txBody>
      </p:sp>
    </p:spTree>
    <p:extLst>
      <p:ext uri="{BB962C8B-B14F-4D97-AF65-F5344CB8AC3E}">
        <p14:creationId xmlns:p14="http://schemas.microsoft.com/office/powerpoint/2010/main" val="34394737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778710" y="134909"/>
            <a:ext cx="3270504" cy="220894"/>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Case Summaries – Broker Supervision Required</a:t>
            </a:r>
            <a:endParaRPr lang="en-US" sz="140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25400" y="516788"/>
            <a:ext cx="4876800" cy="2215991"/>
          </a:xfrm>
          <a:prstGeom prst="rect">
            <a:avLst/>
          </a:prstGeom>
          <a:noFill/>
        </p:spPr>
        <p:txBody>
          <a:bodyPr wrap="square" rtlCol="0">
            <a:spAutoFit/>
          </a:bodyPr>
          <a:lstStyle/>
          <a:p>
            <a:r>
              <a:rPr lang="en-US" sz="800" dirty="0"/>
              <a:t>A married couple practiced real estate together in the metro Atlanta area. The husband is the Qualifying Broker of the Firm. An Investigation was initiated against the Firm and the Qualifying Broker when the Georgia Real Estate Commission received a written complaint.</a:t>
            </a:r>
          </a:p>
          <a:p>
            <a:pPr marL="228600" indent="-228600">
              <a:buAutoNum type="arabicPeriod"/>
            </a:pPr>
            <a:r>
              <a:rPr lang="en-US" sz="800" dirty="0"/>
              <a:t>A Salesperson (the wife of the Broker) was allowed by the Qualifying Broker to conduct brokerage activity while her license was on lapsed status and again later while her license was on inactive status with the Commission. </a:t>
            </a:r>
          </a:p>
          <a:p>
            <a:pPr marL="228600" indent="-228600">
              <a:buAutoNum type="arabicPeriod"/>
            </a:pPr>
            <a:r>
              <a:rPr lang="en-US" sz="800" dirty="0"/>
              <a:t>While her license was inactive, the Salesperson prepared and signed the Purchase and Sale Agreement for property located at Smith Street in Atlanta, GA. </a:t>
            </a:r>
          </a:p>
          <a:p>
            <a:pPr marL="228600" indent="-228600">
              <a:buAutoNum type="arabicPeriod"/>
            </a:pPr>
            <a:r>
              <a:rPr lang="en-US" sz="800" dirty="0"/>
              <a:t>The Salesperson continued to negotiate said Agreement until the closing date, while her license was lapsed.</a:t>
            </a:r>
          </a:p>
          <a:p>
            <a:pPr marL="228600" indent="-228600">
              <a:buAutoNum type="arabicPeriod"/>
            </a:pPr>
            <a:r>
              <a:rPr lang="en-US" sz="800" dirty="0"/>
              <a:t>The Broker allowed the Salesperson to sign said documents utilizing the name "Jane Doe," when, in fact, her name at the time of said transaction was licensed by the Commission as "Jane Smith“.</a:t>
            </a:r>
          </a:p>
          <a:p>
            <a:pPr marL="228600" indent="-228600">
              <a:buAutoNum type="arabicPeriod"/>
            </a:pPr>
            <a:r>
              <a:rPr lang="en-US" sz="800" dirty="0"/>
              <a:t>The Broker failed to notify the Commission of the Salesperson’s violations of the Georgia License Law, Rules, and Regulations. </a:t>
            </a:r>
          </a:p>
          <a:p>
            <a:pPr marL="228600" indent="-228600">
              <a:buAutoNum type="arabicPeriod"/>
            </a:pPr>
            <a:r>
              <a:rPr lang="en-US" sz="800" dirty="0"/>
              <a:t>By failing to supervise the affiliated Licensee, the Broker knowingly allowed the violations made by the Licensee and therefore ratified and became a party to those violations.</a:t>
            </a:r>
            <a:endParaRPr lang="en-US" sz="700" dirty="0"/>
          </a:p>
          <a:p>
            <a:endParaRPr lang="en-US" dirty="0"/>
          </a:p>
        </p:txBody>
      </p:sp>
    </p:spTree>
    <p:extLst>
      <p:ext uri="{BB962C8B-B14F-4D97-AF65-F5344CB8AC3E}">
        <p14:creationId xmlns:p14="http://schemas.microsoft.com/office/powerpoint/2010/main" val="42764551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482600" y="134909"/>
            <a:ext cx="3962400" cy="220894"/>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Case Summaries – Broker Supervision Required - RESULTS</a:t>
            </a:r>
            <a:endParaRPr lang="en-US" sz="140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25400" y="516788"/>
            <a:ext cx="4876800" cy="1408078"/>
          </a:xfrm>
          <a:prstGeom prst="rect">
            <a:avLst/>
          </a:prstGeom>
          <a:noFill/>
        </p:spPr>
        <p:txBody>
          <a:bodyPr wrap="square" rtlCol="0">
            <a:spAutoFit/>
          </a:bodyPr>
          <a:lstStyle/>
          <a:p>
            <a:pPr algn="ctr"/>
            <a:r>
              <a:rPr lang="en-US" sz="1200" dirty="0"/>
              <a:t>Both the Broker and the Salesperson violated the rules.</a:t>
            </a:r>
          </a:p>
          <a:p>
            <a:pPr marL="171450" indent="-171450">
              <a:buFontTx/>
              <a:buChar char="-"/>
            </a:pPr>
            <a:endParaRPr lang="en-US" sz="1050" dirty="0"/>
          </a:p>
          <a:p>
            <a:pPr marL="171450" indent="-171450">
              <a:buFontTx/>
              <a:buChar char="-"/>
            </a:pPr>
            <a:r>
              <a:rPr lang="en-US" sz="1050" dirty="0"/>
              <a:t>BOTH were cited in separate cases, and EACH was required to pay GREC $800.00, consisting of (1) a fine against the Broker of $400.00 and (2) $400.00 to reimburse the Commission for its administrative, investigative, and legal costs and expenses. </a:t>
            </a:r>
          </a:p>
          <a:p>
            <a:pPr marL="171450" indent="-171450">
              <a:buFontTx/>
              <a:buChar char="-"/>
            </a:pPr>
            <a:endParaRPr lang="en-US" sz="1050" dirty="0"/>
          </a:p>
          <a:p>
            <a:pPr marL="171450" indent="-171450">
              <a:buFontTx/>
              <a:buChar char="-"/>
            </a:pPr>
            <a:r>
              <a:rPr lang="en-US" sz="1050" dirty="0"/>
              <a:t>BOTH required to complete within 45 days, a Commission approved coursed titled “Being a Broker and Staying out of Trouble.” </a:t>
            </a:r>
          </a:p>
        </p:txBody>
      </p:sp>
    </p:spTree>
    <p:extLst>
      <p:ext uri="{BB962C8B-B14F-4D97-AF65-F5344CB8AC3E}">
        <p14:creationId xmlns:p14="http://schemas.microsoft.com/office/powerpoint/2010/main" val="21684923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778710" y="134909"/>
            <a:ext cx="3270504" cy="220894"/>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Case Summaries – Broker Supervision Required</a:t>
            </a:r>
            <a:endParaRPr lang="en-US" sz="140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25400" y="516788"/>
            <a:ext cx="4876800" cy="1954381"/>
          </a:xfrm>
          <a:prstGeom prst="rect">
            <a:avLst/>
          </a:prstGeom>
          <a:noFill/>
        </p:spPr>
        <p:txBody>
          <a:bodyPr wrap="square" rtlCol="0">
            <a:spAutoFit/>
          </a:bodyPr>
          <a:lstStyle/>
          <a:p>
            <a:pPr algn="just"/>
            <a:r>
              <a:rPr lang="en-US" sz="1100" dirty="0"/>
              <a:t>Jane Doe, an Associate Broker Licensee </a:t>
            </a:r>
          </a:p>
          <a:p>
            <a:pPr marL="228600" indent="-228600" algn="just">
              <a:buAutoNum type="arabicParenR"/>
            </a:pPr>
            <a:r>
              <a:rPr lang="en-US" sz="1100" dirty="0"/>
              <a:t>Advertised on her personal website and Facebook© seven (7) properties under the company name of “Jane Doe Real Estate”, a name not registered or licensed by the Commission; and </a:t>
            </a:r>
          </a:p>
          <a:p>
            <a:pPr marL="228600" indent="-228600" algn="just">
              <a:buAutoNum type="arabicParenR"/>
            </a:pPr>
            <a:r>
              <a:rPr lang="en-US" sz="1100" dirty="0"/>
              <a:t>Failed to include the name and telephone number of her Firm; </a:t>
            </a:r>
          </a:p>
          <a:p>
            <a:pPr marL="228600" indent="-228600" algn="just">
              <a:buAutoNum type="arabicParenR"/>
            </a:pPr>
            <a:r>
              <a:rPr lang="en-US" sz="1100" dirty="0"/>
              <a:t>Failed to remove said advertisements after the listings were sold or expired. </a:t>
            </a:r>
          </a:p>
          <a:p>
            <a:pPr algn="just"/>
            <a:endParaRPr lang="en-US" sz="1100" dirty="0"/>
          </a:p>
          <a:p>
            <a:pPr algn="just"/>
            <a:r>
              <a:rPr lang="en-US" sz="1100" dirty="0"/>
              <a:t>RESULT: Required to pay $400 within 45 days to include $200 fine and $200 reimbursement to the Commission for administrative investigative, and legal costs. Required to complete a 3-hour course approved by the Commission titled “Being a Broker and Staying Out of Trouble” within 60 days. </a:t>
            </a:r>
          </a:p>
        </p:txBody>
      </p:sp>
    </p:spTree>
    <p:extLst>
      <p:ext uri="{BB962C8B-B14F-4D97-AF65-F5344CB8AC3E}">
        <p14:creationId xmlns:p14="http://schemas.microsoft.com/office/powerpoint/2010/main" val="2470768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778710" y="134909"/>
            <a:ext cx="3270504" cy="220894"/>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Case Summaries – Broker Supervision Required</a:t>
            </a:r>
            <a:endParaRPr lang="en-US" sz="140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25400" y="516788"/>
            <a:ext cx="4876800" cy="1954381"/>
          </a:xfrm>
          <a:prstGeom prst="rect">
            <a:avLst/>
          </a:prstGeom>
          <a:noFill/>
        </p:spPr>
        <p:txBody>
          <a:bodyPr wrap="square" rtlCol="0">
            <a:spAutoFit/>
          </a:bodyPr>
          <a:lstStyle/>
          <a:p>
            <a:pPr algn="just"/>
            <a:r>
              <a:rPr lang="en-US" sz="1100" dirty="0"/>
              <a:t>A Salesperson Licensee: </a:t>
            </a:r>
          </a:p>
          <a:p>
            <a:pPr marL="228600" indent="-228600" algn="just">
              <a:buAutoNum type="arabicParenR"/>
            </a:pPr>
            <a:r>
              <a:rPr lang="en-US" sz="1100" dirty="0"/>
              <a:t>Advertised specific properties on the Internet under the company name “Fast Realty,” a company name not licensed by the Commission and while his license was affiliated with another Firm; </a:t>
            </a:r>
          </a:p>
          <a:p>
            <a:pPr marL="228600" indent="-228600" algn="just">
              <a:buAutoNum type="arabicParenR"/>
            </a:pPr>
            <a:r>
              <a:rPr lang="en-US" sz="1100" dirty="0"/>
              <a:t>Failed to include his Firm’s name and telephone number in said advertisements. </a:t>
            </a:r>
          </a:p>
          <a:p>
            <a:pPr marL="228600" indent="-228600" algn="just">
              <a:buAutoNum type="arabicParenR"/>
            </a:pPr>
            <a:r>
              <a:rPr lang="en-US" sz="1100" dirty="0"/>
              <a:t>Failed to submit said advertising to his Broker for review prior to its posting. </a:t>
            </a:r>
          </a:p>
          <a:p>
            <a:pPr algn="just"/>
            <a:r>
              <a:rPr lang="en-US" sz="1100" dirty="0"/>
              <a:t>RESULT: Required to pay $300 within 45 days to include a $150 fine and $150 reimbursement to the Commission for administrative investigative, and legal costs. Required to complete a 3-hour course approved by the Commission titled “Practicing Real Estate and Staying Out of Trouble” within 60 days.</a:t>
            </a:r>
          </a:p>
        </p:txBody>
      </p:sp>
    </p:spTree>
    <p:extLst>
      <p:ext uri="{BB962C8B-B14F-4D97-AF65-F5344CB8AC3E}">
        <p14:creationId xmlns:p14="http://schemas.microsoft.com/office/powerpoint/2010/main" val="2056807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778710" y="134909"/>
            <a:ext cx="3270504" cy="220894"/>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Case Summaries – Education is key</a:t>
            </a:r>
            <a:endParaRPr lang="en-US" sz="140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8"/>
            <a:ext cx="3186763" cy="1708160"/>
          </a:xfrm>
          <a:prstGeom prst="rect">
            <a:avLst/>
          </a:prstGeom>
          <a:noFill/>
        </p:spPr>
        <p:txBody>
          <a:bodyPr wrap="square" rtlCol="0">
            <a:spAutoFit/>
          </a:bodyPr>
          <a:lstStyle/>
          <a:p>
            <a:pPr algn="just"/>
            <a:r>
              <a:rPr lang="en-US" sz="800" dirty="0">
                <a:solidFill>
                  <a:schemeClr val="tx2">
                    <a:lumMod val="50000"/>
                  </a:schemeClr>
                </a:solidFill>
              </a:rPr>
              <a:t>Salesperson unlawfully engaged in real estate brokerage activities while her license was on inactive status when she worked as a property manager for an apartment complex. </a:t>
            </a:r>
          </a:p>
          <a:p>
            <a:pPr algn="just"/>
            <a:endParaRPr lang="en-US" sz="800" dirty="0">
              <a:solidFill>
                <a:schemeClr val="tx2">
                  <a:lumMod val="50000"/>
                </a:schemeClr>
              </a:solidFill>
            </a:endParaRPr>
          </a:p>
          <a:p>
            <a:pPr algn="just"/>
            <a:r>
              <a:rPr lang="en-US" sz="800" dirty="0">
                <a:solidFill>
                  <a:schemeClr val="tx2">
                    <a:lumMod val="50000"/>
                  </a:schemeClr>
                </a:solidFill>
              </a:rPr>
              <a:t>The Commission issued a fine and she refused to pay it, stating that she did not violate any laws. Under applicable Georgia law, real estate brokerage activity specifically includes property management services. </a:t>
            </a:r>
          </a:p>
          <a:p>
            <a:pPr algn="just"/>
            <a:endParaRPr lang="en-US" sz="800" dirty="0">
              <a:solidFill>
                <a:schemeClr val="tx2">
                  <a:lumMod val="50000"/>
                </a:schemeClr>
              </a:solidFill>
            </a:endParaRPr>
          </a:p>
          <a:p>
            <a:pPr algn="just"/>
            <a:r>
              <a:rPr lang="en-US" sz="800" dirty="0">
                <a:solidFill>
                  <a:schemeClr val="tx2">
                    <a:lumMod val="50000"/>
                  </a:schemeClr>
                </a:solidFill>
              </a:rPr>
              <a:t>RESULT: Judge </a:t>
            </a:r>
            <a:r>
              <a:rPr lang="en-US" sz="800" b="1" dirty="0">
                <a:solidFill>
                  <a:schemeClr val="tx2">
                    <a:lumMod val="50000"/>
                  </a:schemeClr>
                </a:solidFill>
              </a:rPr>
              <a:t>SUSPENDED</a:t>
            </a:r>
            <a:r>
              <a:rPr lang="en-US" sz="800" dirty="0">
                <a:solidFill>
                  <a:schemeClr val="tx2">
                    <a:lumMod val="50000"/>
                  </a:schemeClr>
                </a:solidFill>
              </a:rPr>
              <a:t> her license until she attends a course of study in real estate brokerage.</a:t>
            </a:r>
          </a:p>
          <a:p>
            <a:pPr algn="just"/>
            <a:endParaRPr lang="en-US" sz="700" dirty="0"/>
          </a:p>
          <a:p>
            <a:endParaRPr lang="en-US" dirty="0"/>
          </a:p>
        </p:txBody>
      </p:sp>
    </p:spTree>
    <p:extLst>
      <p:ext uri="{BB962C8B-B14F-4D97-AF65-F5344CB8AC3E}">
        <p14:creationId xmlns:p14="http://schemas.microsoft.com/office/powerpoint/2010/main" val="33100288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770716" y="120771"/>
            <a:ext cx="3270504" cy="220894"/>
          </a:xfrm>
          <a:prstGeom prst="rect">
            <a:avLst/>
          </a:prstGeom>
        </p:spPr>
        <p:txBody>
          <a:bodyPr wrap="square" lIns="0" tIns="0" rIns="0" bIns="0" rtlCol="0" anchor="t">
            <a:spAutoFit/>
          </a:bodyPr>
          <a:lstStyle/>
          <a:p>
            <a:pPr algn="ctr">
              <a:lnSpc>
                <a:spcPts val="1969"/>
              </a:lnSpc>
            </a:pPr>
            <a:r>
              <a:rPr lang="en-US" sz="900" b="1" dirty="0">
                <a:solidFill>
                  <a:schemeClr val="accent6">
                    <a:lumMod val="50000"/>
                  </a:schemeClr>
                </a:solidFill>
                <a:latin typeface="Montserrat Semi-Bold" panose="020B0604020202020204" charset="0"/>
              </a:rPr>
              <a:t>Case Summaries- Multiple infractions</a:t>
            </a:r>
            <a:endParaRPr lang="en-US" sz="140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874190" y="516787"/>
            <a:ext cx="3186763" cy="2308324"/>
          </a:xfrm>
          <a:prstGeom prst="rect">
            <a:avLst/>
          </a:prstGeom>
          <a:noFill/>
        </p:spPr>
        <p:txBody>
          <a:bodyPr wrap="square" rtlCol="0">
            <a:spAutoFit/>
          </a:bodyPr>
          <a:lstStyle/>
          <a:p>
            <a:pPr algn="just"/>
            <a:r>
              <a:rPr lang="en-US" sz="700" dirty="0">
                <a:solidFill>
                  <a:schemeClr val="tx2">
                    <a:lumMod val="50000"/>
                  </a:schemeClr>
                </a:solidFill>
                <a:latin typeface="Montserrat Semi-Bold" panose="020B0604020202020204" charset="0"/>
              </a:rPr>
              <a:t>Defendant was found to have engaged in improper advertisement of real properties</a:t>
            </a:r>
          </a:p>
          <a:p>
            <a:pPr algn="just"/>
            <a:endParaRPr lang="en-US" sz="700" dirty="0">
              <a:solidFill>
                <a:schemeClr val="tx2">
                  <a:lumMod val="50000"/>
                </a:schemeClr>
              </a:solidFill>
              <a:latin typeface="Montserrat Semi-Bold" panose="020B0604020202020204" charset="0"/>
            </a:endParaRPr>
          </a:p>
          <a:p>
            <a:pPr marL="228600" indent="-228600" algn="just">
              <a:buAutoNum type="arabicPeriod"/>
            </a:pPr>
            <a:r>
              <a:rPr lang="en-US" sz="700" dirty="0">
                <a:solidFill>
                  <a:schemeClr val="tx2">
                    <a:lumMod val="50000"/>
                  </a:schemeClr>
                </a:solidFill>
                <a:latin typeface="Montserrat Semi-Bold" panose="020B0604020202020204" charset="0"/>
              </a:rPr>
              <a:t>Advertised 11 properties on his website without first obtaining proper authorization</a:t>
            </a:r>
          </a:p>
          <a:p>
            <a:pPr marL="228600" indent="-228600" algn="just">
              <a:buAutoNum type="arabicPeriod"/>
            </a:pPr>
            <a:r>
              <a:rPr lang="en-US" sz="700" dirty="0">
                <a:solidFill>
                  <a:schemeClr val="tx2">
                    <a:lumMod val="50000"/>
                  </a:schemeClr>
                </a:solidFill>
                <a:latin typeface="Montserrat Semi-Bold" panose="020B0604020202020204" charset="0"/>
              </a:rPr>
              <a:t>Failed to include his firm’s name and telephone number on an advertisement</a:t>
            </a:r>
          </a:p>
          <a:p>
            <a:pPr marL="228600" indent="-228600" algn="just">
              <a:buAutoNum type="arabicPeriod"/>
            </a:pPr>
            <a:r>
              <a:rPr lang="en-US" sz="700" dirty="0">
                <a:solidFill>
                  <a:schemeClr val="tx2">
                    <a:lumMod val="50000"/>
                  </a:schemeClr>
                </a:solidFill>
                <a:latin typeface="Montserrat Semi-Bold" panose="020B0604020202020204" charset="0"/>
              </a:rPr>
              <a:t>Listed a firm on an advertisement with whom he was not affiliated</a:t>
            </a:r>
          </a:p>
          <a:p>
            <a:pPr marL="228600" indent="-228600" algn="just">
              <a:buAutoNum type="arabicPeriod"/>
            </a:pPr>
            <a:r>
              <a:rPr lang="en-US" sz="700" dirty="0">
                <a:solidFill>
                  <a:schemeClr val="tx2">
                    <a:lumMod val="50000"/>
                  </a:schemeClr>
                </a:solidFill>
                <a:latin typeface="Montserrat Semi-Bold" panose="020B0604020202020204" charset="0"/>
              </a:rPr>
              <a:t>Failed to timely notify the Commission of a change of address </a:t>
            </a:r>
          </a:p>
          <a:p>
            <a:pPr algn="just"/>
            <a:endParaRPr lang="en-US" sz="700" dirty="0">
              <a:solidFill>
                <a:schemeClr val="tx2">
                  <a:lumMod val="50000"/>
                </a:schemeClr>
              </a:solidFill>
              <a:latin typeface="Montserrat Semi-Bold" panose="020B0604020202020204" charset="0"/>
            </a:endParaRPr>
          </a:p>
          <a:p>
            <a:pPr algn="just"/>
            <a:r>
              <a:rPr lang="en-US" sz="700" dirty="0">
                <a:solidFill>
                  <a:schemeClr val="tx2">
                    <a:lumMod val="50000"/>
                  </a:schemeClr>
                </a:solidFill>
                <a:latin typeface="Montserrat Semi-Bold" panose="020B0604020202020204" charset="0"/>
              </a:rPr>
              <a:t>Commission ordered Defendant to pay fine of $400 and complete a 3 hour educational course.  Respondent failed to comply with the citation or respond within 30 days</a:t>
            </a:r>
          </a:p>
          <a:p>
            <a:pPr algn="just"/>
            <a:endParaRPr lang="en-US" sz="700" dirty="0">
              <a:solidFill>
                <a:schemeClr val="tx2">
                  <a:lumMod val="50000"/>
                </a:schemeClr>
              </a:solidFill>
              <a:latin typeface="Montserrat Semi-Bold" panose="020B0604020202020204" charset="0"/>
            </a:endParaRPr>
          </a:p>
          <a:p>
            <a:pPr algn="just"/>
            <a:r>
              <a:rPr lang="en-US" sz="700" dirty="0">
                <a:solidFill>
                  <a:schemeClr val="tx2">
                    <a:lumMod val="50000"/>
                  </a:schemeClr>
                </a:solidFill>
                <a:latin typeface="Montserrat Semi-Bold" panose="020B0604020202020204" charset="0"/>
              </a:rPr>
              <a:t>RESULT: Respondent's license was suspended indefinitely</a:t>
            </a:r>
          </a:p>
          <a:p>
            <a:endParaRPr lang="en-US" sz="700" dirty="0"/>
          </a:p>
          <a:p>
            <a:endParaRPr lang="en-US" dirty="0"/>
          </a:p>
        </p:txBody>
      </p:sp>
    </p:spTree>
    <p:extLst>
      <p:ext uri="{BB962C8B-B14F-4D97-AF65-F5344CB8AC3E}">
        <p14:creationId xmlns:p14="http://schemas.microsoft.com/office/powerpoint/2010/main" val="92061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112227" y="2632154"/>
            <a:ext cx="1050436" cy="138989"/>
          </a:xfrm>
          <a:prstGeom prst="rect">
            <a:avLst/>
          </a:prstGeom>
        </p:spPr>
      </p:pic>
      <p:sp>
        <p:nvSpPr>
          <p:cNvPr id="3" name="TextBox 3"/>
          <p:cNvSpPr txBox="1"/>
          <p:nvPr/>
        </p:nvSpPr>
        <p:spPr>
          <a:xfrm>
            <a:off x="781658" y="154845"/>
            <a:ext cx="3399380" cy="256480"/>
          </a:xfrm>
          <a:prstGeom prst="rect">
            <a:avLst/>
          </a:prstGeom>
        </p:spPr>
        <p:txBody>
          <a:bodyPr lIns="0" tIns="0" rIns="0" bIns="0" rtlCol="0" anchor="t">
            <a:spAutoFit/>
          </a:bodyPr>
          <a:lstStyle/>
          <a:p>
            <a:pPr algn="ctr">
              <a:lnSpc>
                <a:spcPts val="1969"/>
              </a:lnSpc>
            </a:pPr>
            <a:r>
              <a:rPr lang="en-US" sz="1790" spc="180" dirty="0">
                <a:solidFill>
                  <a:srgbClr val="926A52"/>
                </a:solidFill>
                <a:latin typeface="Montserrat Semi-Bold" panose="020B0604020202020204" charset="0"/>
              </a:rPr>
              <a:t>Licenses Issued</a:t>
            </a: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txBody>
          <a:bodyPr/>
          <a:lstStyle/>
          <a:p>
            <a:endParaRPr lang="en-US"/>
          </a:p>
        </p:txBody>
      </p:sp>
      <p:pic>
        <p:nvPicPr>
          <p:cNvPr id="9" name="Picture 8">
            <a:extLst>
              <a:ext uri="{FF2B5EF4-FFF2-40B4-BE49-F238E27FC236}">
                <a16:creationId xmlns:a16="http://schemas.microsoft.com/office/drawing/2014/main" id="{8283CA8F-0656-3DC3-464A-E30AFB525A08}"/>
              </a:ext>
            </a:extLst>
          </p:cNvPr>
          <p:cNvPicPr>
            <a:picLocks noChangeAspect="1"/>
          </p:cNvPicPr>
          <p:nvPr/>
        </p:nvPicPr>
        <p:blipFill>
          <a:blip r:embed="rId3"/>
          <a:stretch>
            <a:fillRect/>
          </a:stretch>
        </p:blipFill>
        <p:spPr>
          <a:xfrm>
            <a:off x="622302" y="580527"/>
            <a:ext cx="3835395" cy="1896577"/>
          </a:xfrm>
          <a:prstGeom prst="rect">
            <a:avLst/>
          </a:prstGeom>
        </p:spPr>
      </p:pic>
    </p:spTree>
    <p:extLst>
      <p:ext uri="{BB962C8B-B14F-4D97-AF65-F5344CB8AC3E}">
        <p14:creationId xmlns:p14="http://schemas.microsoft.com/office/powerpoint/2010/main" val="13783006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12227" y="2632154"/>
            <a:ext cx="1050436" cy="138989"/>
          </a:xfrm>
          <a:prstGeom prst="rect">
            <a:avLst/>
          </a:prstGeom>
        </p:spPr>
      </p:pic>
      <p:sp>
        <p:nvSpPr>
          <p:cNvPr id="3" name="TextBox 3"/>
          <p:cNvSpPr txBox="1"/>
          <p:nvPr/>
        </p:nvSpPr>
        <p:spPr>
          <a:xfrm>
            <a:off x="983996" y="133350"/>
            <a:ext cx="3270504" cy="220894"/>
          </a:xfrm>
          <a:prstGeom prst="rect">
            <a:avLst/>
          </a:prstGeom>
        </p:spPr>
        <p:txBody>
          <a:bodyPr wrap="square" lIns="0" tIns="0" rIns="0" bIns="0" rtlCol="0" anchor="t">
            <a:spAutoFit/>
          </a:bodyPr>
          <a:lstStyle/>
          <a:p>
            <a:pPr algn="ctr">
              <a:lnSpc>
                <a:spcPts val="1969"/>
              </a:lnSpc>
            </a:pPr>
            <a:r>
              <a:rPr lang="en-US" sz="900" b="1" spc="180" dirty="0">
                <a:solidFill>
                  <a:schemeClr val="accent6">
                    <a:lumMod val="50000"/>
                  </a:schemeClr>
                </a:solidFill>
                <a:latin typeface="Montserrat Semi-Bold" panose="020B0604020202020204" charset="0"/>
              </a:rPr>
              <a:t>THANK YOU!</a:t>
            </a:r>
            <a:endParaRPr lang="en-US" sz="1400" spc="180" dirty="0">
              <a:solidFill>
                <a:srgbClr val="926A52"/>
              </a:solidFill>
              <a:latin typeface="Montserrat Extra-Bold 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C4767EDE-732C-4653-BC1A-F6F17BE8BEBC}"/>
              </a:ext>
            </a:extLst>
          </p:cNvPr>
          <p:cNvSpPr txBox="1"/>
          <p:nvPr/>
        </p:nvSpPr>
        <p:spPr>
          <a:xfrm>
            <a:off x="975901" y="828586"/>
            <a:ext cx="3186763" cy="600164"/>
          </a:xfrm>
          <a:prstGeom prst="rect">
            <a:avLst/>
          </a:prstGeom>
          <a:noFill/>
        </p:spPr>
        <p:txBody>
          <a:bodyPr wrap="square" rtlCol="0">
            <a:spAutoFit/>
          </a:bodyPr>
          <a:lstStyle/>
          <a:p>
            <a:pPr algn="ctr"/>
            <a:r>
              <a:rPr lang="en-US" sz="800" dirty="0">
                <a:solidFill>
                  <a:schemeClr val="tx2">
                    <a:lumMod val="50000"/>
                  </a:schemeClr>
                </a:solidFill>
                <a:latin typeface="Montserrat Semi-Bold" panose="020B0604020202020204" charset="0"/>
              </a:rPr>
              <a:t>Email: </a:t>
            </a:r>
            <a:r>
              <a:rPr lang="en-US" sz="800" dirty="0" err="1">
                <a:solidFill>
                  <a:schemeClr val="tx2">
                    <a:lumMod val="50000"/>
                  </a:schemeClr>
                </a:solidFill>
                <a:latin typeface="Montserrat Semi-Bold" panose="020B0604020202020204" charset="0"/>
              </a:rPr>
              <a:t>attorney@cb.law</a:t>
            </a:r>
            <a:r>
              <a:rPr lang="en-US" sz="800" dirty="0">
                <a:solidFill>
                  <a:schemeClr val="tx2">
                    <a:lumMod val="50000"/>
                  </a:schemeClr>
                </a:solidFill>
                <a:latin typeface="Montserrat Semi-Bold" panose="020B0604020202020204" charset="0"/>
              </a:rPr>
              <a:t> if you have any questions</a:t>
            </a:r>
          </a:p>
          <a:p>
            <a:endParaRPr lang="en-US" sz="700" dirty="0"/>
          </a:p>
          <a:p>
            <a:endParaRPr lang="en-US" dirty="0"/>
          </a:p>
        </p:txBody>
      </p:sp>
    </p:spTree>
    <p:extLst>
      <p:ext uri="{BB962C8B-B14F-4D97-AF65-F5344CB8AC3E}">
        <p14:creationId xmlns:p14="http://schemas.microsoft.com/office/powerpoint/2010/main" val="1240568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112227" y="2632154"/>
            <a:ext cx="1050436" cy="138989"/>
          </a:xfrm>
          <a:prstGeom prst="rect">
            <a:avLst/>
          </a:prstGeom>
        </p:spPr>
      </p:pic>
      <p:sp>
        <p:nvSpPr>
          <p:cNvPr id="3" name="TextBox 3"/>
          <p:cNvSpPr txBox="1"/>
          <p:nvPr/>
        </p:nvSpPr>
        <p:spPr>
          <a:xfrm>
            <a:off x="177800" y="154845"/>
            <a:ext cx="4572000" cy="256480"/>
          </a:xfrm>
          <a:prstGeom prst="rect">
            <a:avLst/>
          </a:prstGeom>
        </p:spPr>
        <p:txBody>
          <a:bodyPr wrap="square" lIns="0" tIns="0" rIns="0" bIns="0" rtlCol="0" anchor="t">
            <a:spAutoFit/>
          </a:bodyPr>
          <a:lstStyle/>
          <a:p>
            <a:pPr algn="ctr">
              <a:lnSpc>
                <a:spcPts val="1969"/>
              </a:lnSpc>
            </a:pPr>
            <a:r>
              <a:rPr lang="en-US" sz="1790" spc="180" dirty="0">
                <a:solidFill>
                  <a:srgbClr val="926A52"/>
                </a:solidFill>
                <a:latin typeface="Montserrat Semi-Bold" panose="020B0604020202020204" charset="0"/>
              </a:rPr>
              <a:t>Licenses Issued- Trends (11/22)</a:t>
            </a:r>
          </a:p>
        </p:txBody>
      </p:sp>
      <p:sp>
        <p:nvSpPr>
          <p:cNvPr id="4" name="TextBox 4"/>
          <p:cNvSpPr txBox="1"/>
          <p:nvPr/>
        </p:nvSpPr>
        <p:spPr>
          <a:xfrm>
            <a:off x="711200" y="480875"/>
            <a:ext cx="3733800" cy="2200602"/>
          </a:xfrm>
          <a:prstGeom prst="rect">
            <a:avLst/>
          </a:prstGeom>
        </p:spPr>
        <p:txBody>
          <a:bodyPr wrap="square" lIns="0" tIns="0" rIns="0" bIns="0" rtlCol="0" anchor="t">
            <a:spAutoFit/>
          </a:bodyPr>
          <a:lstStyle/>
          <a:p>
            <a:pPr marL="171450" indent="-171450" algn="just">
              <a:buFont typeface="Arial" panose="020B0604020202020204" pitchFamily="34" charset="0"/>
              <a:buChar char="•"/>
            </a:pPr>
            <a:r>
              <a:rPr lang="en-US" sz="1100" dirty="0"/>
              <a:t>The current total number of Licenses is the largest number for the state in the Commission’s history. (86% active and 14% inactive.)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a:t>Net increase of 4,763 Licenses in the last year.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a:t>The Commission currently issues an average of 800 new licenses per month down from 1,200 licenses per month a year ago.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Breakdown of the 97,070 Active Licensees: </a:t>
            </a:r>
          </a:p>
          <a:p>
            <a:pPr marL="628650" lvl="1" indent="-171450">
              <a:buFont typeface="Arial" panose="020B0604020202020204" pitchFamily="34" charset="0"/>
              <a:buChar char="•"/>
            </a:pPr>
            <a:r>
              <a:rPr lang="en-US" sz="1100" dirty="0"/>
              <a:t>Brokers, Salespersons, CAM 88 % (20% are Brokers.) </a:t>
            </a:r>
          </a:p>
          <a:p>
            <a:pPr marL="628650" lvl="1" indent="-171450">
              <a:buFont typeface="Arial" panose="020B0604020202020204" pitchFamily="34" charset="0"/>
              <a:buChar char="•"/>
            </a:pPr>
            <a:r>
              <a:rPr lang="en-US" sz="1100" dirty="0"/>
              <a:t>Real Estate Firms 12%</a:t>
            </a:r>
            <a:endParaRPr lang="en-US" sz="800" dirty="0">
              <a:solidFill>
                <a:schemeClr val="tx2">
                  <a:lumMod val="50000"/>
                </a:schemeClr>
              </a:solidFill>
              <a:latin typeface="Montserrat Semi-Bold"/>
            </a:endParaRPr>
          </a:p>
        </p:txBody>
      </p:sp>
      <p:sp>
        <p:nvSpPr>
          <p:cNvPr id="5" name="AutoShape 5"/>
          <p:cNvSpPr/>
          <p:nvPr/>
        </p:nvSpPr>
        <p:spPr>
          <a:xfrm>
            <a:off x="921477" y="473670"/>
            <a:ext cx="3119743" cy="0"/>
          </a:xfrm>
          <a:prstGeom prst="line">
            <a:avLst/>
          </a:prstGeom>
          <a:ln w="9525" cap="rnd">
            <a:solidFill>
              <a:srgbClr val="243746"/>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2131140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9244</Words>
  <Application>Microsoft Office PowerPoint</Application>
  <PresentationFormat>Custom</PresentationFormat>
  <Paragraphs>763</Paragraphs>
  <Slides>80</Slides>
  <Notes>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80</vt:i4>
      </vt:variant>
    </vt:vector>
  </HeadingPairs>
  <TitlesOfParts>
    <vt:vector size="87" baseType="lpstr">
      <vt:lpstr>Holiday</vt:lpstr>
      <vt:lpstr>Montserrat Semi-Bold</vt:lpstr>
      <vt:lpstr>Montserrat Extra-Bold Bold</vt:lpstr>
      <vt:lpstr>Arial</vt:lpstr>
      <vt:lpstr>Verdana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GAR Changes CE Presentation Template</dc:title>
  <dc:creator>Laurel Poplin</dc:creator>
  <cp:lastModifiedBy>Lindsey Rogers</cp:lastModifiedBy>
  <cp:revision>58</cp:revision>
  <dcterms:created xsi:type="dcterms:W3CDTF">2006-08-16T00:00:00Z</dcterms:created>
  <dcterms:modified xsi:type="dcterms:W3CDTF">2023-03-24T17:22:36Z</dcterms:modified>
  <dc:identifier>DAExaLYlbCA</dc:identifier>
</cp:coreProperties>
</file>