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12"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11" r:id="rId48"/>
    <p:sldId id="307" r:id="rId49"/>
    <p:sldId id="309" r:id="rId50"/>
    <p:sldId id="310" r:id="rId51"/>
    <p:sldId id="306" r:id="rId52"/>
  </p:sldIdLst>
  <p:sldSz cx="14630400" cy="8229600"/>
  <p:notesSz cx="8229600" cy="14630400"/>
  <p:embeddedFontLst>
    <p:embeddedFont>
      <p:font typeface="Epilogue" pitchFamily="2" charset="77"/>
      <p:regular r:id="rId54"/>
    </p:embeddedFont>
    <p:embeddedFont>
      <p:font typeface="Fraunces" pitchFamily="2" charset="77"/>
      <p:regular r:id="rId55"/>
    </p:embeddedFont>
    <p:embeddedFont>
      <p:font typeface="Gotham" pitchFamily="2" charset="0"/>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38"/>
    <p:restoredTop sz="94610"/>
  </p:normalViewPr>
  <p:slideViewPr>
    <p:cSldViewPr snapToGrid="0" snapToObjects="1">
      <p:cViewPr varScale="1">
        <p:scale>
          <a:sx n="116" d="100"/>
          <a:sy n="116" d="100"/>
        </p:scale>
        <p:origin x="224" y="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220759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2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2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lide 2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lide 2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lide 2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2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lide 2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lide 2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lide 2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lide 3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lide 3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lide 3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lide 3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lide 3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lide 3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lide 3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lide 3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lide 3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lide 3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lide 4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lide 4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lide 4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lide 4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lide 4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lide 4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lide 4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lide 4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Slide 4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lide 4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lide 5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lide 5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01DC5-0E6C-BC90-41A0-8782055A2C30}"/>
              </a:ext>
            </a:extLst>
          </p:cNvPr>
          <p:cNvSpPr>
            <a:spLocks noGrp="1"/>
          </p:cNvSpPr>
          <p:nvPr>
            <p:ph type="title"/>
          </p:nvPr>
        </p:nvSpPr>
        <p:spPr>
          <a:xfrm>
            <a:off x="498763" y="429838"/>
            <a:ext cx="3840480" cy="2828752"/>
          </a:xfrm>
        </p:spPr>
        <p:txBody>
          <a:bodyPr/>
          <a:lstStyle>
            <a:lvl1pPr>
              <a:defRPr b="0" i="0">
                <a:solidFill>
                  <a:srgbClr val="FE9700"/>
                </a:solidFill>
                <a:latin typeface="Gotham" pitchFamily="2" charset="0"/>
                <a:cs typeface="Gotham"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48E72B0C-0AB5-9D44-7165-1FC59EC9E83B}"/>
              </a:ext>
            </a:extLst>
          </p:cNvPr>
          <p:cNvSpPr>
            <a:spLocks noGrp="1"/>
          </p:cNvSpPr>
          <p:nvPr>
            <p:ph type="dt" sz="half" idx="10"/>
          </p:nvPr>
        </p:nvSpPr>
        <p:spPr/>
        <p:txBody>
          <a:bodyPr/>
          <a:lstStyle>
            <a:lvl1pPr>
              <a:defRPr b="0" i="0">
                <a:latin typeface="Gotham" pitchFamily="2" charset="0"/>
                <a:cs typeface="Gotham" pitchFamily="2" charset="0"/>
              </a:defRPr>
            </a:lvl1pPr>
          </a:lstStyle>
          <a:p>
            <a:endParaRPr lang="en-US" dirty="0"/>
          </a:p>
        </p:txBody>
      </p:sp>
      <p:sp>
        <p:nvSpPr>
          <p:cNvPr id="5" name="Footer Placeholder 4">
            <a:extLst>
              <a:ext uri="{FF2B5EF4-FFF2-40B4-BE49-F238E27FC236}">
                <a16:creationId xmlns:a16="http://schemas.microsoft.com/office/drawing/2014/main" id="{BABDE623-CF5F-BE59-1487-5DA9E1A79E1C}"/>
              </a:ext>
            </a:extLst>
          </p:cNvPr>
          <p:cNvSpPr>
            <a:spLocks noGrp="1"/>
          </p:cNvSpPr>
          <p:nvPr>
            <p:ph type="ftr" sz="quarter" idx="11"/>
          </p:nvPr>
        </p:nvSpPr>
        <p:spPr/>
        <p:txBody>
          <a:bodyPr/>
          <a:lstStyle>
            <a:lvl1pPr>
              <a:defRPr b="0" i="0">
                <a:latin typeface="Gotham" pitchFamily="2" charset="0"/>
                <a:cs typeface="Gotham" pitchFamily="2" charset="0"/>
              </a:defRPr>
            </a:lvl1pPr>
          </a:lstStyle>
          <a:p>
            <a:endParaRPr lang="en-US" dirty="0"/>
          </a:p>
        </p:txBody>
      </p:sp>
      <p:sp>
        <p:nvSpPr>
          <p:cNvPr id="6" name="Slide Number Placeholder 5">
            <a:extLst>
              <a:ext uri="{FF2B5EF4-FFF2-40B4-BE49-F238E27FC236}">
                <a16:creationId xmlns:a16="http://schemas.microsoft.com/office/drawing/2014/main" id="{A3960467-B0B5-F0DC-4CCB-96E17799DD60}"/>
              </a:ext>
            </a:extLst>
          </p:cNvPr>
          <p:cNvSpPr>
            <a:spLocks noGrp="1"/>
          </p:cNvSpPr>
          <p:nvPr>
            <p:ph type="sldNum" sz="quarter" idx="12"/>
          </p:nvPr>
        </p:nvSpPr>
        <p:spPr/>
        <p:txBody>
          <a:bodyPr/>
          <a:lstStyle>
            <a:lvl1pPr>
              <a:defRPr b="0" i="0">
                <a:latin typeface="Gotham" pitchFamily="2" charset="0"/>
                <a:cs typeface="Gotham" pitchFamily="2" charset="0"/>
              </a:defRPr>
            </a:lvl1pPr>
          </a:lstStyle>
          <a:p>
            <a:fld id="{290CA956-C5D7-B049-809D-4E493FF42F0B}" type="slidenum">
              <a:rPr lang="en-US" smtClean="0"/>
              <a:pPr/>
              <a:t>‹#›</a:t>
            </a:fld>
            <a:endParaRPr lang="en-US" dirty="0"/>
          </a:p>
        </p:txBody>
      </p:sp>
      <p:sp>
        <p:nvSpPr>
          <p:cNvPr id="8" name="Content Placeholder 3">
            <a:extLst>
              <a:ext uri="{FF2B5EF4-FFF2-40B4-BE49-F238E27FC236}">
                <a16:creationId xmlns:a16="http://schemas.microsoft.com/office/drawing/2014/main" id="{59EA45D6-B2A5-FB1C-6CAF-5EAA240192AF}"/>
              </a:ext>
            </a:extLst>
          </p:cNvPr>
          <p:cNvSpPr>
            <a:spLocks noGrp="1"/>
          </p:cNvSpPr>
          <p:nvPr>
            <p:ph sz="quarter" idx="13"/>
          </p:nvPr>
        </p:nvSpPr>
        <p:spPr>
          <a:xfrm>
            <a:off x="498764" y="3258589"/>
            <a:ext cx="3840481" cy="3857105"/>
          </a:xfrm>
        </p:spPr>
        <p:txBody>
          <a:bodyPr>
            <a:normAutofit/>
          </a:bodyPr>
          <a:lstStyle>
            <a:lvl1pPr>
              <a:defRPr sz="2880" b="0" i="0">
                <a:latin typeface="Gotham" pitchFamily="2" charset="0"/>
                <a:cs typeface="Gotham" pitchFamily="2" charset="0"/>
              </a:defRPr>
            </a:lvl1pPr>
            <a:lvl2pPr>
              <a:defRPr sz="2400"/>
            </a:lvl2pPr>
            <a:lvl3pPr>
              <a:defRPr sz="2160"/>
            </a:lvl3pPr>
            <a:lvl4pPr>
              <a:defRPr sz="1920"/>
            </a:lvl4pPr>
            <a:lvl5pPr>
              <a:defRPr sz="1920"/>
            </a:lvl5pPr>
          </a:lstStyle>
          <a:p>
            <a:pPr lvl="0"/>
            <a:r>
              <a:rPr lang="en-US" dirty="0"/>
              <a:t>Click to edit Master text styles</a:t>
            </a:r>
          </a:p>
        </p:txBody>
      </p:sp>
    </p:spTree>
    <p:extLst>
      <p:ext uri="{BB962C8B-B14F-4D97-AF65-F5344CB8AC3E}">
        <p14:creationId xmlns:p14="http://schemas.microsoft.com/office/powerpoint/2010/main" val="215036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0E8391-411F-FA41-8D0B-F00CA0440867}"/>
              </a:ext>
            </a:extLst>
          </p:cNvPr>
          <p:cNvSpPr>
            <a:spLocks noGrp="1"/>
          </p:cNvSpPr>
          <p:nvPr>
            <p:ph type="pic" sz="quarter" idx="10" hasCustomPrompt="1"/>
          </p:nvPr>
        </p:nvSpPr>
        <p:spPr>
          <a:xfrm>
            <a:off x="6782515" y="0"/>
            <a:ext cx="7847885" cy="8229600"/>
          </a:xfrm>
          <a:custGeom>
            <a:avLst/>
            <a:gdLst>
              <a:gd name="connsiteX0" fmla="*/ 9445752 w 13077254"/>
              <a:gd name="connsiteY0" fmla="*/ 5098652 h 13716000"/>
              <a:gd name="connsiteX1" fmla="*/ 10321724 w 13077254"/>
              <a:gd name="connsiteY1" fmla="*/ 5333402 h 13716000"/>
              <a:gd name="connsiteX2" fmla="*/ 13077254 w 13077254"/>
              <a:gd name="connsiteY2" fmla="*/ 6924516 h 13716000"/>
              <a:gd name="connsiteX3" fmla="*/ 13077254 w 13077254"/>
              <a:gd name="connsiteY3" fmla="*/ 13375159 h 13716000"/>
              <a:gd name="connsiteX4" fmla="*/ 12486978 w 13077254"/>
              <a:gd name="connsiteY4" fmla="*/ 13716000 h 13716000"/>
              <a:gd name="connsiteX5" fmla="*/ 6404526 w 13077254"/>
              <a:gd name="connsiteY5" fmla="*/ 13716000 h 13716000"/>
              <a:gd name="connsiteX6" fmla="*/ 5713148 w 13077254"/>
              <a:gd name="connsiteY6" fmla="*/ 13316780 h 13716000"/>
              <a:gd name="connsiteX7" fmla="*/ 4837175 w 13077254"/>
              <a:gd name="connsiteY7" fmla="*/ 11799342 h 13716000"/>
              <a:gd name="connsiteX8" fmla="*/ 4837175 w 13077254"/>
              <a:gd name="connsiteY8" fmla="*/ 8500334 h 13716000"/>
              <a:gd name="connsiteX9" fmla="*/ 5713148 w 13077254"/>
              <a:gd name="connsiteY9" fmla="*/ 6982895 h 13716000"/>
              <a:gd name="connsiteX10" fmla="*/ 8569780 w 13077254"/>
              <a:gd name="connsiteY10" fmla="*/ 5333402 h 13716000"/>
              <a:gd name="connsiteX11" fmla="*/ 9445752 w 13077254"/>
              <a:gd name="connsiteY11" fmla="*/ 5098652 h 13716000"/>
              <a:gd name="connsiteX12" fmla="*/ 9684132 w 13077254"/>
              <a:gd name="connsiteY12" fmla="*/ 0 h 13716000"/>
              <a:gd name="connsiteX13" fmla="*/ 13077254 w 13077254"/>
              <a:gd name="connsiteY13" fmla="*/ 0 h 13716000"/>
              <a:gd name="connsiteX14" fmla="*/ 13077254 w 13077254"/>
              <a:gd name="connsiteY14" fmla="*/ 6422895 h 13716000"/>
              <a:gd name="connsiteX15" fmla="*/ 10550320 w 13077254"/>
              <a:gd name="connsiteY15" fmla="*/ 4963780 h 13716000"/>
              <a:gd name="connsiteX16" fmla="*/ 9674352 w 13077254"/>
              <a:gd name="connsiteY16" fmla="*/ 3446341 h 13716000"/>
              <a:gd name="connsiteX17" fmla="*/ 9674352 w 13077254"/>
              <a:gd name="connsiteY17" fmla="*/ 147333 h 13716000"/>
              <a:gd name="connsiteX18" fmla="*/ 9780 w 13077254"/>
              <a:gd name="connsiteY18" fmla="*/ 0 h 13716000"/>
              <a:gd name="connsiteX19" fmla="*/ 9207372 w 13077254"/>
              <a:gd name="connsiteY19" fmla="*/ 0 h 13716000"/>
              <a:gd name="connsiteX20" fmla="*/ 9217152 w 13077254"/>
              <a:gd name="connsiteY20" fmla="*/ 147334 h 13716000"/>
              <a:gd name="connsiteX21" fmla="*/ 9217152 w 13077254"/>
              <a:gd name="connsiteY21" fmla="*/ 3446343 h 13716000"/>
              <a:gd name="connsiteX22" fmla="*/ 8341180 w 13077254"/>
              <a:gd name="connsiteY22" fmla="*/ 4963780 h 13716000"/>
              <a:gd name="connsiteX23" fmla="*/ 5484548 w 13077254"/>
              <a:gd name="connsiteY23" fmla="*/ 6613274 h 13716000"/>
              <a:gd name="connsiteX24" fmla="*/ 3732606 w 13077254"/>
              <a:gd name="connsiteY24" fmla="*/ 6613274 h 13716000"/>
              <a:gd name="connsiteX25" fmla="*/ 875971 w 13077254"/>
              <a:gd name="connsiteY25" fmla="*/ 4963780 h 13716000"/>
              <a:gd name="connsiteX26" fmla="*/ 0 w 13077254"/>
              <a:gd name="connsiteY26" fmla="*/ 3446343 h 13716000"/>
              <a:gd name="connsiteX27" fmla="*/ 0 w 13077254"/>
              <a:gd name="connsiteY27" fmla="*/ 1473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7254" h="13716000">
                <a:moveTo>
                  <a:pt x="9445752" y="5098652"/>
                </a:moveTo>
                <a:cubicBezTo>
                  <a:pt x="9748224" y="5098652"/>
                  <a:pt x="10050696" y="5176903"/>
                  <a:pt x="10321724" y="5333402"/>
                </a:cubicBezTo>
                <a:lnTo>
                  <a:pt x="13077254" y="6924516"/>
                </a:lnTo>
                <a:lnTo>
                  <a:pt x="13077254" y="13375159"/>
                </a:lnTo>
                <a:lnTo>
                  <a:pt x="12486978" y="13716000"/>
                </a:lnTo>
                <a:lnTo>
                  <a:pt x="6404526" y="13716000"/>
                </a:lnTo>
                <a:lnTo>
                  <a:pt x="5713148" y="13316780"/>
                </a:lnTo>
                <a:cubicBezTo>
                  <a:pt x="5171091" y="13003774"/>
                  <a:pt x="4837175" y="12425333"/>
                  <a:pt x="4837175" y="11799342"/>
                </a:cubicBezTo>
                <a:lnTo>
                  <a:pt x="4837175" y="8500334"/>
                </a:lnTo>
                <a:cubicBezTo>
                  <a:pt x="4837175" y="7874346"/>
                  <a:pt x="5171091" y="7295902"/>
                  <a:pt x="5713148" y="6982895"/>
                </a:cubicBezTo>
                <a:lnTo>
                  <a:pt x="8569780" y="5333402"/>
                </a:lnTo>
                <a:cubicBezTo>
                  <a:pt x="8840808" y="5176903"/>
                  <a:pt x="9143280" y="5098652"/>
                  <a:pt x="9445752" y="5098652"/>
                </a:cubicBezTo>
                <a:close/>
                <a:moveTo>
                  <a:pt x="9684132" y="0"/>
                </a:moveTo>
                <a:lnTo>
                  <a:pt x="13077254" y="0"/>
                </a:lnTo>
                <a:lnTo>
                  <a:pt x="13077254" y="6422895"/>
                </a:lnTo>
                <a:lnTo>
                  <a:pt x="10550320" y="4963780"/>
                </a:lnTo>
                <a:cubicBezTo>
                  <a:pt x="10008268" y="4650775"/>
                  <a:pt x="9674352" y="4072333"/>
                  <a:pt x="9674352" y="3446341"/>
                </a:cubicBezTo>
                <a:lnTo>
                  <a:pt x="9674352" y="147333"/>
                </a:lnTo>
                <a:close/>
                <a:moveTo>
                  <a:pt x="9780" y="0"/>
                </a:moveTo>
                <a:lnTo>
                  <a:pt x="9207372" y="0"/>
                </a:lnTo>
                <a:lnTo>
                  <a:pt x="9217152" y="147334"/>
                </a:lnTo>
                <a:lnTo>
                  <a:pt x="9217152" y="3446343"/>
                </a:lnTo>
                <a:cubicBezTo>
                  <a:pt x="9217152" y="4072333"/>
                  <a:pt x="8883232" y="4650775"/>
                  <a:pt x="8341180" y="4963780"/>
                </a:cubicBezTo>
                <a:lnTo>
                  <a:pt x="5484548" y="6613274"/>
                </a:lnTo>
                <a:cubicBezTo>
                  <a:pt x="4942495" y="6926280"/>
                  <a:pt x="4274657" y="6926280"/>
                  <a:pt x="3732606" y="6613274"/>
                </a:cubicBezTo>
                <a:lnTo>
                  <a:pt x="875971" y="4963780"/>
                </a:lnTo>
                <a:cubicBezTo>
                  <a:pt x="333917" y="4650775"/>
                  <a:pt x="0" y="4072333"/>
                  <a:pt x="0" y="3446343"/>
                </a:cubicBezTo>
                <a:lnTo>
                  <a:pt x="0" y="147334"/>
                </a:lnTo>
                <a:close/>
              </a:path>
            </a:pathLst>
          </a:custGeom>
          <a:gradFill>
            <a:gsLst>
              <a:gs pos="80000">
                <a:srgbClr val="FE9700"/>
              </a:gs>
              <a:gs pos="31000">
                <a:schemeClr val="accent4">
                  <a:shade val="100000"/>
                  <a:satMod val="115000"/>
                </a:schemeClr>
              </a:gs>
            </a:gsLst>
            <a:path path="circle">
              <a:fillToRect l="100000" t="100000"/>
            </a:path>
          </a:gradFill>
        </p:spPr>
        <p:txBody>
          <a:bodyPr wrap="square" anchor="ctr">
            <a:noAutofit/>
          </a:bodyPr>
          <a:lstStyle>
            <a:lvl1pPr marL="0" indent="0" algn="ctr">
              <a:buNone/>
              <a:defRPr sz="2400" b="0" i="0">
                <a:solidFill>
                  <a:schemeClr val="bg2"/>
                </a:solidFill>
                <a:latin typeface="Gotham" pitchFamily="2" charset="0"/>
                <a:cs typeface="Gotham" pitchFamily="2" charset="0"/>
              </a:defRPr>
            </a:lvl1pPr>
          </a:lstStyle>
          <a:p>
            <a:r>
              <a:rPr lang="en-US" dirty="0"/>
              <a:t>Drag Picture here</a:t>
            </a:r>
          </a:p>
        </p:txBody>
      </p:sp>
      <p:sp>
        <p:nvSpPr>
          <p:cNvPr id="2" name="Title 1">
            <a:extLst>
              <a:ext uri="{FF2B5EF4-FFF2-40B4-BE49-F238E27FC236}">
                <a16:creationId xmlns:a16="http://schemas.microsoft.com/office/drawing/2014/main" id="{0F373879-259A-B0D5-7A6D-4FAFEB8D3C3C}"/>
              </a:ext>
            </a:extLst>
          </p:cNvPr>
          <p:cNvSpPr>
            <a:spLocks noGrp="1"/>
          </p:cNvSpPr>
          <p:nvPr>
            <p:ph type="title"/>
          </p:nvPr>
        </p:nvSpPr>
        <p:spPr>
          <a:xfrm>
            <a:off x="889461" y="2194562"/>
            <a:ext cx="7972426" cy="3219708"/>
          </a:xfrm>
        </p:spPr>
        <p:txBody>
          <a:bodyPr>
            <a:normAutofit/>
          </a:bodyPr>
          <a:lstStyle>
            <a:lvl1pPr>
              <a:defRPr sz="5760" b="0" i="0">
                <a:latin typeface="Gotham" pitchFamily="2" charset="0"/>
                <a:cs typeface="Gotham"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6BA96E59-F93B-9719-41CF-AEC76E301347}"/>
              </a:ext>
            </a:extLst>
          </p:cNvPr>
          <p:cNvSpPr>
            <a:spLocks noGrp="1"/>
          </p:cNvSpPr>
          <p:nvPr>
            <p:ph type="body" sz="quarter" idx="11"/>
          </p:nvPr>
        </p:nvSpPr>
        <p:spPr>
          <a:xfrm>
            <a:off x="889461" y="5570222"/>
            <a:ext cx="7972426" cy="1628776"/>
          </a:xfrm>
        </p:spPr>
        <p:txBody>
          <a:bodyPr>
            <a:normAutofit/>
          </a:bodyPr>
          <a:lstStyle>
            <a:lvl1pPr>
              <a:defRPr sz="2880" b="0" i="0">
                <a:latin typeface="Gotham" pitchFamily="2" charset="0"/>
                <a:cs typeface="Gotham" pitchFamily="2" charset="0"/>
              </a:defRPr>
            </a:lvl1pPr>
          </a:lstStyle>
          <a:p>
            <a:pPr lvl="0"/>
            <a:r>
              <a:rPr lang="en-US" dirty="0"/>
              <a:t>Click to edit Master text styles</a:t>
            </a:r>
          </a:p>
        </p:txBody>
      </p:sp>
      <p:pic>
        <p:nvPicPr>
          <p:cNvPr id="5" name="Picture 15">
            <a:extLst>
              <a:ext uri="{FF2B5EF4-FFF2-40B4-BE49-F238E27FC236}">
                <a16:creationId xmlns:a16="http://schemas.microsoft.com/office/drawing/2014/main" id="{25BBCEB1-59CF-F0E6-E232-80D9FA9CFB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650257" y="496874"/>
            <a:ext cx="5467910" cy="1334170"/>
          </a:xfrm>
          <a:prstGeom prst="rect">
            <a:avLst/>
          </a:prstGeom>
        </p:spPr>
      </p:pic>
    </p:spTree>
    <p:extLst>
      <p:ext uri="{BB962C8B-B14F-4D97-AF65-F5344CB8AC3E}">
        <p14:creationId xmlns:p14="http://schemas.microsoft.com/office/powerpoint/2010/main" val="208232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solidFill>
        <a:effectLst/>
      </p:bgPr>
    </p:bg>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49E889A3-ACE6-04C3-278B-EF6B9779CCD5}"/>
              </a:ext>
            </a:extLst>
          </p:cNvPr>
          <p:cNvSpPr/>
          <p:nvPr userDrawn="1"/>
        </p:nvSpPr>
        <p:spPr>
          <a:xfrm rot="10800000">
            <a:off x="0" y="6018413"/>
            <a:ext cx="1685222" cy="2211186"/>
          </a:xfrm>
          <a:custGeom>
            <a:avLst/>
            <a:gdLst>
              <a:gd name="connsiteX0" fmla="*/ 6971409 w 8315595"/>
              <a:gd name="connsiteY0" fmla="*/ 3467375 h 10910924"/>
              <a:gd name="connsiteX1" fmla="*/ 7616833 w 8315595"/>
              <a:gd name="connsiteY1" fmla="*/ 3640343 h 10910924"/>
              <a:gd name="connsiteX2" fmla="*/ 8315595 w 8315595"/>
              <a:gd name="connsiteY2" fmla="*/ 4043826 h 10910924"/>
              <a:gd name="connsiteX3" fmla="*/ 8315595 w 8315595"/>
              <a:gd name="connsiteY3" fmla="*/ 10334471 h 10910924"/>
              <a:gd name="connsiteX4" fmla="*/ 7616833 w 8315595"/>
              <a:gd name="connsiteY4" fmla="*/ 10737954 h 10910924"/>
              <a:gd name="connsiteX5" fmla="*/ 6325983 w 8315595"/>
              <a:gd name="connsiteY5" fmla="*/ 10737954 h 10910924"/>
              <a:gd name="connsiteX6" fmla="*/ 4221183 w 8315595"/>
              <a:gd name="connsiteY6" fmla="*/ 9522589 h 10910924"/>
              <a:gd name="connsiteX7" fmla="*/ 3575757 w 8315595"/>
              <a:gd name="connsiteY7" fmla="*/ 8404522 h 10910924"/>
              <a:gd name="connsiteX8" fmla="*/ 3575757 w 8315595"/>
              <a:gd name="connsiteY8" fmla="*/ 5973775 h 10910924"/>
              <a:gd name="connsiteX9" fmla="*/ 4221183 w 8315595"/>
              <a:gd name="connsiteY9" fmla="*/ 4855709 h 10910924"/>
              <a:gd name="connsiteX10" fmla="*/ 6325983 w 8315595"/>
              <a:gd name="connsiteY10" fmla="*/ 3640343 h 10910924"/>
              <a:gd name="connsiteX11" fmla="*/ 6971409 w 8315595"/>
              <a:gd name="connsiteY11" fmla="*/ 3467375 h 10910924"/>
              <a:gd name="connsiteX12" fmla="*/ 7151513 w 8315595"/>
              <a:gd name="connsiteY12" fmla="*/ 0 h 10910924"/>
              <a:gd name="connsiteX13" fmla="*/ 8315595 w 8315595"/>
              <a:gd name="connsiteY13" fmla="*/ 0 h 10910924"/>
              <a:gd name="connsiteX14" fmla="*/ 8315595 w 8315595"/>
              <a:gd name="connsiteY14" fmla="*/ 3690368 h 10910924"/>
              <a:gd name="connsiteX15" fmla="*/ 7796939 w 8315595"/>
              <a:gd name="connsiteY15" fmla="*/ 3390883 h 10910924"/>
              <a:gd name="connsiteX16" fmla="*/ 7151513 w 8315595"/>
              <a:gd name="connsiteY16" fmla="*/ 2272817 h 10910924"/>
              <a:gd name="connsiteX17" fmla="*/ 0 w 8315595"/>
              <a:gd name="connsiteY17" fmla="*/ 0 h 10910924"/>
              <a:gd name="connsiteX18" fmla="*/ 6791303 w 8315595"/>
              <a:gd name="connsiteY18" fmla="*/ 0 h 10910924"/>
              <a:gd name="connsiteX19" fmla="*/ 6791303 w 8315595"/>
              <a:gd name="connsiteY19" fmla="*/ 2272816 h 10910924"/>
              <a:gd name="connsiteX20" fmla="*/ 6145879 w 8315595"/>
              <a:gd name="connsiteY20" fmla="*/ 3390883 h 10910924"/>
              <a:gd name="connsiteX21" fmla="*/ 4041077 w 8315595"/>
              <a:gd name="connsiteY21" fmla="*/ 4606249 h 10910924"/>
              <a:gd name="connsiteX22" fmla="*/ 2750227 w 8315595"/>
              <a:gd name="connsiteY22" fmla="*/ 4606249 h 10910924"/>
              <a:gd name="connsiteX23" fmla="*/ 645426 w 8315595"/>
              <a:gd name="connsiteY23" fmla="*/ 3390883 h 10910924"/>
              <a:gd name="connsiteX24" fmla="*/ 0 w 8315595"/>
              <a:gd name="connsiteY24" fmla="*/ 2272816 h 1091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5595" h="10910924">
                <a:moveTo>
                  <a:pt x="6971409" y="3467375"/>
                </a:moveTo>
                <a:cubicBezTo>
                  <a:pt x="7194273" y="3467375"/>
                  <a:pt x="7417139" y="3525031"/>
                  <a:pt x="7616833" y="3640343"/>
                </a:cubicBezTo>
                <a:lnTo>
                  <a:pt x="8315595" y="4043826"/>
                </a:lnTo>
                <a:lnTo>
                  <a:pt x="8315595" y="10334471"/>
                </a:lnTo>
                <a:lnTo>
                  <a:pt x="7616833" y="10737954"/>
                </a:lnTo>
                <a:cubicBezTo>
                  <a:pt x="7217443" y="10968581"/>
                  <a:pt x="6725373" y="10968581"/>
                  <a:pt x="6325983" y="10737954"/>
                </a:cubicBezTo>
                <a:lnTo>
                  <a:pt x="4221183" y="9522589"/>
                </a:lnTo>
                <a:cubicBezTo>
                  <a:pt x="3821789" y="9291961"/>
                  <a:pt x="3575757" y="8865759"/>
                  <a:pt x="3575757" y="8404522"/>
                </a:cubicBezTo>
                <a:lnTo>
                  <a:pt x="3575757" y="5973775"/>
                </a:lnTo>
                <a:cubicBezTo>
                  <a:pt x="3575757" y="5512540"/>
                  <a:pt x="3821789" y="5086337"/>
                  <a:pt x="4221183" y="4855709"/>
                </a:cubicBezTo>
                <a:lnTo>
                  <a:pt x="6325983" y="3640343"/>
                </a:lnTo>
                <a:cubicBezTo>
                  <a:pt x="6525679" y="3525031"/>
                  <a:pt x="6748543" y="3467375"/>
                  <a:pt x="6971409" y="3467375"/>
                </a:cubicBezTo>
                <a:close/>
                <a:moveTo>
                  <a:pt x="7151513" y="0"/>
                </a:moveTo>
                <a:lnTo>
                  <a:pt x="8315595" y="0"/>
                </a:lnTo>
                <a:lnTo>
                  <a:pt x="8315595" y="3690368"/>
                </a:lnTo>
                <a:lnTo>
                  <a:pt x="7796939" y="3390883"/>
                </a:lnTo>
                <a:cubicBezTo>
                  <a:pt x="7397545" y="3160256"/>
                  <a:pt x="7151513" y="2734054"/>
                  <a:pt x="7151513" y="2272817"/>
                </a:cubicBezTo>
                <a:close/>
                <a:moveTo>
                  <a:pt x="0" y="0"/>
                </a:moveTo>
                <a:lnTo>
                  <a:pt x="6791303" y="0"/>
                </a:lnTo>
                <a:lnTo>
                  <a:pt x="6791303" y="2272816"/>
                </a:lnTo>
                <a:cubicBezTo>
                  <a:pt x="6791303" y="2734054"/>
                  <a:pt x="6545269" y="3160256"/>
                  <a:pt x="6145879" y="3390883"/>
                </a:cubicBezTo>
                <a:lnTo>
                  <a:pt x="4041077" y="4606249"/>
                </a:lnTo>
                <a:cubicBezTo>
                  <a:pt x="3641687" y="4836876"/>
                  <a:pt x="3149617" y="4836876"/>
                  <a:pt x="2750227" y="4606249"/>
                </a:cubicBezTo>
                <a:lnTo>
                  <a:pt x="645426" y="3390883"/>
                </a:lnTo>
                <a:cubicBezTo>
                  <a:pt x="246034" y="3160256"/>
                  <a:pt x="0" y="2734054"/>
                  <a:pt x="0" y="2272816"/>
                </a:cubicBezTo>
                <a:close/>
              </a:path>
            </a:pathLst>
          </a:custGeom>
          <a:gradFill flip="none" rotWithShape="1">
            <a:gsLst>
              <a:gs pos="80000">
                <a:srgbClr val="FE9700"/>
              </a:gs>
              <a:gs pos="31000">
                <a:schemeClr val="accent4">
                  <a:shade val="100000"/>
                  <a:satMod val="115000"/>
                </a:schemeClr>
              </a:gs>
            </a:gsLst>
            <a:path path="circle">
              <a:fillToRect l="100000" t="100000"/>
            </a:path>
            <a:tileRect r="-100000" b="-100000"/>
          </a:gradFill>
          <a:ln w="13949" cap="flat">
            <a:noFill/>
            <a:prstDash val="solid"/>
            <a:miter/>
          </a:ln>
          <a:effectLst>
            <a:outerShdw blurRad="161206" dist="38100" dir="2700000" algn="tl" rotWithShape="0">
              <a:prstClr val="black">
                <a:alpha val="18000"/>
              </a:prstClr>
            </a:outerShdw>
          </a:effectLst>
        </p:spPr>
        <p:txBody>
          <a:bodyPr rtlCol="0" anchor="ctr"/>
          <a:lstStyle/>
          <a:p>
            <a:endParaRPr sz="2160" b="0" i="0" dirty="0">
              <a:latin typeface="Gotham" pitchFamily="2" charset="0"/>
            </a:endParaRPr>
          </a:p>
        </p:txBody>
      </p:sp>
      <p:sp>
        <p:nvSpPr>
          <p:cNvPr id="7" name="Subtitle 2">
            <a:extLst>
              <a:ext uri="{FF2B5EF4-FFF2-40B4-BE49-F238E27FC236}">
                <a16:creationId xmlns:a16="http://schemas.microsoft.com/office/drawing/2014/main" id="{ECBC8DD5-E282-C51C-0580-2CF20E615D2B}"/>
              </a:ext>
            </a:extLst>
          </p:cNvPr>
          <p:cNvSpPr>
            <a:spLocks noGrp="1"/>
          </p:cNvSpPr>
          <p:nvPr>
            <p:ph type="subTitle" idx="1"/>
          </p:nvPr>
        </p:nvSpPr>
        <p:spPr>
          <a:xfrm>
            <a:off x="686774" y="5177286"/>
            <a:ext cx="10972800" cy="1986914"/>
          </a:xfrm>
        </p:spPr>
        <p:txBody>
          <a:bodyPr/>
          <a:lstStyle>
            <a:lvl1pPr marL="0" indent="0" algn="l">
              <a:buNone/>
              <a:defRPr sz="2880" b="0" i="0">
                <a:latin typeface="Gotham" pitchFamily="2" charset="0"/>
                <a:cs typeface="Gotham" pitchFamily="2"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dirty="0"/>
              <a:t>Click to edit Master subtitle style</a:t>
            </a:r>
          </a:p>
        </p:txBody>
      </p:sp>
      <p:sp>
        <p:nvSpPr>
          <p:cNvPr id="8" name="Freeform 7">
            <a:extLst>
              <a:ext uri="{FF2B5EF4-FFF2-40B4-BE49-F238E27FC236}">
                <a16:creationId xmlns:a16="http://schemas.microsoft.com/office/drawing/2014/main" id="{A91FE624-150C-9F08-AAC5-5A177F5B8B0E}"/>
              </a:ext>
            </a:extLst>
          </p:cNvPr>
          <p:cNvSpPr/>
          <p:nvPr userDrawn="1"/>
        </p:nvSpPr>
        <p:spPr>
          <a:xfrm>
            <a:off x="10664371" y="0"/>
            <a:ext cx="3966030" cy="5203843"/>
          </a:xfrm>
          <a:custGeom>
            <a:avLst/>
            <a:gdLst>
              <a:gd name="connsiteX0" fmla="*/ 6971409 w 8315595"/>
              <a:gd name="connsiteY0" fmla="*/ 3467375 h 10910924"/>
              <a:gd name="connsiteX1" fmla="*/ 7616833 w 8315595"/>
              <a:gd name="connsiteY1" fmla="*/ 3640343 h 10910924"/>
              <a:gd name="connsiteX2" fmla="*/ 8315595 w 8315595"/>
              <a:gd name="connsiteY2" fmla="*/ 4043826 h 10910924"/>
              <a:gd name="connsiteX3" fmla="*/ 8315595 w 8315595"/>
              <a:gd name="connsiteY3" fmla="*/ 10334471 h 10910924"/>
              <a:gd name="connsiteX4" fmla="*/ 7616833 w 8315595"/>
              <a:gd name="connsiteY4" fmla="*/ 10737954 h 10910924"/>
              <a:gd name="connsiteX5" fmla="*/ 6325983 w 8315595"/>
              <a:gd name="connsiteY5" fmla="*/ 10737954 h 10910924"/>
              <a:gd name="connsiteX6" fmla="*/ 4221183 w 8315595"/>
              <a:gd name="connsiteY6" fmla="*/ 9522589 h 10910924"/>
              <a:gd name="connsiteX7" fmla="*/ 3575757 w 8315595"/>
              <a:gd name="connsiteY7" fmla="*/ 8404522 h 10910924"/>
              <a:gd name="connsiteX8" fmla="*/ 3575757 w 8315595"/>
              <a:gd name="connsiteY8" fmla="*/ 5973775 h 10910924"/>
              <a:gd name="connsiteX9" fmla="*/ 4221183 w 8315595"/>
              <a:gd name="connsiteY9" fmla="*/ 4855709 h 10910924"/>
              <a:gd name="connsiteX10" fmla="*/ 6325983 w 8315595"/>
              <a:gd name="connsiteY10" fmla="*/ 3640343 h 10910924"/>
              <a:gd name="connsiteX11" fmla="*/ 6971409 w 8315595"/>
              <a:gd name="connsiteY11" fmla="*/ 3467375 h 10910924"/>
              <a:gd name="connsiteX12" fmla="*/ 7151513 w 8315595"/>
              <a:gd name="connsiteY12" fmla="*/ 0 h 10910924"/>
              <a:gd name="connsiteX13" fmla="*/ 8315595 w 8315595"/>
              <a:gd name="connsiteY13" fmla="*/ 0 h 10910924"/>
              <a:gd name="connsiteX14" fmla="*/ 8315595 w 8315595"/>
              <a:gd name="connsiteY14" fmla="*/ 3690368 h 10910924"/>
              <a:gd name="connsiteX15" fmla="*/ 7796939 w 8315595"/>
              <a:gd name="connsiteY15" fmla="*/ 3390883 h 10910924"/>
              <a:gd name="connsiteX16" fmla="*/ 7151513 w 8315595"/>
              <a:gd name="connsiteY16" fmla="*/ 2272817 h 10910924"/>
              <a:gd name="connsiteX17" fmla="*/ 0 w 8315595"/>
              <a:gd name="connsiteY17" fmla="*/ 0 h 10910924"/>
              <a:gd name="connsiteX18" fmla="*/ 6791303 w 8315595"/>
              <a:gd name="connsiteY18" fmla="*/ 0 h 10910924"/>
              <a:gd name="connsiteX19" fmla="*/ 6791303 w 8315595"/>
              <a:gd name="connsiteY19" fmla="*/ 2272816 h 10910924"/>
              <a:gd name="connsiteX20" fmla="*/ 6145879 w 8315595"/>
              <a:gd name="connsiteY20" fmla="*/ 3390883 h 10910924"/>
              <a:gd name="connsiteX21" fmla="*/ 4041077 w 8315595"/>
              <a:gd name="connsiteY21" fmla="*/ 4606249 h 10910924"/>
              <a:gd name="connsiteX22" fmla="*/ 2750227 w 8315595"/>
              <a:gd name="connsiteY22" fmla="*/ 4606249 h 10910924"/>
              <a:gd name="connsiteX23" fmla="*/ 645426 w 8315595"/>
              <a:gd name="connsiteY23" fmla="*/ 3390883 h 10910924"/>
              <a:gd name="connsiteX24" fmla="*/ 0 w 8315595"/>
              <a:gd name="connsiteY24" fmla="*/ 2272816 h 1091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15595" h="10910924">
                <a:moveTo>
                  <a:pt x="6971409" y="3467375"/>
                </a:moveTo>
                <a:cubicBezTo>
                  <a:pt x="7194273" y="3467375"/>
                  <a:pt x="7417139" y="3525031"/>
                  <a:pt x="7616833" y="3640343"/>
                </a:cubicBezTo>
                <a:lnTo>
                  <a:pt x="8315595" y="4043826"/>
                </a:lnTo>
                <a:lnTo>
                  <a:pt x="8315595" y="10334471"/>
                </a:lnTo>
                <a:lnTo>
                  <a:pt x="7616833" y="10737954"/>
                </a:lnTo>
                <a:cubicBezTo>
                  <a:pt x="7217443" y="10968581"/>
                  <a:pt x="6725373" y="10968581"/>
                  <a:pt x="6325983" y="10737954"/>
                </a:cubicBezTo>
                <a:lnTo>
                  <a:pt x="4221183" y="9522589"/>
                </a:lnTo>
                <a:cubicBezTo>
                  <a:pt x="3821789" y="9291961"/>
                  <a:pt x="3575757" y="8865759"/>
                  <a:pt x="3575757" y="8404522"/>
                </a:cubicBezTo>
                <a:lnTo>
                  <a:pt x="3575757" y="5973775"/>
                </a:lnTo>
                <a:cubicBezTo>
                  <a:pt x="3575757" y="5512540"/>
                  <a:pt x="3821789" y="5086337"/>
                  <a:pt x="4221183" y="4855709"/>
                </a:cubicBezTo>
                <a:lnTo>
                  <a:pt x="6325983" y="3640343"/>
                </a:lnTo>
                <a:cubicBezTo>
                  <a:pt x="6525679" y="3525031"/>
                  <a:pt x="6748543" y="3467375"/>
                  <a:pt x="6971409" y="3467375"/>
                </a:cubicBezTo>
                <a:close/>
                <a:moveTo>
                  <a:pt x="7151513" y="0"/>
                </a:moveTo>
                <a:lnTo>
                  <a:pt x="8315595" y="0"/>
                </a:lnTo>
                <a:lnTo>
                  <a:pt x="8315595" y="3690368"/>
                </a:lnTo>
                <a:lnTo>
                  <a:pt x="7796939" y="3390883"/>
                </a:lnTo>
                <a:cubicBezTo>
                  <a:pt x="7397545" y="3160256"/>
                  <a:pt x="7151513" y="2734054"/>
                  <a:pt x="7151513" y="2272817"/>
                </a:cubicBezTo>
                <a:close/>
                <a:moveTo>
                  <a:pt x="0" y="0"/>
                </a:moveTo>
                <a:lnTo>
                  <a:pt x="6791303" y="0"/>
                </a:lnTo>
                <a:lnTo>
                  <a:pt x="6791303" y="2272816"/>
                </a:lnTo>
                <a:cubicBezTo>
                  <a:pt x="6791303" y="2734054"/>
                  <a:pt x="6545269" y="3160256"/>
                  <a:pt x="6145879" y="3390883"/>
                </a:cubicBezTo>
                <a:lnTo>
                  <a:pt x="4041077" y="4606249"/>
                </a:lnTo>
                <a:cubicBezTo>
                  <a:pt x="3641687" y="4836876"/>
                  <a:pt x="3149617" y="4836876"/>
                  <a:pt x="2750227" y="4606249"/>
                </a:cubicBezTo>
                <a:lnTo>
                  <a:pt x="645426" y="3390883"/>
                </a:lnTo>
                <a:cubicBezTo>
                  <a:pt x="246034" y="3160256"/>
                  <a:pt x="0" y="2734054"/>
                  <a:pt x="0" y="2272816"/>
                </a:cubicBezTo>
                <a:close/>
              </a:path>
            </a:pathLst>
          </a:custGeom>
          <a:gradFill flip="none" rotWithShape="1">
            <a:gsLst>
              <a:gs pos="80000">
                <a:srgbClr val="FE9700"/>
              </a:gs>
              <a:gs pos="31000">
                <a:schemeClr val="accent4">
                  <a:shade val="100000"/>
                  <a:satMod val="115000"/>
                </a:schemeClr>
              </a:gs>
            </a:gsLst>
            <a:path path="circle">
              <a:fillToRect l="100000" t="100000"/>
            </a:path>
            <a:tileRect r="-100000" b="-100000"/>
          </a:gradFill>
          <a:ln w="13949" cap="flat">
            <a:noFill/>
            <a:prstDash val="solid"/>
            <a:miter/>
          </a:ln>
          <a:effectLst>
            <a:outerShdw blurRad="161206" dist="38100" dir="2700000" algn="tl" rotWithShape="0">
              <a:prstClr val="black">
                <a:alpha val="18000"/>
              </a:prstClr>
            </a:outerShdw>
          </a:effectLst>
        </p:spPr>
        <p:txBody>
          <a:bodyPr rtlCol="0" anchor="ctr"/>
          <a:lstStyle/>
          <a:p>
            <a:endParaRPr sz="2160" b="0" i="0" dirty="0">
              <a:latin typeface="Gotham" pitchFamily="2" charset="0"/>
            </a:endParaRPr>
          </a:p>
        </p:txBody>
      </p:sp>
      <p:sp>
        <p:nvSpPr>
          <p:cNvPr id="19" name="TextBox 18">
            <a:extLst>
              <a:ext uri="{FF2B5EF4-FFF2-40B4-BE49-F238E27FC236}">
                <a16:creationId xmlns:a16="http://schemas.microsoft.com/office/drawing/2014/main" id="{E08DD8C6-6385-C771-D720-8B968487E678}"/>
              </a:ext>
            </a:extLst>
          </p:cNvPr>
          <p:cNvSpPr txBox="1"/>
          <p:nvPr userDrawn="1"/>
        </p:nvSpPr>
        <p:spPr>
          <a:xfrm>
            <a:off x="8799996" y="7757685"/>
            <a:ext cx="5317252" cy="184666"/>
          </a:xfrm>
          <a:prstGeom prst="rect">
            <a:avLst/>
          </a:prstGeom>
          <a:noFill/>
        </p:spPr>
        <p:txBody>
          <a:bodyPr wrap="square">
            <a:spAutoFit/>
          </a:bodyPr>
          <a:lstStyle/>
          <a:p>
            <a:pPr algn="r"/>
            <a:r>
              <a:rPr lang="en-US" sz="600" b="0" i="0" dirty="0">
                <a:solidFill>
                  <a:schemeClr val="bg1">
                    <a:lumMod val="65000"/>
                  </a:schemeClr>
                </a:solidFill>
                <a:effectLst/>
                <a:latin typeface="Arial" panose="020B0604020202020204" pitchFamily="34" charset="0"/>
                <a:cs typeface="Arial" panose="020B0604020202020204" pitchFamily="34" charset="0"/>
              </a:rPr>
              <a:t>©2023 Campbell &amp; Brannon, All Rights Reserved.</a:t>
            </a:r>
            <a:endParaRPr lang="en-US" sz="6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58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sv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5.sv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5.sv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24.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1.xml"/><Relationship Id="rId5" Type="http://schemas.openxmlformats.org/officeDocument/2006/relationships/image" Target="../media/image5.sv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2.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sv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5.xml"/><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6.xml"/><Relationship Id="rId5" Type="http://schemas.openxmlformats.org/officeDocument/2006/relationships/image" Target="../media/image5.sv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sv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8.xml"/><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30.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5.sv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34.xml"/><Relationship Id="rId4" Type="http://schemas.openxmlformats.org/officeDocument/2006/relationships/image" Target="../media/image5.sv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36.xml"/><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37.xml"/><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8.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5.sv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sv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5.sv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42.xml"/><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43.xml"/><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3.xml"/><Relationship Id="rId1" Type="http://schemas.openxmlformats.org/officeDocument/2006/relationships/slideLayout" Target="../slideLayouts/slideLayout44.xml"/><Relationship Id="rId5" Type="http://schemas.openxmlformats.org/officeDocument/2006/relationships/image" Target="../media/image5.sv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5.sv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46.xml"/><Relationship Id="rId5" Type="http://schemas.openxmlformats.org/officeDocument/2006/relationships/image" Target="../media/image5.sv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7.xml"/><Relationship Id="rId5" Type="http://schemas.openxmlformats.org/officeDocument/2006/relationships/image" Target="../media/image5.sv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55.png"/><Relationship Id="rId7"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Layout" Target="../slideLayouts/slideLayout55.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5.svg"/><Relationship Id="rId4" Type="http://schemas.openxmlformats.org/officeDocument/2006/relationships/image" Target="../media/image56.svg"/><Relationship Id="rId9"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2.svg"/></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3.xml"/><Relationship Id="rId6" Type="http://schemas.openxmlformats.org/officeDocument/2006/relationships/image" Target="../media/image59.svg"/><Relationship Id="rId5" Type="http://schemas.openxmlformats.org/officeDocument/2006/relationships/image" Target="../media/image1.png"/><Relationship Id="rId4" Type="http://schemas.openxmlformats.org/officeDocument/2006/relationships/image" Target="../media/image62.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svg"/><Relationship Id="rId7" Type="http://schemas.openxmlformats.org/officeDocument/2006/relationships/image" Target="../media/image58.svg"/><Relationship Id="rId2" Type="http://schemas.openxmlformats.org/officeDocument/2006/relationships/image" Target="../media/image63.png"/><Relationship Id="rId1" Type="http://schemas.openxmlformats.org/officeDocument/2006/relationships/slideLayout" Target="../slideLayouts/slideLayout5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52.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hyperlink" Target="mailto:woodorders@cb.law" TargetMode="External"/><Relationship Id="rId13" Type="http://schemas.openxmlformats.org/officeDocument/2006/relationships/image" Target="../media/image4.png"/><Relationship Id="rId3" Type="http://schemas.openxmlformats.org/officeDocument/2006/relationships/hyperlink" Target="mailto:buckorders@cb.law" TargetMode="External"/><Relationship Id="rId7" Type="http://schemas.openxmlformats.org/officeDocument/2006/relationships/hyperlink" Target="mailto:glenorders@cb.law" TargetMode="External"/><Relationship Id="rId12" Type="http://schemas.openxmlformats.org/officeDocument/2006/relationships/hyperlink" Target="mailto:oconeeorders@cb.law"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mailto:intownorders@cb.law" TargetMode="External"/><Relationship Id="rId11" Type="http://schemas.openxmlformats.org/officeDocument/2006/relationships/hyperlink" Target="mailto:northgaorders@cb.law" TargetMode="External"/><Relationship Id="rId5" Type="http://schemas.openxmlformats.org/officeDocument/2006/relationships/hyperlink" Target="mailto:cobborders@cb.law" TargetMode="External"/><Relationship Id="rId10" Type="http://schemas.openxmlformats.org/officeDocument/2006/relationships/hyperlink" Target="mailto:braseltonorders@cb.law" TargetMode="External"/><Relationship Id="rId4" Type="http://schemas.openxmlformats.org/officeDocument/2006/relationships/hyperlink" Target="mailto:alphorders@cb.law" TargetMode="External"/><Relationship Id="rId9" Type="http://schemas.openxmlformats.org/officeDocument/2006/relationships/hyperlink" Target="mailto:sugarloaforders@cb.law" TargetMode="External"/><Relationship Id="rId1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64037" y="2787848"/>
            <a:ext cx="7415927" cy="1064657"/>
          </a:xfrm>
          <a:prstGeom prst="rect">
            <a:avLst/>
          </a:prstGeom>
          <a:noFill/>
          <a:ln/>
        </p:spPr>
        <p:txBody>
          <a:bodyPr wrap="none" lIns="0" tIns="0" rIns="0" bIns="0" rtlCol="0" anchor="t"/>
          <a:lstStyle/>
          <a:p>
            <a:pPr marL="0" indent="0">
              <a:lnSpc>
                <a:spcPts val="8350"/>
              </a:lnSpc>
              <a:buNone/>
            </a:pPr>
            <a:r>
              <a:rPr lang="en-US" sz="4400" u="sng" dirty="0">
                <a:solidFill>
                  <a:srgbClr val="FFFFFF"/>
                </a:solidFill>
                <a:latin typeface="Fraunces" pitchFamily="34" charset="0"/>
                <a:ea typeface="Fraunces" pitchFamily="34" charset="-122"/>
                <a:cs typeface="Fraunces" pitchFamily="34" charset="-120"/>
              </a:rPr>
              <a:t>Contract to Close</a:t>
            </a:r>
            <a:endParaRPr lang="en-US" sz="4400" u="sng" dirty="0"/>
          </a:p>
        </p:txBody>
      </p:sp>
      <p:sp>
        <p:nvSpPr>
          <p:cNvPr id="4" name="Text 1"/>
          <p:cNvSpPr/>
          <p:nvPr/>
        </p:nvSpPr>
        <p:spPr>
          <a:xfrm>
            <a:off x="864037" y="3852505"/>
            <a:ext cx="6178272" cy="462796"/>
          </a:xfrm>
          <a:prstGeom prst="rect">
            <a:avLst/>
          </a:prstGeom>
          <a:noFill/>
          <a:ln/>
        </p:spPr>
        <p:txBody>
          <a:bodyPr wrap="none" lIns="0" tIns="0" rIns="0" bIns="0" rtlCol="0" anchor="t"/>
          <a:lstStyle/>
          <a:p>
            <a:pPr marL="0" indent="0">
              <a:lnSpc>
                <a:spcPts val="3600"/>
              </a:lnSpc>
              <a:buNone/>
            </a:pPr>
            <a:r>
              <a:rPr lang="en-US" sz="2000" dirty="0">
                <a:solidFill>
                  <a:srgbClr val="FFFFFF"/>
                </a:solidFill>
                <a:latin typeface="Fraunces" pitchFamily="34" charset="0"/>
                <a:ea typeface="Fraunces" pitchFamily="34" charset="-122"/>
                <a:cs typeface="Fraunces" pitchFamily="34" charset="-120"/>
              </a:rPr>
              <a:t>3 Hour Continuing Education Class</a:t>
            </a:r>
            <a:endParaRPr lang="en-US" sz="2000" dirty="0"/>
          </a:p>
        </p:txBody>
      </p:sp>
      <p:sp>
        <p:nvSpPr>
          <p:cNvPr id="5" name="Text 2"/>
          <p:cNvSpPr/>
          <p:nvPr/>
        </p:nvSpPr>
        <p:spPr>
          <a:xfrm>
            <a:off x="864037" y="4410214"/>
            <a:ext cx="5123974" cy="385763"/>
          </a:xfrm>
          <a:prstGeom prst="rect">
            <a:avLst/>
          </a:prstGeom>
          <a:noFill/>
          <a:ln/>
        </p:spPr>
        <p:txBody>
          <a:bodyPr wrap="none" lIns="0" tIns="0" rIns="0" bIns="0" rtlCol="0" anchor="t"/>
          <a:lstStyle/>
          <a:p>
            <a:pPr marL="0" indent="0">
              <a:lnSpc>
                <a:spcPts val="3000"/>
              </a:lnSpc>
              <a:buNone/>
            </a:pPr>
            <a:r>
              <a:rPr lang="en-US" sz="2000" dirty="0">
                <a:solidFill>
                  <a:srgbClr val="FFFFFF"/>
                </a:solidFill>
                <a:latin typeface="Fraunces" pitchFamily="34" charset="0"/>
                <a:ea typeface="Fraunces" pitchFamily="34" charset="-122"/>
                <a:cs typeface="Fraunces" pitchFamily="34" charset="-120"/>
              </a:rPr>
              <a:t>Presented by: Campbell &amp; Brannon</a:t>
            </a:r>
            <a:endParaRPr lang="en-US" sz="2000" dirty="0"/>
          </a:p>
        </p:txBody>
      </p:sp>
      <p:pic>
        <p:nvPicPr>
          <p:cNvPr id="1025" name="Picture 1" descr="A simple and professional intro slide for a real estate presentation titled 'From Contract to Closing: The Real Estate Transaction Process.' The design should feature minimalistic elements, such as a clean white background, a subtle house icon, and a contract icon connected by a simple, straight line leading to a closing date calendar icon. The title should be in a sleek, modern font, centered and prominent. The overall color scheme should be clean, with neutral tones like grey, black, and white, evoking professionalism and clarity.">
            <a:extLst>
              <a:ext uri="{FF2B5EF4-FFF2-40B4-BE49-F238E27FC236}">
                <a16:creationId xmlns:a16="http://schemas.microsoft.com/office/drawing/2014/main" id="{9F20E421-E945-17B9-7BCD-5EBFD0857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9437" y="1063954"/>
            <a:ext cx="6317672" cy="6317672"/>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20120D6C-D450-29B3-1CF2-BDD53C7C8C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36047" y="742657"/>
            <a:ext cx="6506262" cy="15907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64037" y="1110734"/>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Title Exam Details</a:t>
            </a:r>
            <a:endParaRPr lang="en-US" sz="4850" dirty="0"/>
          </a:p>
        </p:txBody>
      </p:sp>
      <p:sp>
        <p:nvSpPr>
          <p:cNvPr id="3" name="Text 1"/>
          <p:cNvSpPr/>
          <p:nvPr/>
        </p:nvSpPr>
        <p:spPr>
          <a:xfrm>
            <a:off x="864037" y="2499360"/>
            <a:ext cx="3199686"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Property Information</a:t>
            </a:r>
            <a:endParaRPr lang="en-US" sz="2400" dirty="0"/>
          </a:p>
        </p:txBody>
      </p:sp>
      <p:sp>
        <p:nvSpPr>
          <p:cNvPr id="4" name="Text 2"/>
          <p:cNvSpPr/>
          <p:nvPr/>
        </p:nvSpPr>
        <p:spPr>
          <a:xfrm>
            <a:off x="864037" y="3131939"/>
            <a:ext cx="6150054"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A title exam will show:</a:t>
            </a:r>
            <a:endParaRPr lang="en-US" sz="1900" dirty="0"/>
          </a:p>
        </p:txBody>
      </p:sp>
      <p:sp>
        <p:nvSpPr>
          <p:cNvPr id="5" name="Text 3"/>
          <p:cNvSpPr/>
          <p:nvPr/>
        </p:nvSpPr>
        <p:spPr>
          <a:xfrm>
            <a:off x="1258967" y="374915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Ownership</a:t>
            </a:r>
            <a:endParaRPr lang="en-US" sz="1900" dirty="0"/>
          </a:p>
        </p:txBody>
      </p:sp>
      <p:sp>
        <p:nvSpPr>
          <p:cNvPr id="6" name="Text 4"/>
          <p:cNvSpPr/>
          <p:nvPr/>
        </p:nvSpPr>
        <p:spPr>
          <a:xfrm>
            <a:off x="1258967" y="423052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Open loans</a:t>
            </a:r>
            <a:endParaRPr lang="en-US" sz="1900" dirty="0"/>
          </a:p>
        </p:txBody>
      </p:sp>
      <p:sp>
        <p:nvSpPr>
          <p:cNvPr id="7" name="Text 5"/>
          <p:cNvSpPr/>
          <p:nvPr/>
        </p:nvSpPr>
        <p:spPr>
          <a:xfrm>
            <a:off x="1258967" y="471189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Boundary agreements</a:t>
            </a:r>
            <a:endParaRPr lang="en-US" sz="1900" dirty="0"/>
          </a:p>
        </p:txBody>
      </p:sp>
      <p:sp>
        <p:nvSpPr>
          <p:cNvPr id="8" name="Text 6"/>
          <p:cNvSpPr/>
          <p:nvPr/>
        </p:nvSpPr>
        <p:spPr>
          <a:xfrm>
            <a:off x="1258967" y="519326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Driveway agreements</a:t>
            </a:r>
            <a:endParaRPr lang="en-US" sz="1900" dirty="0"/>
          </a:p>
        </p:txBody>
      </p:sp>
      <p:sp>
        <p:nvSpPr>
          <p:cNvPr id="9" name="Text 7"/>
          <p:cNvSpPr/>
          <p:nvPr/>
        </p:nvSpPr>
        <p:spPr>
          <a:xfrm>
            <a:off x="1258967" y="567463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Encroachment agreements</a:t>
            </a:r>
            <a:endParaRPr lang="en-US" sz="1900" dirty="0"/>
          </a:p>
        </p:txBody>
      </p:sp>
      <p:sp>
        <p:nvSpPr>
          <p:cNvPr id="10" name="Text 8"/>
          <p:cNvSpPr/>
          <p:nvPr/>
        </p:nvSpPr>
        <p:spPr>
          <a:xfrm>
            <a:off x="1258967" y="615600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Easements</a:t>
            </a:r>
            <a:endParaRPr lang="en-US" sz="1900" dirty="0"/>
          </a:p>
        </p:txBody>
      </p:sp>
      <p:sp>
        <p:nvSpPr>
          <p:cNvPr id="11" name="Text 9"/>
          <p:cNvSpPr/>
          <p:nvPr/>
        </p:nvSpPr>
        <p:spPr>
          <a:xfrm>
            <a:off x="1258967" y="6637377"/>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Missing interests</a:t>
            </a:r>
            <a:endParaRPr lang="en-US" sz="1900" dirty="0"/>
          </a:p>
        </p:txBody>
      </p:sp>
      <p:sp>
        <p:nvSpPr>
          <p:cNvPr id="12" name="Text 10"/>
          <p:cNvSpPr/>
          <p:nvPr/>
        </p:nvSpPr>
        <p:spPr>
          <a:xfrm>
            <a:off x="7623929" y="2499360"/>
            <a:ext cx="4059436"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Financial and Legal Aspects</a:t>
            </a:r>
            <a:endParaRPr lang="en-US" sz="2400" dirty="0"/>
          </a:p>
        </p:txBody>
      </p:sp>
      <p:sp>
        <p:nvSpPr>
          <p:cNvPr id="13" name="Text 11"/>
          <p:cNvSpPr/>
          <p:nvPr/>
        </p:nvSpPr>
        <p:spPr>
          <a:xfrm>
            <a:off x="8018859" y="313193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The prior owner's open loans and liens</a:t>
            </a:r>
            <a:endParaRPr lang="en-US" sz="1900" dirty="0"/>
          </a:p>
        </p:txBody>
      </p:sp>
      <p:sp>
        <p:nvSpPr>
          <p:cNvPr id="14" name="Text 12"/>
          <p:cNvSpPr/>
          <p:nvPr/>
        </p:nvSpPr>
        <p:spPr>
          <a:xfrm>
            <a:off x="8018859" y="361330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Materialman liens</a:t>
            </a:r>
            <a:endParaRPr lang="en-US" sz="1900" dirty="0"/>
          </a:p>
        </p:txBody>
      </p:sp>
      <p:sp>
        <p:nvSpPr>
          <p:cNvPr id="15" name="Text 13"/>
          <p:cNvSpPr/>
          <p:nvPr/>
        </p:nvSpPr>
        <p:spPr>
          <a:xfrm>
            <a:off x="8018859" y="409467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If the property is part of a mandatory HOA</a:t>
            </a:r>
            <a:endParaRPr lang="en-US" sz="1900" dirty="0"/>
          </a:p>
        </p:txBody>
      </p:sp>
      <p:sp>
        <p:nvSpPr>
          <p:cNvPr id="16" name="Text 14"/>
          <p:cNvSpPr/>
          <p:nvPr/>
        </p:nvSpPr>
        <p:spPr>
          <a:xfrm>
            <a:off x="8018859" y="457604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IRS liens</a:t>
            </a:r>
            <a:endParaRPr lang="en-US" sz="1900" dirty="0"/>
          </a:p>
        </p:txBody>
      </p:sp>
      <p:sp>
        <p:nvSpPr>
          <p:cNvPr id="17" name="Text 15"/>
          <p:cNvSpPr/>
          <p:nvPr/>
        </p:nvSpPr>
        <p:spPr>
          <a:xfrm>
            <a:off x="8018859" y="505741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GA Department of Revenue liens</a:t>
            </a:r>
            <a:endParaRPr lang="en-US" sz="1900" dirty="0"/>
          </a:p>
        </p:txBody>
      </p:sp>
      <p:sp>
        <p:nvSpPr>
          <p:cNvPr id="18" name="Text 16"/>
          <p:cNvSpPr/>
          <p:nvPr/>
        </p:nvSpPr>
        <p:spPr>
          <a:xfrm>
            <a:off x="8018859" y="553878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Property tax liens</a:t>
            </a:r>
            <a:endParaRPr lang="en-US" sz="1900" dirty="0"/>
          </a:p>
        </p:txBody>
      </p:sp>
      <p:sp>
        <p:nvSpPr>
          <p:cNvPr id="19" name="Text 17"/>
          <p:cNvSpPr/>
          <p:nvPr/>
        </p:nvSpPr>
        <p:spPr>
          <a:xfrm>
            <a:off x="8018859" y="6020157"/>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Pending litigation</a:t>
            </a:r>
            <a:endParaRPr lang="en-US" sz="1900" dirty="0"/>
          </a:p>
        </p:txBody>
      </p:sp>
      <p:sp>
        <p:nvSpPr>
          <p:cNvPr id="20" name="Text 18"/>
          <p:cNvSpPr/>
          <p:nvPr/>
        </p:nvSpPr>
        <p:spPr>
          <a:xfrm>
            <a:off x="8018859" y="6501527"/>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And more!</a:t>
            </a:r>
            <a:endParaRPr lang="en-US" sz="1900" dirty="0"/>
          </a:p>
        </p:txBody>
      </p:sp>
      <p:pic>
        <p:nvPicPr>
          <p:cNvPr id="21" name="Graphic 20">
            <a:extLst>
              <a:ext uri="{FF2B5EF4-FFF2-40B4-BE49-F238E27FC236}">
                <a16:creationId xmlns:a16="http://schemas.microsoft.com/office/drawing/2014/main" id="{86CD6632-39E0-E5F8-382C-2E9C1915F2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43714"/>
          </a:xfrm>
          <a:prstGeom prst="rect">
            <a:avLst/>
          </a:prstGeom>
        </p:spPr>
      </p:pic>
      <p:sp>
        <p:nvSpPr>
          <p:cNvPr id="3" name="Text 0"/>
          <p:cNvSpPr/>
          <p:nvPr/>
        </p:nvSpPr>
        <p:spPr>
          <a:xfrm>
            <a:off x="852249" y="3714750"/>
            <a:ext cx="6087547" cy="760928"/>
          </a:xfrm>
          <a:prstGeom prst="rect">
            <a:avLst/>
          </a:prstGeom>
          <a:noFill/>
          <a:ln/>
        </p:spPr>
        <p:txBody>
          <a:bodyPr wrap="none" lIns="0" tIns="0" rIns="0" bIns="0" rtlCol="0" anchor="t"/>
          <a:lstStyle/>
          <a:p>
            <a:pPr marL="0" indent="0">
              <a:lnSpc>
                <a:spcPts val="5950"/>
              </a:lnSpc>
              <a:buNone/>
            </a:pPr>
            <a:r>
              <a:rPr lang="en-US" sz="4750" dirty="0">
                <a:solidFill>
                  <a:srgbClr val="FFFFFF"/>
                </a:solidFill>
                <a:latin typeface="Fraunces" pitchFamily="34" charset="0"/>
                <a:ea typeface="Fraunces" pitchFamily="34" charset="-122"/>
                <a:cs typeface="Fraunces" pitchFamily="34" charset="-120"/>
              </a:rPr>
              <a:t>Property Tax Report</a:t>
            </a:r>
            <a:endParaRPr lang="en-US" sz="4750" dirty="0"/>
          </a:p>
        </p:txBody>
      </p:sp>
      <p:pic>
        <p:nvPicPr>
          <p:cNvPr id="4" name="Image 1" descr="preencoded.png"/>
          <p:cNvPicPr>
            <a:picLocks noChangeAspect="1"/>
          </p:cNvPicPr>
          <p:nvPr/>
        </p:nvPicPr>
        <p:blipFill>
          <a:blip r:embed="rId4"/>
          <a:stretch>
            <a:fillRect/>
          </a:stretch>
        </p:blipFill>
        <p:spPr>
          <a:xfrm>
            <a:off x="852249" y="4840843"/>
            <a:ext cx="608648" cy="608648"/>
          </a:xfrm>
          <a:prstGeom prst="rect">
            <a:avLst/>
          </a:prstGeom>
        </p:spPr>
      </p:pic>
      <p:sp>
        <p:nvSpPr>
          <p:cNvPr id="5" name="Text 1"/>
          <p:cNvSpPr/>
          <p:nvPr/>
        </p:nvSpPr>
        <p:spPr>
          <a:xfrm>
            <a:off x="852249" y="5692973"/>
            <a:ext cx="3043714" cy="380405"/>
          </a:xfrm>
          <a:prstGeom prst="rect">
            <a:avLst/>
          </a:prstGeom>
          <a:noFill/>
          <a:ln/>
        </p:spPr>
        <p:txBody>
          <a:bodyPr wrap="none" lIns="0" tIns="0" rIns="0" bIns="0" rtlCol="0" anchor="t"/>
          <a:lstStyle/>
          <a:p>
            <a:pPr marL="0" indent="0" algn="l">
              <a:lnSpc>
                <a:spcPts val="2950"/>
              </a:lnSpc>
              <a:buNone/>
            </a:pPr>
            <a:r>
              <a:rPr lang="en-US" sz="2350" dirty="0">
                <a:solidFill>
                  <a:srgbClr val="EBECEF"/>
                </a:solidFill>
                <a:latin typeface="Fraunces" pitchFamily="34" charset="0"/>
                <a:ea typeface="Fraunces" pitchFamily="34" charset="-122"/>
                <a:cs typeface="Fraunces" pitchFamily="34" charset="-120"/>
              </a:rPr>
              <a:t>Tax Information</a:t>
            </a:r>
            <a:endParaRPr lang="en-US" sz="2350" dirty="0"/>
          </a:p>
        </p:txBody>
      </p:sp>
      <p:sp>
        <p:nvSpPr>
          <p:cNvPr id="6" name="Text 2"/>
          <p:cNvSpPr/>
          <p:nvPr/>
        </p:nvSpPr>
        <p:spPr>
          <a:xfrm>
            <a:off x="1241822" y="6219468"/>
            <a:ext cx="5890736"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Confirms the tax parcel ID</a:t>
            </a:r>
            <a:endParaRPr lang="en-US" sz="1900" dirty="0"/>
          </a:p>
        </p:txBody>
      </p:sp>
      <p:sp>
        <p:nvSpPr>
          <p:cNvPr id="7" name="Text 3"/>
          <p:cNvSpPr/>
          <p:nvPr/>
        </p:nvSpPr>
        <p:spPr>
          <a:xfrm>
            <a:off x="1241822" y="6694170"/>
            <a:ext cx="5890736"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Confirms the size and dimensions of the parcel</a:t>
            </a:r>
            <a:endParaRPr lang="en-US" sz="1900" dirty="0"/>
          </a:p>
        </p:txBody>
      </p:sp>
      <p:sp>
        <p:nvSpPr>
          <p:cNvPr id="8" name="Text 4"/>
          <p:cNvSpPr/>
          <p:nvPr/>
        </p:nvSpPr>
        <p:spPr>
          <a:xfrm>
            <a:off x="1241822" y="7168872"/>
            <a:ext cx="5890736"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Shows the most recently paid tax bill</a:t>
            </a:r>
            <a:endParaRPr lang="en-US" sz="1900" dirty="0"/>
          </a:p>
        </p:txBody>
      </p:sp>
      <p:pic>
        <p:nvPicPr>
          <p:cNvPr id="9" name="Image 2" descr="preencoded.png"/>
          <p:cNvPicPr>
            <a:picLocks noChangeAspect="1"/>
          </p:cNvPicPr>
          <p:nvPr/>
        </p:nvPicPr>
        <p:blipFill>
          <a:blip r:embed="rId5"/>
          <a:stretch>
            <a:fillRect/>
          </a:stretch>
        </p:blipFill>
        <p:spPr>
          <a:xfrm>
            <a:off x="7497723" y="4840843"/>
            <a:ext cx="608648" cy="608648"/>
          </a:xfrm>
          <a:prstGeom prst="rect">
            <a:avLst/>
          </a:prstGeom>
        </p:spPr>
      </p:pic>
      <p:sp>
        <p:nvSpPr>
          <p:cNvPr id="10" name="Text 5"/>
          <p:cNvSpPr/>
          <p:nvPr/>
        </p:nvSpPr>
        <p:spPr>
          <a:xfrm>
            <a:off x="7497723" y="5692973"/>
            <a:ext cx="3043714" cy="380405"/>
          </a:xfrm>
          <a:prstGeom prst="rect">
            <a:avLst/>
          </a:prstGeom>
          <a:noFill/>
          <a:ln/>
        </p:spPr>
        <p:txBody>
          <a:bodyPr wrap="none" lIns="0" tIns="0" rIns="0" bIns="0" rtlCol="0" anchor="t"/>
          <a:lstStyle/>
          <a:p>
            <a:pPr marL="0" indent="0" algn="l">
              <a:lnSpc>
                <a:spcPts val="2950"/>
              </a:lnSpc>
              <a:buNone/>
            </a:pPr>
            <a:r>
              <a:rPr lang="en-US" sz="2350" dirty="0">
                <a:solidFill>
                  <a:srgbClr val="EBECEF"/>
                </a:solidFill>
                <a:latin typeface="Fraunces" pitchFamily="34" charset="0"/>
                <a:ea typeface="Fraunces" pitchFamily="34" charset="-122"/>
                <a:cs typeface="Fraunces" pitchFamily="34" charset="-120"/>
              </a:rPr>
              <a:t>Tax Status</a:t>
            </a:r>
            <a:endParaRPr lang="en-US" sz="2350" dirty="0"/>
          </a:p>
        </p:txBody>
      </p:sp>
      <p:sp>
        <p:nvSpPr>
          <p:cNvPr id="11" name="Text 6"/>
          <p:cNvSpPr/>
          <p:nvPr/>
        </p:nvSpPr>
        <p:spPr>
          <a:xfrm>
            <a:off x="7887295" y="6219468"/>
            <a:ext cx="5890855"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Insures there is no outstanding tax bills</a:t>
            </a:r>
            <a:endParaRPr lang="en-US" sz="1900" dirty="0"/>
          </a:p>
        </p:txBody>
      </p:sp>
      <p:sp>
        <p:nvSpPr>
          <p:cNvPr id="12" name="Text 7"/>
          <p:cNvSpPr/>
          <p:nvPr/>
        </p:nvSpPr>
        <p:spPr>
          <a:xfrm>
            <a:off x="7887295" y="6694170"/>
            <a:ext cx="5890855"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Lists exemptions currently in place</a:t>
            </a:r>
            <a:endParaRPr lang="en-US" sz="1900" dirty="0"/>
          </a:p>
        </p:txBody>
      </p:sp>
      <p:sp>
        <p:nvSpPr>
          <p:cNvPr id="13" name="Text 8"/>
          <p:cNvSpPr/>
          <p:nvPr/>
        </p:nvSpPr>
        <p:spPr>
          <a:xfrm>
            <a:off x="7887295" y="7168872"/>
            <a:ext cx="5890855" cy="389573"/>
          </a:xfrm>
          <a:prstGeom prst="rect">
            <a:avLst/>
          </a:prstGeom>
          <a:noFill/>
          <a:ln/>
        </p:spPr>
        <p:txBody>
          <a:bodyPr wrap="none" lIns="0" tIns="0" rIns="0" bIns="0" rtlCol="0" anchor="t"/>
          <a:lstStyle/>
          <a:p>
            <a:pPr marL="342900" indent="-342900" algn="l">
              <a:lnSpc>
                <a:spcPts val="3050"/>
              </a:lnSpc>
              <a:buSzPct val="100000"/>
              <a:buChar char="•"/>
            </a:pPr>
            <a:r>
              <a:rPr lang="en-US" sz="1900" dirty="0">
                <a:solidFill>
                  <a:srgbClr val="EBECEF"/>
                </a:solidFill>
                <a:latin typeface="Epilogue" pitchFamily="34" charset="0"/>
                <a:ea typeface="Epilogue" pitchFamily="34" charset="-122"/>
                <a:cs typeface="Epilogue" pitchFamily="34" charset="-120"/>
              </a:rPr>
              <a:t>Alerts of any pending tax appeals</a:t>
            </a:r>
            <a:endParaRPr lang="en-US" sz="1900" dirty="0"/>
          </a:p>
        </p:txBody>
      </p:sp>
      <p:pic>
        <p:nvPicPr>
          <p:cNvPr id="14" name="Graphic 13">
            <a:extLst>
              <a:ext uri="{FF2B5EF4-FFF2-40B4-BE49-F238E27FC236}">
                <a16:creationId xmlns:a16="http://schemas.microsoft.com/office/drawing/2014/main" id="{9423FC67-E102-3448-0648-A37D394F7F0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996477" y="7548302"/>
            <a:ext cx="2536410" cy="6201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64037" y="1883688"/>
            <a:ext cx="8064698"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Title Exam and Tax Reports</a:t>
            </a:r>
            <a:endParaRPr lang="en-US" sz="4850" dirty="0"/>
          </a:p>
        </p:txBody>
      </p:sp>
      <p:sp>
        <p:nvSpPr>
          <p:cNvPr id="3" name="Text 1"/>
          <p:cNvSpPr/>
          <p:nvPr/>
        </p:nvSpPr>
        <p:spPr>
          <a:xfrm>
            <a:off x="1258967" y="3148965"/>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The time it takes to complete a title exam depends on a variety of factors</a:t>
            </a:r>
            <a:endParaRPr lang="en-US" sz="1900" dirty="0"/>
          </a:p>
        </p:txBody>
      </p:sp>
      <p:sp>
        <p:nvSpPr>
          <p:cNvPr id="4" name="Text 2"/>
          <p:cNvSpPr/>
          <p:nvPr/>
        </p:nvSpPr>
        <p:spPr>
          <a:xfrm>
            <a:off x="1258967" y="3630335"/>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Where is the property located?</a:t>
            </a:r>
            <a:endParaRPr lang="en-US" sz="1900" dirty="0"/>
          </a:p>
        </p:txBody>
      </p:sp>
      <p:sp>
        <p:nvSpPr>
          <p:cNvPr id="5" name="Text 3"/>
          <p:cNvSpPr/>
          <p:nvPr/>
        </p:nvSpPr>
        <p:spPr>
          <a:xfrm>
            <a:off x="1258967" y="4111704"/>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How big is it?</a:t>
            </a:r>
            <a:endParaRPr lang="en-US" sz="1900" dirty="0"/>
          </a:p>
        </p:txBody>
      </p:sp>
      <p:sp>
        <p:nvSpPr>
          <p:cNvPr id="6" name="Text 4"/>
          <p:cNvSpPr/>
          <p:nvPr/>
        </p:nvSpPr>
        <p:spPr>
          <a:xfrm>
            <a:off x="1258967" y="4593074"/>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Is it a platted subdivision or acreage?</a:t>
            </a:r>
            <a:endParaRPr lang="en-US" sz="1900" dirty="0"/>
          </a:p>
        </p:txBody>
      </p:sp>
      <p:sp>
        <p:nvSpPr>
          <p:cNvPr id="7" name="Text 5"/>
          <p:cNvSpPr/>
          <p:nvPr/>
        </p:nvSpPr>
        <p:spPr>
          <a:xfrm>
            <a:off x="1258967" y="5074444"/>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Does the the county have COVID restrictions in place limiting access to the deed records?</a:t>
            </a:r>
            <a:endParaRPr lang="en-US" sz="1900" dirty="0"/>
          </a:p>
        </p:txBody>
      </p:sp>
      <p:sp>
        <p:nvSpPr>
          <p:cNvPr id="8" name="Text 6"/>
          <p:cNvSpPr/>
          <p:nvPr/>
        </p:nvSpPr>
        <p:spPr>
          <a:xfrm>
            <a:off x="1258967" y="5555813"/>
            <a:ext cx="12507397"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If you know there are special circumstances or have a closing date that is in less than 15 business days, please alert us so we can order the title exam as a rush file.</a:t>
            </a:r>
            <a:endParaRPr lang="en-US" sz="1900" dirty="0"/>
          </a:p>
        </p:txBody>
      </p:sp>
      <p:pic>
        <p:nvPicPr>
          <p:cNvPr id="9" name="Graphic 8">
            <a:extLst>
              <a:ext uri="{FF2B5EF4-FFF2-40B4-BE49-F238E27FC236}">
                <a16:creationId xmlns:a16="http://schemas.microsoft.com/office/drawing/2014/main" id="{8CB2C298-BF6F-A3E4-C608-5321EA068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573577" y="1346835"/>
            <a:ext cx="4828032" cy="3844961"/>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5800" dirty="0">
                <a:solidFill>
                  <a:schemeClr val="bg1"/>
                </a:solidFill>
                <a:latin typeface="+mj-lt"/>
                <a:ea typeface="+mj-ea"/>
                <a:cs typeface="+mj-cs"/>
              </a:rPr>
              <a:t>Pre-Closing: Introductory Email to Buyer</a:t>
            </a:r>
          </a:p>
        </p:txBody>
      </p:sp>
      <p:sp>
        <p:nvSpPr>
          <p:cNvPr id="4" name="Text 1"/>
          <p:cNvSpPr/>
          <p:nvPr/>
        </p:nvSpPr>
        <p:spPr>
          <a:xfrm>
            <a:off x="573576" y="5847506"/>
            <a:ext cx="4828030" cy="1449769"/>
          </a:xfrm>
          <a:prstGeom prst="rect">
            <a:avLst/>
          </a:prstGeom>
        </p:spPr>
        <p:txBody>
          <a:bodyPr vert="horz" lIns="91440" tIns="45720" rIns="91440" bIns="45720" rtlCol="0">
            <a:normAutofit/>
          </a:bodyPr>
          <a:lstStyle/>
          <a:p>
            <a:pPr>
              <a:lnSpc>
                <a:spcPct val="90000"/>
              </a:lnSpc>
              <a:spcBef>
                <a:spcPts val="1000"/>
              </a:spcBef>
            </a:pPr>
            <a:r>
              <a:rPr lang="en-US" sz="2400" dirty="0">
                <a:solidFill>
                  <a:schemeClr val="bg1"/>
                </a:solidFill>
              </a:rPr>
              <a:t>Pre-closing Introductory Email to Buyer</a:t>
            </a:r>
          </a:p>
        </p:txBody>
      </p:sp>
      <p:pic>
        <p:nvPicPr>
          <p:cNvPr id="2" name="Picture 1" descr="Graphical user interface, application&#10;&#10;Description automatically generated">
            <a:extLst>
              <a:ext uri="{FF2B5EF4-FFF2-40B4-BE49-F238E27FC236}">
                <a16:creationId xmlns:a16="http://schemas.microsoft.com/office/drawing/2014/main" id="{BF266D53-C14D-9F13-60AD-D6EF5B706B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2276" y="315334"/>
            <a:ext cx="7448550" cy="7637651"/>
          </a:xfrm>
          <a:prstGeom prst="rect">
            <a:avLst/>
          </a:prstGeom>
        </p:spPr>
      </p:pic>
      <p:pic>
        <p:nvPicPr>
          <p:cNvPr id="7" name="Graphic 6">
            <a:extLst>
              <a:ext uri="{FF2B5EF4-FFF2-40B4-BE49-F238E27FC236}">
                <a16:creationId xmlns:a16="http://schemas.microsoft.com/office/drawing/2014/main" id="{4C13F159-76D2-799A-E8AF-7FD91541D8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574" y="7332833"/>
            <a:ext cx="2536410" cy="620152"/>
          </a:xfrm>
          <a:prstGeom prst="rect">
            <a:avLst/>
          </a:prstGeom>
        </p:spPr>
      </p:pic>
    </p:spTree>
    <p:extLst>
      <p:ext uri="{BB962C8B-B14F-4D97-AF65-F5344CB8AC3E}">
        <p14:creationId xmlns:p14="http://schemas.microsoft.com/office/powerpoint/2010/main" val="726953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663904"/>
          </a:xfrm>
          <a:prstGeom prst="rect">
            <a:avLst/>
          </a:prstGeom>
        </p:spPr>
      </p:pic>
      <p:sp>
        <p:nvSpPr>
          <p:cNvPr id="3" name="Text 0"/>
          <p:cNvSpPr/>
          <p:nvPr/>
        </p:nvSpPr>
        <p:spPr>
          <a:xfrm>
            <a:off x="745808" y="3418880"/>
            <a:ext cx="8535829" cy="665917"/>
          </a:xfrm>
          <a:prstGeom prst="rect">
            <a:avLst/>
          </a:prstGeom>
          <a:noFill/>
          <a:ln/>
        </p:spPr>
        <p:txBody>
          <a:bodyPr wrap="none" lIns="0" tIns="0" rIns="0" bIns="0" rtlCol="0" anchor="t"/>
          <a:lstStyle/>
          <a:p>
            <a:pPr marL="0" indent="0">
              <a:lnSpc>
                <a:spcPts val="5200"/>
              </a:lnSpc>
              <a:buNone/>
            </a:pPr>
            <a:r>
              <a:rPr lang="en-US" sz="4150" dirty="0">
                <a:solidFill>
                  <a:srgbClr val="FFFFFF"/>
                </a:solidFill>
                <a:latin typeface="Fraunces" pitchFamily="34" charset="0"/>
                <a:ea typeface="Fraunces" pitchFamily="34" charset="-122"/>
                <a:cs typeface="Fraunces" pitchFamily="34" charset="-120"/>
              </a:rPr>
              <a:t>Pre-Closing: Buyer Questionnaire</a:t>
            </a:r>
            <a:endParaRPr lang="en-US" sz="4150" dirty="0"/>
          </a:p>
        </p:txBody>
      </p:sp>
      <p:sp>
        <p:nvSpPr>
          <p:cNvPr id="4" name="Shape 1"/>
          <p:cNvSpPr/>
          <p:nvPr/>
        </p:nvSpPr>
        <p:spPr>
          <a:xfrm>
            <a:off x="745808" y="4404360"/>
            <a:ext cx="6462951" cy="2489478"/>
          </a:xfrm>
          <a:prstGeom prst="roundRect">
            <a:avLst>
              <a:gd name="adj" fmla="val 3595"/>
            </a:avLst>
          </a:prstGeom>
          <a:solidFill>
            <a:srgbClr val="283157"/>
          </a:solidFill>
          <a:ln w="7620">
            <a:solidFill>
              <a:srgbClr val="414A70"/>
            </a:solidFill>
            <a:prstDash val="solid"/>
          </a:ln>
        </p:spPr>
        <p:txBody>
          <a:bodyPr/>
          <a:lstStyle/>
          <a:p>
            <a:endParaRPr lang="en-US"/>
          </a:p>
        </p:txBody>
      </p:sp>
      <p:sp>
        <p:nvSpPr>
          <p:cNvPr id="5" name="Text 2"/>
          <p:cNvSpPr/>
          <p:nvPr/>
        </p:nvSpPr>
        <p:spPr>
          <a:xfrm>
            <a:off x="966430" y="4624983"/>
            <a:ext cx="2769156" cy="332899"/>
          </a:xfrm>
          <a:prstGeom prst="rect">
            <a:avLst/>
          </a:prstGeom>
          <a:noFill/>
          <a:ln/>
        </p:spPr>
        <p:txBody>
          <a:bodyPr wrap="none" lIns="0" tIns="0" rIns="0" bIns="0" rtlCol="0" anchor="t"/>
          <a:lstStyle/>
          <a:p>
            <a:pPr marL="0" indent="0">
              <a:lnSpc>
                <a:spcPts val="2600"/>
              </a:lnSpc>
              <a:buNone/>
            </a:pPr>
            <a:r>
              <a:rPr lang="en-US" sz="2050" dirty="0">
                <a:solidFill>
                  <a:srgbClr val="EBECEF"/>
                </a:solidFill>
                <a:latin typeface="Fraunces" pitchFamily="34" charset="0"/>
                <a:ea typeface="Fraunces" pitchFamily="34" charset="-122"/>
                <a:cs typeface="Fraunces" pitchFamily="34" charset="-120"/>
              </a:rPr>
              <a:t>Essential Information</a:t>
            </a:r>
            <a:endParaRPr lang="en-US" sz="2050" dirty="0"/>
          </a:p>
        </p:txBody>
      </p:sp>
      <p:sp>
        <p:nvSpPr>
          <p:cNvPr id="6" name="Text 3"/>
          <p:cNvSpPr/>
          <p:nvPr/>
        </p:nvSpPr>
        <p:spPr>
          <a:xfrm>
            <a:off x="1307187" y="5085636"/>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Street address of property</a:t>
            </a:r>
            <a:endParaRPr lang="en-US" sz="1650" dirty="0"/>
          </a:p>
        </p:txBody>
      </p:sp>
      <p:sp>
        <p:nvSpPr>
          <p:cNvPr id="7" name="Text 4"/>
          <p:cNvSpPr/>
          <p:nvPr/>
        </p:nvSpPr>
        <p:spPr>
          <a:xfrm>
            <a:off x="1307187" y="5501164"/>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Anticipated closing date</a:t>
            </a:r>
            <a:endParaRPr lang="en-US" sz="1650" dirty="0"/>
          </a:p>
        </p:txBody>
      </p:sp>
      <p:sp>
        <p:nvSpPr>
          <p:cNvPr id="8" name="Text 5"/>
          <p:cNvSpPr/>
          <p:nvPr/>
        </p:nvSpPr>
        <p:spPr>
          <a:xfrm>
            <a:off x="1307187" y="5916692"/>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Do you plan on attending closing?</a:t>
            </a:r>
            <a:endParaRPr lang="en-US" sz="1650" dirty="0"/>
          </a:p>
        </p:txBody>
      </p:sp>
      <p:sp>
        <p:nvSpPr>
          <p:cNvPr id="9" name="Text 6"/>
          <p:cNvSpPr/>
          <p:nvPr/>
        </p:nvSpPr>
        <p:spPr>
          <a:xfrm>
            <a:off x="1307187" y="6332220"/>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We encourage all buyers to attend closing personally</a:t>
            </a:r>
            <a:endParaRPr lang="en-US" sz="1650" dirty="0"/>
          </a:p>
        </p:txBody>
      </p:sp>
      <p:sp>
        <p:nvSpPr>
          <p:cNvPr id="10" name="Shape 7"/>
          <p:cNvSpPr/>
          <p:nvPr/>
        </p:nvSpPr>
        <p:spPr>
          <a:xfrm>
            <a:off x="7421761" y="4404360"/>
            <a:ext cx="6462951" cy="2489478"/>
          </a:xfrm>
          <a:prstGeom prst="roundRect">
            <a:avLst>
              <a:gd name="adj" fmla="val 3595"/>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7642384" y="4624983"/>
            <a:ext cx="2663904" cy="332899"/>
          </a:xfrm>
          <a:prstGeom prst="rect">
            <a:avLst/>
          </a:prstGeom>
          <a:noFill/>
          <a:ln/>
        </p:spPr>
        <p:txBody>
          <a:bodyPr wrap="none" lIns="0" tIns="0" rIns="0" bIns="0" rtlCol="0" anchor="t"/>
          <a:lstStyle/>
          <a:p>
            <a:pPr marL="0" indent="0">
              <a:lnSpc>
                <a:spcPts val="2600"/>
              </a:lnSpc>
              <a:buNone/>
            </a:pPr>
            <a:r>
              <a:rPr lang="en-US" sz="2050" dirty="0">
                <a:solidFill>
                  <a:srgbClr val="EBECEF"/>
                </a:solidFill>
                <a:latin typeface="Fraunces" pitchFamily="34" charset="0"/>
                <a:ea typeface="Fraunces" pitchFamily="34" charset="-122"/>
                <a:cs typeface="Fraunces" pitchFamily="34" charset="-120"/>
              </a:rPr>
              <a:t>Personal Details</a:t>
            </a:r>
            <a:endParaRPr lang="en-US" sz="2050" dirty="0"/>
          </a:p>
        </p:txBody>
      </p:sp>
      <p:sp>
        <p:nvSpPr>
          <p:cNvPr id="12" name="Text 9"/>
          <p:cNvSpPr/>
          <p:nvPr/>
        </p:nvSpPr>
        <p:spPr>
          <a:xfrm>
            <a:off x="7983141" y="5085636"/>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Buyers' names and contact information</a:t>
            </a:r>
            <a:endParaRPr lang="en-US" sz="1650" dirty="0"/>
          </a:p>
        </p:txBody>
      </p:sp>
      <p:sp>
        <p:nvSpPr>
          <p:cNvPr id="13" name="Text 10"/>
          <p:cNvSpPr/>
          <p:nvPr/>
        </p:nvSpPr>
        <p:spPr>
          <a:xfrm>
            <a:off x="7983141" y="5501164"/>
            <a:ext cx="5680948" cy="340995"/>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Copy of their photo ID</a:t>
            </a:r>
            <a:endParaRPr lang="en-US" sz="1650" dirty="0"/>
          </a:p>
        </p:txBody>
      </p:sp>
      <p:sp>
        <p:nvSpPr>
          <p:cNvPr id="14" name="Text 11"/>
          <p:cNvSpPr/>
          <p:nvPr/>
        </p:nvSpPr>
        <p:spPr>
          <a:xfrm>
            <a:off x="745808" y="7133511"/>
            <a:ext cx="13138785" cy="340995"/>
          </a:xfrm>
          <a:prstGeom prst="rect">
            <a:avLst/>
          </a:prstGeom>
          <a:noFill/>
          <a:ln/>
        </p:spPr>
        <p:txBody>
          <a:bodyPr wrap="non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This information helps us draft their documents correctly and send wire instructions:</a:t>
            </a:r>
            <a:endParaRPr lang="en-US" sz="1650" dirty="0"/>
          </a:p>
        </p:txBody>
      </p:sp>
      <p:pic>
        <p:nvPicPr>
          <p:cNvPr id="15" name="Graphic 14">
            <a:extLst>
              <a:ext uri="{FF2B5EF4-FFF2-40B4-BE49-F238E27FC236}">
                <a16:creationId xmlns:a16="http://schemas.microsoft.com/office/drawing/2014/main" id="{C4B0A402-E7C4-1131-DD40-9B1C7D0E9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3" name="Text 0"/>
          <p:cNvSpPr/>
          <p:nvPr/>
        </p:nvSpPr>
        <p:spPr>
          <a:xfrm>
            <a:off x="6350437" y="2238494"/>
            <a:ext cx="7415927" cy="1543050"/>
          </a:xfrm>
          <a:prstGeom prst="rect">
            <a:avLst/>
          </a:prstGeom>
          <a:noFill/>
          <a:ln/>
        </p:spPr>
        <p:txBody>
          <a:bodyPr wrap="square" lIns="0" tIns="0" rIns="0" bIns="0" rtlCol="0" anchor="t"/>
          <a:lstStyle/>
          <a:p>
            <a:pPr marL="0" indent="0" algn="ctr">
              <a:lnSpc>
                <a:spcPts val="6050"/>
              </a:lnSpc>
              <a:buNone/>
            </a:pPr>
            <a:r>
              <a:rPr lang="en-US" sz="4850" dirty="0">
                <a:solidFill>
                  <a:srgbClr val="FFFFFF"/>
                </a:solidFill>
                <a:latin typeface="Fraunces" pitchFamily="34" charset="0"/>
                <a:ea typeface="Fraunces" pitchFamily="34" charset="-122"/>
                <a:cs typeface="Fraunces" pitchFamily="34" charset="-120"/>
              </a:rPr>
              <a:t>Pre-Closing – Buyer Questionnaire</a:t>
            </a:r>
            <a:endParaRPr lang="en-US" sz="4850" dirty="0"/>
          </a:p>
        </p:txBody>
      </p:sp>
      <p:sp>
        <p:nvSpPr>
          <p:cNvPr id="4" name="Text 1"/>
          <p:cNvSpPr/>
          <p:nvPr/>
        </p:nvSpPr>
        <p:spPr>
          <a:xfrm>
            <a:off x="6745367" y="4151828"/>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Buyer Questionnaire: Continued from previous slide</a:t>
            </a:r>
            <a:endParaRPr lang="en-US" sz="1900" dirty="0"/>
          </a:p>
        </p:txBody>
      </p:sp>
      <p:sp>
        <p:nvSpPr>
          <p:cNvPr id="5" name="Text 2"/>
          <p:cNvSpPr/>
          <p:nvPr/>
        </p:nvSpPr>
        <p:spPr>
          <a:xfrm>
            <a:off x="6745367" y="4633198"/>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Additional questions for buyers to complete</a:t>
            </a:r>
            <a:endParaRPr lang="en-US" sz="1900" dirty="0"/>
          </a:p>
        </p:txBody>
      </p:sp>
      <p:sp>
        <p:nvSpPr>
          <p:cNvPr id="6" name="Text 3"/>
          <p:cNvSpPr/>
          <p:nvPr/>
        </p:nvSpPr>
        <p:spPr>
          <a:xfrm>
            <a:off x="6745367" y="5114568"/>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Important information gathering for closing process</a:t>
            </a:r>
            <a:endParaRPr lang="en-US" sz="1900" dirty="0"/>
          </a:p>
        </p:txBody>
      </p:sp>
      <p:sp>
        <p:nvSpPr>
          <p:cNvPr id="7" name="Text 4"/>
          <p:cNvSpPr/>
          <p:nvPr/>
        </p:nvSpPr>
        <p:spPr>
          <a:xfrm>
            <a:off x="6745367" y="5595938"/>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Ensures all necessary details are collected</a:t>
            </a:r>
            <a:endParaRPr lang="en-US" sz="1900" dirty="0"/>
          </a:p>
        </p:txBody>
      </p:sp>
      <p:pic>
        <p:nvPicPr>
          <p:cNvPr id="8" name="Picture 7" descr="Graphical user interface, text, application, email&#10;&#10;Description automatically generated">
            <a:extLst>
              <a:ext uri="{FF2B5EF4-FFF2-40B4-BE49-F238E27FC236}">
                <a16:creationId xmlns:a16="http://schemas.microsoft.com/office/drawing/2014/main" id="{0D5686BA-B8BD-3DF5-B4C4-008FB586FF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131" y="1517091"/>
            <a:ext cx="5916790" cy="5195417"/>
          </a:xfrm>
          <a:prstGeom prst="rect">
            <a:avLst/>
          </a:prstGeom>
        </p:spPr>
      </p:pic>
      <p:pic>
        <p:nvPicPr>
          <p:cNvPr id="9" name="Graphic 8">
            <a:extLst>
              <a:ext uri="{FF2B5EF4-FFF2-40B4-BE49-F238E27FC236}">
                <a16:creationId xmlns:a16="http://schemas.microsoft.com/office/drawing/2014/main" id="{7A5BBCE4-234C-E0B6-C0A2-C67A884E79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30400"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1207047" cy="82296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0"/>
          <p:cNvSpPr/>
          <p:nvPr/>
        </p:nvSpPr>
        <p:spPr>
          <a:xfrm>
            <a:off x="573577" y="1346835"/>
            <a:ext cx="4828032" cy="3844961"/>
          </a:xfrm>
          <a:prstGeom prst="rect">
            <a:avLst/>
          </a:prstGeom>
        </p:spPr>
        <p:txBody>
          <a:bodyPr vert="horz" lIns="91440" tIns="45720" rIns="91440" bIns="45720" rtlCol="0" anchor="b">
            <a:normAutofit/>
          </a:bodyPr>
          <a:lstStyle/>
          <a:p>
            <a:pPr marL="0" indent="0">
              <a:lnSpc>
                <a:spcPct val="90000"/>
              </a:lnSpc>
              <a:spcBef>
                <a:spcPct val="0"/>
              </a:spcBef>
              <a:spcAft>
                <a:spcPts val="600"/>
              </a:spcAft>
            </a:pPr>
            <a:r>
              <a:rPr lang="en-US" sz="5800">
                <a:solidFill>
                  <a:schemeClr val="bg1"/>
                </a:solidFill>
                <a:latin typeface="+mj-lt"/>
                <a:ea typeface="+mj-ea"/>
                <a:cs typeface="+mj-cs"/>
              </a:rPr>
              <a:t>Pre-Closing: Introductory Email to Seller</a:t>
            </a:r>
          </a:p>
        </p:txBody>
      </p:sp>
      <p:sp>
        <p:nvSpPr>
          <p:cNvPr id="4" name="Text 1"/>
          <p:cNvSpPr/>
          <p:nvPr/>
        </p:nvSpPr>
        <p:spPr>
          <a:xfrm>
            <a:off x="573576" y="5847506"/>
            <a:ext cx="4828030" cy="1449769"/>
          </a:xfrm>
          <a:prstGeom prst="rect">
            <a:avLst/>
          </a:prstGeom>
        </p:spPr>
        <p:txBody>
          <a:bodyPr vert="horz" lIns="91440" tIns="45720" rIns="91440" bIns="45720" rtlCol="0">
            <a:normAutofit/>
          </a:bodyPr>
          <a:lstStyle/>
          <a:p>
            <a:pPr>
              <a:lnSpc>
                <a:spcPct val="90000"/>
              </a:lnSpc>
              <a:spcBef>
                <a:spcPts val="1000"/>
              </a:spcBef>
            </a:pPr>
            <a:r>
              <a:rPr lang="en-US" sz="2400">
                <a:solidFill>
                  <a:schemeClr val="bg1"/>
                </a:solidFill>
              </a:rPr>
              <a:t>Pre-closing Introductory Email to Seller</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11905" y="416149"/>
            <a:ext cx="175565" cy="8449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7234" y="5456304"/>
            <a:ext cx="4773168" cy="21945"/>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Graphical user interface, text&#10;&#10;Description automatically generated">
            <a:extLst>
              <a:ext uri="{FF2B5EF4-FFF2-40B4-BE49-F238E27FC236}">
                <a16:creationId xmlns:a16="http://schemas.microsoft.com/office/drawing/2014/main" id="{5F24A27E-D67D-A475-B3AE-509C66FC91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5179" y="356918"/>
            <a:ext cx="8268520" cy="7515764"/>
          </a:xfrm>
          <a:prstGeom prst="rect">
            <a:avLst/>
          </a:prstGeom>
        </p:spPr>
      </p:pic>
      <p:pic>
        <p:nvPicPr>
          <p:cNvPr id="8" name="Graphic 7">
            <a:extLst>
              <a:ext uri="{FF2B5EF4-FFF2-40B4-BE49-F238E27FC236}">
                <a16:creationId xmlns:a16="http://schemas.microsoft.com/office/drawing/2014/main" id="{41E0BB06-3EA2-8E05-6BA9-2DB11D2902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3576" y="7206030"/>
            <a:ext cx="2536410" cy="62015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47117" y="586978"/>
            <a:ext cx="8761452" cy="667107"/>
          </a:xfrm>
          <a:prstGeom prst="rect">
            <a:avLst/>
          </a:prstGeom>
          <a:noFill/>
          <a:ln/>
        </p:spPr>
        <p:txBody>
          <a:bodyPr wrap="none" lIns="0" tIns="0" rIns="0" bIns="0" rtlCol="0" anchor="t"/>
          <a:lstStyle/>
          <a:p>
            <a:pPr marL="0" indent="0">
              <a:lnSpc>
                <a:spcPts val="5250"/>
              </a:lnSpc>
              <a:buNone/>
            </a:pPr>
            <a:r>
              <a:rPr lang="en-US" sz="4200" dirty="0">
                <a:solidFill>
                  <a:srgbClr val="FFFFFF"/>
                </a:solidFill>
                <a:latin typeface="Fraunces" pitchFamily="34" charset="0"/>
                <a:ea typeface="Fraunces" pitchFamily="34" charset="-122"/>
                <a:cs typeface="Fraunces" pitchFamily="34" charset="-120"/>
              </a:rPr>
              <a:t>Pre-Closing – Seller Questionnaire</a:t>
            </a:r>
            <a:endParaRPr lang="en-US" sz="4200" dirty="0"/>
          </a:p>
        </p:txBody>
      </p:sp>
      <p:sp>
        <p:nvSpPr>
          <p:cNvPr id="3" name="Text 1"/>
          <p:cNvSpPr/>
          <p:nvPr/>
        </p:nvSpPr>
        <p:spPr>
          <a:xfrm>
            <a:off x="747117" y="1681043"/>
            <a:ext cx="13136166" cy="341471"/>
          </a:xfrm>
          <a:prstGeom prst="rect">
            <a:avLst/>
          </a:prstGeom>
          <a:noFill/>
          <a:ln/>
        </p:spPr>
        <p:txBody>
          <a:bodyPr wrap="non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Our secure website allows you to quickly and safely submit information necessary for us to complete your sale.</a:t>
            </a:r>
            <a:endParaRPr lang="en-US" sz="1650" dirty="0"/>
          </a:p>
        </p:txBody>
      </p:sp>
      <p:sp>
        <p:nvSpPr>
          <p:cNvPr id="4" name="Text 2"/>
          <p:cNvSpPr/>
          <p:nvPr/>
        </p:nvSpPr>
        <p:spPr>
          <a:xfrm>
            <a:off x="747117" y="2262664"/>
            <a:ext cx="13136166" cy="341471"/>
          </a:xfrm>
          <a:prstGeom prst="rect">
            <a:avLst/>
          </a:prstGeom>
          <a:noFill/>
          <a:ln/>
        </p:spPr>
        <p:txBody>
          <a:bodyPr wrap="non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You will need the following to complete it:</a:t>
            </a:r>
            <a:endParaRPr lang="en-US" sz="1650" dirty="0"/>
          </a:p>
        </p:txBody>
      </p:sp>
      <p:sp>
        <p:nvSpPr>
          <p:cNvPr id="5" name="Text 3"/>
          <p:cNvSpPr/>
          <p:nvPr/>
        </p:nvSpPr>
        <p:spPr>
          <a:xfrm>
            <a:off x="747117" y="2844284"/>
            <a:ext cx="13136166" cy="682943"/>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For security purposes this has to be submitted in one sitting – please complete it as soon as possible to avoid any closing delays!</a:t>
            </a:r>
            <a:endParaRPr lang="en-US" sz="1650" dirty="0"/>
          </a:p>
        </p:txBody>
      </p:sp>
      <p:pic>
        <p:nvPicPr>
          <p:cNvPr id="6" name="Image 0" descr="preencoded.png"/>
          <p:cNvPicPr>
            <a:picLocks noChangeAspect="1"/>
          </p:cNvPicPr>
          <p:nvPr/>
        </p:nvPicPr>
        <p:blipFill>
          <a:blip r:embed="rId3"/>
          <a:stretch>
            <a:fillRect/>
          </a:stretch>
        </p:blipFill>
        <p:spPr>
          <a:xfrm>
            <a:off x="747117" y="3767376"/>
            <a:ext cx="3043833" cy="1881188"/>
          </a:xfrm>
          <a:prstGeom prst="rect">
            <a:avLst/>
          </a:prstGeom>
        </p:spPr>
      </p:pic>
      <p:sp>
        <p:nvSpPr>
          <p:cNvPr id="7" name="Text 4"/>
          <p:cNvSpPr/>
          <p:nvPr/>
        </p:nvSpPr>
        <p:spPr>
          <a:xfrm>
            <a:off x="747117" y="5915382"/>
            <a:ext cx="3043833" cy="666988"/>
          </a:xfrm>
          <a:prstGeom prst="rect">
            <a:avLst/>
          </a:prstGeom>
          <a:noFill/>
          <a:ln/>
        </p:spPr>
        <p:txBody>
          <a:bodyPr wrap="square" lIns="0" tIns="0" rIns="0" bIns="0" rtlCol="0" anchor="t"/>
          <a:lstStyle/>
          <a:p>
            <a:pPr marL="0" indent="0" algn="l">
              <a:lnSpc>
                <a:spcPts val="2600"/>
              </a:lnSpc>
              <a:buNone/>
            </a:pPr>
            <a:r>
              <a:rPr lang="en-US" sz="2100" dirty="0">
                <a:solidFill>
                  <a:srgbClr val="EBECEF"/>
                </a:solidFill>
                <a:latin typeface="Fraunces" pitchFamily="34" charset="0"/>
                <a:ea typeface="Fraunces" pitchFamily="34" charset="-122"/>
                <a:cs typeface="Fraunces" pitchFamily="34" charset="-120"/>
              </a:rPr>
              <a:t>Secure Online Submission</a:t>
            </a:r>
            <a:endParaRPr lang="en-US" sz="2100" dirty="0"/>
          </a:p>
        </p:txBody>
      </p:sp>
      <p:sp>
        <p:nvSpPr>
          <p:cNvPr id="8" name="Text 5"/>
          <p:cNvSpPr/>
          <p:nvPr/>
        </p:nvSpPr>
        <p:spPr>
          <a:xfrm>
            <a:off x="747117" y="6710363"/>
            <a:ext cx="3043833" cy="1024414"/>
          </a:xfrm>
          <a:prstGeom prst="rect">
            <a:avLst/>
          </a:prstGeom>
          <a:noFill/>
          <a:ln/>
        </p:spPr>
        <p:txBody>
          <a:bodyPr wrap="square" lIns="0" tIns="0" rIns="0" bIns="0" rtlCol="0" anchor="t"/>
          <a:lstStyle/>
          <a:p>
            <a:pPr marL="0" indent="0" algn="l">
              <a:lnSpc>
                <a:spcPts val="2650"/>
              </a:lnSpc>
              <a:buNone/>
            </a:pPr>
            <a:r>
              <a:rPr lang="en-US" sz="1650" dirty="0">
                <a:solidFill>
                  <a:srgbClr val="EBECEF"/>
                </a:solidFill>
                <a:latin typeface="Epilogue" pitchFamily="34" charset="0"/>
                <a:ea typeface="Epilogue" pitchFamily="34" charset="-122"/>
                <a:cs typeface="Epilogue" pitchFamily="34" charset="-120"/>
              </a:rPr>
              <a:t>Copy of your mortgage statement and full loan number</a:t>
            </a:r>
            <a:endParaRPr lang="en-US" sz="1650" dirty="0"/>
          </a:p>
        </p:txBody>
      </p:sp>
      <p:pic>
        <p:nvPicPr>
          <p:cNvPr id="9" name="Image 1" descr="preencoded.png"/>
          <p:cNvPicPr>
            <a:picLocks noChangeAspect="1"/>
          </p:cNvPicPr>
          <p:nvPr/>
        </p:nvPicPr>
        <p:blipFill>
          <a:blip r:embed="rId4"/>
          <a:stretch>
            <a:fillRect/>
          </a:stretch>
        </p:blipFill>
        <p:spPr>
          <a:xfrm>
            <a:off x="4111109" y="3767376"/>
            <a:ext cx="3043952" cy="1881188"/>
          </a:xfrm>
          <a:prstGeom prst="rect">
            <a:avLst/>
          </a:prstGeom>
        </p:spPr>
      </p:pic>
      <p:sp>
        <p:nvSpPr>
          <p:cNvPr id="10" name="Text 6"/>
          <p:cNvSpPr/>
          <p:nvPr/>
        </p:nvSpPr>
        <p:spPr>
          <a:xfrm>
            <a:off x="4111109" y="5915382"/>
            <a:ext cx="2668429" cy="333494"/>
          </a:xfrm>
          <a:prstGeom prst="rect">
            <a:avLst/>
          </a:prstGeom>
          <a:noFill/>
          <a:ln/>
        </p:spPr>
        <p:txBody>
          <a:bodyPr wrap="none" lIns="0" tIns="0" rIns="0" bIns="0" rtlCol="0" anchor="t"/>
          <a:lstStyle/>
          <a:p>
            <a:pPr marL="0" indent="0" algn="l">
              <a:lnSpc>
                <a:spcPts val="2600"/>
              </a:lnSpc>
              <a:buNone/>
            </a:pPr>
            <a:r>
              <a:rPr lang="en-US" sz="2100" dirty="0">
                <a:solidFill>
                  <a:srgbClr val="EBECEF"/>
                </a:solidFill>
                <a:latin typeface="Fraunces" pitchFamily="34" charset="0"/>
                <a:ea typeface="Fraunces" pitchFamily="34" charset="-122"/>
                <a:cs typeface="Fraunces" pitchFamily="34" charset="-120"/>
              </a:rPr>
              <a:t>HOA Information</a:t>
            </a:r>
            <a:endParaRPr lang="en-US" sz="2100" dirty="0"/>
          </a:p>
        </p:txBody>
      </p:sp>
      <p:sp>
        <p:nvSpPr>
          <p:cNvPr id="11" name="Text 7"/>
          <p:cNvSpPr/>
          <p:nvPr/>
        </p:nvSpPr>
        <p:spPr>
          <a:xfrm>
            <a:off x="4111109" y="6376868"/>
            <a:ext cx="3043952" cy="341471"/>
          </a:xfrm>
          <a:prstGeom prst="rect">
            <a:avLst/>
          </a:prstGeom>
          <a:noFill/>
          <a:ln/>
        </p:spPr>
        <p:txBody>
          <a:bodyPr wrap="none" lIns="0" tIns="0" rIns="0" bIns="0" rtlCol="0" anchor="t"/>
          <a:lstStyle/>
          <a:p>
            <a:pPr marL="0" indent="0" algn="l">
              <a:lnSpc>
                <a:spcPts val="2650"/>
              </a:lnSpc>
              <a:buNone/>
            </a:pPr>
            <a:r>
              <a:rPr lang="en-US" sz="1650" dirty="0">
                <a:solidFill>
                  <a:srgbClr val="EBECEF"/>
                </a:solidFill>
                <a:latin typeface="Epilogue" pitchFamily="34" charset="0"/>
                <a:ea typeface="Epilogue" pitchFamily="34" charset="-122"/>
                <a:cs typeface="Epilogue" pitchFamily="34" charset="-120"/>
              </a:rPr>
              <a:t>HOA contact info</a:t>
            </a:r>
            <a:endParaRPr lang="en-US" sz="1650" dirty="0"/>
          </a:p>
        </p:txBody>
      </p:sp>
      <p:pic>
        <p:nvPicPr>
          <p:cNvPr id="12" name="Image 2" descr="preencoded.png"/>
          <p:cNvPicPr>
            <a:picLocks noChangeAspect="1"/>
          </p:cNvPicPr>
          <p:nvPr/>
        </p:nvPicPr>
        <p:blipFill>
          <a:blip r:embed="rId5"/>
          <a:stretch>
            <a:fillRect/>
          </a:stretch>
        </p:blipFill>
        <p:spPr>
          <a:xfrm>
            <a:off x="7475220" y="3767376"/>
            <a:ext cx="3043952" cy="1881188"/>
          </a:xfrm>
          <a:prstGeom prst="rect">
            <a:avLst/>
          </a:prstGeom>
        </p:spPr>
      </p:pic>
      <p:sp>
        <p:nvSpPr>
          <p:cNvPr id="13" name="Text 8"/>
          <p:cNvSpPr/>
          <p:nvPr/>
        </p:nvSpPr>
        <p:spPr>
          <a:xfrm>
            <a:off x="7475220" y="5915382"/>
            <a:ext cx="2668429" cy="333494"/>
          </a:xfrm>
          <a:prstGeom prst="rect">
            <a:avLst/>
          </a:prstGeom>
          <a:noFill/>
          <a:ln/>
        </p:spPr>
        <p:txBody>
          <a:bodyPr wrap="none" lIns="0" tIns="0" rIns="0" bIns="0" rtlCol="0" anchor="t"/>
          <a:lstStyle/>
          <a:p>
            <a:pPr marL="0" indent="0" algn="l">
              <a:lnSpc>
                <a:spcPts val="2600"/>
              </a:lnSpc>
              <a:buNone/>
            </a:pPr>
            <a:r>
              <a:rPr lang="en-US" sz="2100" dirty="0">
                <a:solidFill>
                  <a:srgbClr val="EBECEF"/>
                </a:solidFill>
                <a:latin typeface="Fraunces" pitchFamily="34" charset="0"/>
                <a:ea typeface="Fraunces" pitchFamily="34" charset="-122"/>
                <a:cs typeface="Fraunces" pitchFamily="34" charset="-120"/>
              </a:rPr>
              <a:t>Utility Details</a:t>
            </a:r>
            <a:endParaRPr lang="en-US" sz="2100" dirty="0"/>
          </a:p>
        </p:txBody>
      </p:sp>
      <p:sp>
        <p:nvSpPr>
          <p:cNvPr id="14" name="Text 9"/>
          <p:cNvSpPr/>
          <p:nvPr/>
        </p:nvSpPr>
        <p:spPr>
          <a:xfrm>
            <a:off x="7475220" y="6376868"/>
            <a:ext cx="3043952" cy="341471"/>
          </a:xfrm>
          <a:prstGeom prst="rect">
            <a:avLst/>
          </a:prstGeom>
          <a:noFill/>
          <a:ln/>
        </p:spPr>
        <p:txBody>
          <a:bodyPr wrap="none" lIns="0" tIns="0" rIns="0" bIns="0" rtlCol="0" anchor="t"/>
          <a:lstStyle/>
          <a:p>
            <a:pPr marL="0" indent="0" algn="l">
              <a:lnSpc>
                <a:spcPts val="2650"/>
              </a:lnSpc>
              <a:buNone/>
            </a:pPr>
            <a:r>
              <a:rPr lang="en-US" sz="1650" dirty="0">
                <a:solidFill>
                  <a:srgbClr val="EBECEF"/>
                </a:solidFill>
                <a:latin typeface="Epilogue" pitchFamily="34" charset="0"/>
                <a:ea typeface="Epilogue" pitchFamily="34" charset="-122"/>
                <a:cs typeface="Epilogue" pitchFamily="34" charset="-120"/>
              </a:rPr>
              <a:t>Water company information</a:t>
            </a:r>
            <a:endParaRPr lang="en-US" sz="1650" dirty="0"/>
          </a:p>
        </p:txBody>
      </p:sp>
      <p:pic>
        <p:nvPicPr>
          <p:cNvPr id="15" name="Image 3" descr="preencoded.png"/>
          <p:cNvPicPr>
            <a:picLocks noChangeAspect="1"/>
          </p:cNvPicPr>
          <p:nvPr/>
        </p:nvPicPr>
        <p:blipFill>
          <a:blip r:embed="rId6"/>
          <a:stretch>
            <a:fillRect/>
          </a:stretch>
        </p:blipFill>
        <p:spPr>
          <a:xfrm>
            <a:off x="10839331" y="3767376"/>
            <a:ext cx="3043952" cy="1881188"/>
          </a:xfrm>
          <a:prstGeom prst="rect">
            <a:avLst/>
          </a:prstGeom>
        </p:spPr>
      </p:pic>
      <p:sp>
        <p:nvSpPr>
          <p:cNvPr id="16" name="Text 10"/>
          <p:cNvSpPr/>
          <p:nvPr/>
        </p:nvSpPr>
        <p:spPr>
          <a:xfrm>
            <a:off x="10839331" y="5915382"/>
            <a:ext cx="2668429" cy="333494"/>
          </a:xfrm>
          <a:prstGeom prst="rect">
            <a:avLst/>
          </a:prstGeom>
          <a:noFill/>
          <a:ln/>
        </p:spPr>
        <p:txBody>
          <a:bodyPr wrap="none" lIns="0" tIns="0" rIns="0" bIns="0" rtlCol="0" anchor="t"/>
          <a:lstStyle/>
          <a:p>
            <a:pPr marL="0" indent="0" algn="l">
              <a:lnSpc>
                <a:spcPts val="2600"/>
              </a:lnSpc>
              <a:buNone/>
            </a:pPr>
            <a:r>
              <a:rPr lang="en-US" sz="2100" dirty="0">
                <a:solidFill>
                  <a:srgbClr val="EBECEF"/>
                </a:solidFill>
                <a:latin typeface="Fraunces" pitchFamily="34" charset="0"/>
                <a:ea typeface="Fraunces" pitchFamily="34" charset="-122"/>
                <a:cs typeface="Fraunces" pitchFamily="34" charset="-120"/>
              </a:rPr>
              <a:t>Identification</a:t>
            </a:r>
            <a:endParaRPr lang="en-US" sz="2100" dirty="0"/>
          </a:p>
        </p:txBody>
      </p:sp>
      <p:sp>
        <p:nvSpPr>
          <p:cNvPr id="17" name="Text 11"/>
          <p:cNvSpPr/>
          <p:nvPr/>
        </p:nvSpPr>
        <p:spPr>
          <a:xfrm>
            <a:off x="10839331" y="6376868"/>
            <a:ext cx="3043952" cy="341471"/>
          </a:xfrm>
          <a:prstGeom prst="rect">
            <a:avLst/>
          </a:prstGeom>
          <a:noFill/>
          <a:ln/>
        </p:spPr>
        <p:txBody>
          <a:bodyPr wrap="none" lIns="0" tIns="0" rIns="0" bIns="0" rtlCol="0" anchor="t"/>
          <a:lstStyle/>
          <a:p>
            <a:pPr marL="0" indent="0" algn="l">
              <a:lnSpc>
                <a:spcPts val="2650"/>
              </a:lnSpc>
              <a:buNone/>
            </a:pPr>
            <a:r>
              <a:rPr lang="en-US" sz="1650" dirty="0">
                <a:solidFill>
                  <a:srgbClr val="EBECEF"/>
                </a:solidFill>
                <a:latin typeface="Epilogue" pitchFamily="34" charset="0"/>
                <a:ea typeface="Epilogue" pitchFamily="34" charset="-122"/>
                <a:cs typeface="Epilogue" pitchFamily="34" charset="-120"/>
              </a:rPr>
              <a:t>Sellers' IDs</a:t>
            </a:r>
            <a:endParaRPr lang="en-US" sz="1650" dirty="0"/>
          </a:p>
        </p:txBody>
      </p:sp>
      <p:pic>
        <p:nvPicPr>
          <p:cNvPr id="18" name="Graphic 17">
            <a:extLst>
              <a:ext uri="{FF2B5EF4-FFF2-40B4-BE49-F238E27FC236}">
                <a16:creationId xmlns:a16="http://schemas.microsoft.com/office/drawing/2014/main" id="{606D4B67-4B89-AE51-905F-9A545ED0EA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829586" y="7312876"/>
            <a:ext cx="2536410" cy="62015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864037" y="1249561"/>
            <a:ext cx="12902327" cy="1543050"/>
          </a:xfrm>
          <a:prstGeom prst="rect">
            <a:avLst/>
          </a:prstGeom>
          <a:noFill/>
          <a:ln/>
        </p:spPr>
        <p:txBody>
          <a:bodyPr wrap="squar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 Seller Questionnaire: Water Service</a:t>
            </a:r>
            <a:endParaRPr lang="en-US" sz="4850" dirty="0"/>
          </a:p>
        </p:txBody>
      </p:sp>
      <p:sp>
        <p:nvSpPr>
          <p:cNvPr id="3" name="Text 1"/>
          <p:cNvSpPr/>
          <p:nvPr/>
        </p:nvSpPr>
        <p:spPr>
          <a:xfrm>
            <a:off x="864037" y="3409712"/>
            <a:ext cx="4091464"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Water Bill Payment Options</a:t>
            </a:r>
            <a:endParaRPr lang="en-US" sz="2400" dirty="0"/>
          </a:p>
        </p:txBody>
      </p:sp>
      <p:sp>
        <p:nvSpPr>
          <p:cNvPr id="4" name="Text 2"/>
          <p:cNvSpPr/>
          <p:nvPr/>
        </p:nvSpPr>
        <p:spPr>
          <a:xfrm>
            <a:off x="864037" y="4042291"/>
            <a:ext cx="6150054"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Who do you pay your water bill through?</a:t>
            </a:r>
            <a:endParaRPr lang="en-US" sz="1900" dirty="0"/>
          </a:p>
        </p:txBody>
      </p:sp>
      <p:sp>
        <p:nvSpPr>
          <p:cNvPr id="5" name="Text 3"/>
          <p:cNvSpPr/>
          <p:nvPr/>
        </p:nvSpPr>
        <p:spPr>
          <a:xfrm>
            <a:off x="1258967" y="4659511"/>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Paid through Homeowner's Association?</a:t>
            </a:r>
            <a:endParaRPr lang="en-US" sz="1900" dirty="0"/>
          </a:p>
        </p:txBody>
      </p:sp>
      <p:sp>
        <p:nvSpPr>
          <p:cNvPr id="6" name="Text 4"/>
          <p:cNvSpPr/>
          <p:nvPr/>
        </p:nvSpPr>
        <p:spPr>
          <a:xfrm>
            <a:off x="1258967" y="5140881"/>
            <a:ext cx="5755124" cy="790099"/>
          </a:xfrm>
          <a:prstGeom prst="rect">
            <a:avLst/>
          </a:prstGeom>
          <a:noFill/>
          <a:ln/>
        </p:spPr>
        <p:txBody>
          <a:bodyPr wrap="square" lIns="0" tIns="0" rIns="0" bIns="0" rtlCol="0" anchor="t"/>
          <a:lstStyle/>
          <a:p>
            <a:pPr marL="342900" indent="-342900">
              <a:lnSpc>
                <a:spcPts val="3100"/>
              </a:lnSpc>
              <a:buSzPct val="100000"/>
              <a:buFontTx/>
              <a:buChar char="•"/>
            </a:pPr>
            <a:r>
              <a:rPr lang="en-US" sz="1900" dirty="0">
                <a:solidFill>
                  <a:srgbClr val="EBECEF"/>
                </a:solidFill>
                <a:latin typeface="Epilogue" pitchFamily="34" charset="0"/>
                <a:ea typeface="Epilogue" pitchFamily="34" charset="-122"/>
                <a:cs typeface="Epilogue" pitchFamily="34" charset="-120"/>
              </a:rPr>
              <a:t>City of Atlanta Dept. of Watershed Management - Please note: City of Atlanta requires prepayment to process, this will be collected at closing</a:t>
            </a:r>
            <a:endParaRPr lang="en-US" sz="1900" dirty="0"/>
          </a:p>
          <a:p>
            <a:pPr marL="342900" indent="-342900" algn="l">
              <a:lnSpc>
                <a:spcPts val="3100"/>
              </a:lnSpc>
              <a:buSzPct val="100000"/>
              <a:buChar char="•"/>
            </a:pPr>
            <a:endParaRPr lang="en-US" sz="1900" dirty="0"/>
          </a:p>
        </p:txBody>
      </p:sp>
      <p:sp>
        <p:nvSpPr>
          <p:cNvPr id="7" name="Text 5"/>
          <p:cNvSpPr/>
          <p:nvPr/>
        </p:nvSpPr>
        <p:spPr>
          <a:xfrm>
            <a:off x="8011239" y="4423915"/>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Cobb County</a:t>
            </a:r>
            <a:endParaRPr lang="en-US" sz="1900" dirty="0"/>
          </a:p>
        </p:txBody>
      </p:sp>
      <p:sp>
        <p:nvSpPr>
          <p:cNvPr id="8" name="Text 6"/>
          <p:cNvSpPr/>
          <p:nvPr/>
        </p:nvSpPr>
        <p:spPr>
          <a:xfrm>
            <a:off x="8011239" y="391058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Fulton County</a:t>
            </a:r>
            <a:endParaRPr lang="en-US" sz="1900" dirty="0"/>
          </a:p>
        </p:txBody>
      </p:sp>
      <p:sp>
        <p:nvSpPr>
          <p:cNvPr id="9" name="Text 7"/>
          <p:cNvSpPr/>
          <p:nvPr/>
        </p:nvSpPr>
        <p:spPr>
          <a:xfrm>
            <a:off x="7623929" y="3409712"/>
            <a:ext cx="3086100"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Additional Options</a:t>
            </a:r>
            <a:endParaRPr lang="en-US" sz="2400" dirty="0"/>
          </a:p>
        </p:txBody>
      </p:sp>
      <p:sp>
        <p:nvSpPr>
          <p:cNvPr id="10" name="Text 8"/>
          <p:cNvSpPr/>
          <p:nvPr/>
        </p:nvSpPr>
        <p:spPr>
          <a:xfrm>
            <a:off x="8011239" y="5450567"/>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Gwinnett County</a:t>
            </a:r>
            <a:endParaRPr lang="en-US" sz="1900" dirty="0"/>
          </a:p>
        </p:txBody>
      </p:sp>
      <p:sp>
        <p:nvSpPr>
          <p:cNvPr id="11" name="Text 9"/>
          <p:cNvSpPr/>
          <p:nvPr/>
        </p:nvSpPr>
        <p:spPr>
          <a:xfrm>
            <a:off x="8011240" y="4937241"/>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City of Roswell, Milton or Alpharetta</a:t>
            </a:r>
            <a:endParaRPr lang="en-US" sz="1900" dirty="0"/>
          </a:p>
        </p:txBody>
      </p:sp>
      <p:sp>
        <p:nvSpPr>
          <p:cNvPr id="12" name="Text 10"/>
          <p:cNvSpPr/>
          <p:nvPr/>
        </p:nvSpPr>
        <p:spPr>
          <a:xfrm>
            <a:off x="8011239" y="5963893"/>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Others</a:t>
            </a:r>
            <a:endParaRPr lang="en-US" sz="1900" dirty="0"/>
          </a:p>
        </p:txBody>
      </p:sp>
      <p:sp>
        <p:nvSpPr>
          <p:cNvPr id="13" name="Text 11"/>
          <p:cNvSpPr/>
          <p:nvPr/>
        </p:nvSpPr>
        <p:spPr>
          <a:xfrm>
            <a:off x="7623929" y="5466150"/>
            <a:ext cx="6150054" cy="790099"/>
          </a:xfrm>
          <a:prstGeom prst="rect">
            <a:avLst/>
          </a:prstGeom>
          <a:noFill/>
          <a:ln/>
        </p:spPr>
        <p:txBody>
          <a:bodyPr wrap="square" lIns="0" tIns="0" rIns="0" bIns="0" rtlCol="0" anchor="t"/>
          <a:lstStyle/>
          <a:p>
            <a:pPr marL="0" indent="0">
              <a:lnSpc>
                <a:spcPts val="3100"/>
              </a:lnSpc>
              <a:buNone/>
            </a:pPr>
            <a:endParaRPr lang="en-US" sz="1900" dirty="0"/>
          </a:p>
        </p:txBody>
      </p:sp>
      <p:pic>
        <p:nvPicPr>
          <p:cNvPr id="14" name="Graphic 13">
            <a:extLst>
              <a:ext uri="{FF2B5EF4-FFF2-40B4-BE49-F238E27FC236}">
                <a16:creationId xmlns:a16="http://schemas.microsoft.com/office/drawing/2014/main" id="{5BC99837-74D1-1A48-5080-1297465997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49843" y="512802"/>
            <a:ext cx="7844314" cy="1160383"/>
          </a:xfrm>
          <a:prstGeom prst="rect">
            <a:avLst/>
          </a:prstGeom>
          <a:noFill/>
          <a:ln/>
        </p:spPr>
        <p:txBody>
          <a:bodyPr wrap="square" lIns="0" tIns="0" rIns="0" bIns="0" rtlCol="0" anchor="t"/>
          <a:lstStyle/>
          <a:p>
            <a:pPr marL="0" indent="0">
              <a:lnSpc>
                <a:spcPts val="4550"/>
              </a:lnSpc>
              <a:buNone/>
            </a:pPr>
            <a:r>
              <a:rPr lang="en-US" sz="3650" dirty="0">
                <a:solidFill>
                  <a:srgbClr val="FFFFFF"/>
                </a:solidFill>
                <a:latin typeface="Fraunces" pitchFamily="34" charset="0"/>
                <a:ea typeface="Fraunces" pitchFamily="34" charset="-122"/>
                <a:cs typeface="Fraunces" pitchFamily="34" charset="-120"/>
              </a:rPr>
              <a:t>Seller Questionnaire: Seller Proceeds</a:t>
            </a:r>
            <a:endParaRPr lang="en-US" sz="3650" dirty="0"/>
          </a:p>
        </p:txBody>
      </p:sp>
      <p:sp>
        <p:nvSpPr>
          <p:cNvPr id="4" name="Shape 1"/>
          <p:cNvSpPr/>
          <p:nvPr/>
        </p:nvSpPr>
        <p:spPr>
          <a:xfrm>
            <a:off x="649843" y="2160508"/>
            <a:ext cx="324922" cy="324922"/>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5" name="Text 2"/>
          <p:cNvSpPr/>
          <p:nvPr/>
        </p:nvSpPr>
        <p:spPr>
          <a:xfrm>
            <a:off x="1160383" y="2160508"/>
            <a:ext cx="2778085" cy="290036"/>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Wire Authorization Form</a:t>
            </a:r>
            <a:endParaRPr lang="en-US" sz="1800" dirty="0"/>
          </a:p>
        </p:txBody>
      </p:sp>
      <p:sp>
        <p:nvSpPr>
          <p:cNvPr id="6" name="Text 3"/>
          <p:cNvSpPr/>
          <p:nvPr/>
        </p:nvSpPr>
        <p:spPr>
          <a:xfrm>
            <a:off x="1160383" y="2561868"/>
            <a:ext cx="7333774" cy="890826"/>
          </a:xfrm>
          <a:prstGeom prst="rect">
            <a:avLst/>
          </a:prstGeom>
          <a:noFill/>
          <a:ln/>
        </p:spPr>
        <p:txBody>
          <a:bodyPr wrap="squar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If we do not receive the outgoing wire authorization form from the seller in person OR if you do not complete the CertifID wire verification, we must issue a check.</a:t>
            </a:r>
            <a:endParaRPr lang="en-US" sz="1450" dirty="0"/>
          </a:p>
        </p:txBody>
      </p:sp>
      <p:sp>
        <p:nvSpPr>
          <p:cNvPr id="7" name="Shape 4"/>
          <p:cNvSpPr/>
          <p:nvPr/>
        </p:nvSpPr>
        <p:spPr>
          <a:xfrm>
            <a:off x="649843" y="3847148"/>
            <a:ext cx="324922" cy="324922"/>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8" name="Text 5"/>
          <p:cNvSpPr/>
          <p:nvPr/>
        </p:nvSpPr>
        <p:spPr>
          <a:xfrm>
            <a:off x="1160383" y="3847148"/>
            <a:ext cx="3470077" cy="290036"/>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Options for Receiving Proceeds</a:t>
            </a:r>
            <a:endParaRPr lang="en-US" sz="1800" dirty="0"/>
          </a:p>
        </p:txBody>
      </p:sp>
      <p:sp>
        <p:nvSpPr>
          <p:cNvPr id="9" name="Text 6"/>
          <p:cNvSpPr/>
          <p:nvPr/>
        </p:nvSpPr>
        <p:spPr>
          <a:xfrm>
            <a:off x="1160383" y="4248507"/>
            <a:ext cx="7333774" cy="1781651"/>
          </a:xfrm>
          <a:prstGeom prst="rect">
            <a:avLst/>
          </a:prstGeom>
          <a:noFill/>
          <a:ln/>
        </p:spPr>
        <p:txBody>
          <a:bodyPr wrap="square" lIns="0" tIns="0" rIns="0" bIns="0" rtlCol="0" anchor="t"/>
          <a:lstStyle/>
          <a:p>
            <a:pPr marL="342900" indent="-342900">
              <a:lnSpc>
                <a:spcPts val="2300"/>
              </a:lnSpc>
              <a:buAutoNum type="arabicParenBoth"/>
            </a:pPr>
            <a:r>
              <a:rPr lang="en-US" sz="1400" u="sng" dirty="0">
                <a:solidFill>
                  <a:srgbClr val="EBECEF"/>
                </a:solidFill>
                <a:latin typeface="Epilogue" pitchFamily="34" charset="0"/>
                <a:ea typeface="Epilogue" pitchFamily="34" charset="-122"/>
                <a:cs typeface="Epilogue" pitchFamily="34" charset="-120"/>
              </a:rPr>
              <a:t>Check at closing</a:t>
            </a:r>
            <a:r>
              <a:rPr lang="en-US" sz="1400" dirty="0">
                <a:solidFill>
                  <a:srgbClr val="EBECEF"/>
                </a:solidFill>
                <a:latin typeface="Epilogue" pitchFamily="34" charset="0"/>
                <a:ea typeface="Epilogue" pitchFamily="34" charset="-122"/>
                <a:cs typeface="Epilogue" pitchFamily="34" charset="-120"/>
              </a:rPr>
              <a:t>: Please note that some banks may put a hold period on check</a:t>
            </a:r>
          </a:p>
          <a:p>
            <a:pPr marL="342900" indent="-342900">
              <a:lnSpc>
                <a:spcPts val="2300"/>
              </a:lnSpc>
              <a:buAutoNum type="arabicParenBoth"/>
            </a:pPr>
            <a:r>
              <a:rPr lang="en-US" sz="1400" u="sng" dirty="0">
                <a:solidFill>
                  <a:srgbClr val="EBECEF"/>
                </a:solidFill>
                <a:latin typeface="Epilogue" pitchFamily="34" charset="0"/>
                <a:ea typeface="Epilogue" pitchFamily="34" charset="-122"/>
                <a:cs typeface="Epilogue" pitchFamily="34" charset="-120"/>
              </a:rPr>
              <a:t>Wire after closing</a:t>
            </a:r>
          </a:p>
          <a:p>
            <a:pPr marL="342900" indent="-342900">
              <a:lnSpc>
                <a:spcPts val="2300"/>
              </a:lnSpc>
              <a:buAutoNum type="arabicParenBoth"/>
            </a:pPr>
            <a:r>
              <a:rPr lang="en-US" sz="1400" u="sng" dirty="0">
                <a:solidFill>
                  <a:srgbClr val="EBECEF"/>
                </a:solidFill>
                <a:latin typeface="Epilogue" pitchFamily="34" charset="0"/>
                <a:ea typeface="Epilogue" pitchFamily="34" charset="-122"/>
                <a:cs typeface="Epilogue" pitchFamily="34" charset="-120"/>
              </a:rPr>
              <a:t>Apply funds to purchase that is being handled by Campbell &amp; Brannon</a:t>
            </a:r>
            <a:r>
              <a:rPr lang="en-US" sz="1400" dirty="0">
                <a:solidFill>
                  <a:srgbClr val="EBECEF"/>
                </a:solidFill>
                <a:latin typeface="Epilogue" pitchFamily="34" charset="0"/>
                <a:ea typeface="Epilogue" pitchFamily="34" charset="-122"/>
                <a:cs typeface="Epilogue" pitchFamily="34" charset="-120"/>
              </a:rPr>
              <a:t>.</a:t>
            </a:r>
          </a:p>
          <a:p>
            <a:pPr>
              <a:lnSpc>
                <a:spcPts val="2300"/>
              </a:lnSpc>
            </a:pPr>
            <a:endParaRPr lang="en-US" sz="1400" dirty="0">
              <a:solidFill>
                <a:srgbClr val="EBECEF"/>
              </a:solidFill>
              <a:latin typeface="Epilogue" pitchFamily="34" charset="0"/>
              <a:ea typeface="Epilogue" pitchFamily="34" charset="-122"/>
              <a:cs typeface="Epilogue" pitchFamily="34" charset="-120"/>
            </a:endParaRPr>
          </a:p>
          <a:p>
            <a:pPr>
              <a:lnSpc>
                <a:spcPts val="2300"/>
              </a:lnSpc>
            </a:pPr>
            <a:r>
              <a:rPr lang="en-US" sz="1400" dirty="0">
                <a:solidFill>
                  <a:srgbClr val="EBECEF"/>
                </a:solidFill>
                <a:latin typeface="Epilogue" pitchFamily="34" charset="0"/>
                <a:ea typeface="Epilogue" pitchFamily="34" charset="-122"/>
                <a:cs typeface="Epilogue" pitchFamily="34" charset="-120"/>
              </a:rPr>
              <a:t>If you choose to have your proceeds wired, please do one of the following: Attach your wire instructions, bring your wire information, OR attach a voided check - Send us your wiring instructions via secure email which we will confirm at closing.</a:t>
            </a:r>
            <a:endParaRPr lang="en-US" sz="1400" dirty="0"/>
          </a:p>
        </p:txBody>
      </p:sp>
      <p:sp>
        <p:nvSpPr>
          <p:cNvPr id="10" name="Shape 7"/>
          <p:cNvSpPr/>
          <p:nvPr/>
        </p:nvSpPr>
        <p:spPr>
          <a:xfrm>
            <a:off x="649843" y="6424613"/>
            <a:ext cx="324922" cy="324922"/>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1160383" y="6424613"/>
            <a:ext cx="2320885" cy="290036"/>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Brokerage Accounts</a:t>
            </a:r>
            <a:endParaRPr lang="en-US" sz="1800" dirty="0"/>
          </a:p>
        </p:txBody>
      </p:sp>
      <p:sp>
        <p:nvSpPr>
          <p:cNvPr id="12" name="Text 9"/>
          <p:cNvSpPr/>
          <p:nvPr/>
        </p:nvSpPr>
        <p:spPr>
          <a:xfrm>
            <a:off x="1160383" y="6825972"/>
            <a:ext cx="7333774" cy="890826"/>
          </a:xfrm>
          <a:prstGeom prst="rect">
            <a:avLst/>
          </a:prstGeom>
          <a:noFill/>
          <a:ln/>
        </p:spPr>
        <p:txBody>
          <a:bodyPr wrap="squar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For brokerage accounts (i.e. Charles Schwab, Merrill Lynch or Morgan Stanley), a voided check is not sufficient for wiring. Check with your banker/financial advisor for their official wiring instructions.</a:t>
            </a:r>
            <a:endParaRPr lang="en-US" sz="1450" dirty="0"/>
          </a:p>
        </p:txBody>
      </p:sp>
      <p:pic>
        <p:nvPicPr>
          <p:cNvPr id="13" name="Graphic 12">
            <a:extLst>
              <a:ext uri="{FF2B5EF4-FFF2-40B4-BE49-F238E27FC236}">
                <a16:creationId xmlns:a16="http://schemas.microsoft.com/office/drawing/2014/main" id="{2F294FA7-1AC1-E955-64D7-C74F7219A8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30076"/>
          </a:xfrm>
          <a:prstGeom prst="rect">
            <a:avLst/>
          </a:prstGeom>
        </p:spPr>
      </p:pic>
      <p:sp>
        <p:nvSpPr>
          <p:cNvPr id="3" name="Text 0"/>
          <p:cNvSpPr/>
          <p:nvPr/>
        </p:nvSpPr>
        <p:spPr>
          <a:xfrm>
            <a:off x="729020" y="572810"/>
            <a:ext cx="6393537" cy="650915"/>
          </a:xfrm>
          <a:prstGeom prst="rect">
            <a:avLst/>
          </a:prstGeom>
          <a:noFill/>
          <a:ln/>
        </p:spPr>
        <p:txBody>
          <a:bodyPr wrap="none" lIns="0" tIns="0" rIns="0" bIns="0" rtlCol="0" anchor="t"/>
          <a:lstStyle/>
          <a:p>
            <a:pPr marL="0" indent="0">
              <a:lnSpc>
                <a:spcPts val="5100"/>
              </a:lnSpc>
              <a:buNone/>
            </a:pPr>
            <a:r>
              <a:rPr lang="en-US" sz="4100" dirty="0">
                <a:solidFill>
                  <a:srgbClr val="FFFFFF"/>
                </a:solidFill>
                <a:latin typeface="Fraunces" pitchFamily="34" charset="0"/>
                <a:ea typeface="Fraunces" pitchFamily="34" charset="-122"/>
                <a:cs typeface="Fraunces" pitchFamily="34" charset="-120"/>
              </a:rPr>
              <a:t>Overview of Today's Class</a:t>
            </a:r>
            <a:endParaRPr lang="en-US" sz="4100" dirty="0"/>
          </a:p>
        </p:txBody>
      </p:sp>
      <p:pic>
        <p:nvPicPr>
          <p:cNvPr id="4" name="Image 1" descr="preencoded.png"/>
          <p:cNvPicPr>
            <a:picLocks noChangeAspect="1"/>
          </p:cNvPicPr>
          <p:nvPr/>
        </p:nvPicPr>
        <p:blipFill>
          <a:blip r:embed="rId4"/>
          <a:stretch>
            <a:fillRect/>
          </a:stretch>
        </p:blipFill>
        <p:spPr>
          <a:xfrm>
            <a:off x="729020" y="1536144"/>
            <a:ext cx="520779" cy="520779"/>
          </a:xfrm>
          <a:prstGeom prst="rect">
            <a:avLst/>
          </a:prstGeom>
        </p:spPr>
      </p:pic>
      <p:sp>
        <p:nvSpPr>
          <p:cNvPr id="5" name="Text 1"/>
          <p:cNvSpPr/>
          <p:nvPr/>
        </p:nvSpPr>
        <p:spPr>
          <a:xfrm>
            <a:off x="729020" y="2265164"/>
            <a:ext cx="2938105" cy="325398"/>
          </a:xfrm>
          <a:prstGeom prst="rect">
            <a:avLst/>
          </a:prstGeom>
          <a:noFill/>
          <a:ln/>
        </p:spPr>
        <p:txBody>
          <a:bodyPr wrap="none" lIns="0" tIns="0" rIns="0" bIns="0" rtlCol="0" anchor="t"/>
          <a:lstStyle/>
          <a:p>
            <a:pPr marL="0" indent="0" algn="l">
              <a:lnSpc>
                <a:spcPts val="2550"/>
              </a:lnSpc>
              <a:buNone/>
            </a:pPr>
            <a:r>
              <a:rPr lang="en-US" sz="2050" dirty="0">
                <a:solidFill>
                  <a:srgbClr val="EBECEF"/>
                </a:solidFill>
                <a:latin typeface="Fraunces" pitchFamily="34" charset="0"/>
                <a:ea typeface="Fraunces" pitchFamily="34" charset="-122"/>
                <a:cs typeface="Fraunces" pitchFamily="34" charset="-120"/>
              </a:rPr>
              <a:t>Behind the Scenes Look</a:t>
            </a:r>
            <a:endParaRPr lang="en-US" sz="2050" dirty="0"/>
          </a:p>
        </p:txBody>
      </p:sp>
      <p:sp>
        <p:nvSpPr>
          <p:cNvPr id="6" name="Text 2"/>
          <p:cNvSpPr/>
          <p:nvPr/>
        </p:nvSpPr>
        <p:spPr>
          <a:xfrm>
            <a:off x="729020" y="2715458"/>
            <a:ext cx="7685961" cy="333375"/>
          </a:xfrm>
          <a:prstGeom prst="rect">
            <a:avLst/>
          </a:prstGeom>
          <a:noFill/>
          <a:ln/>
        </p:spPr>
        <p:txBody>
          <a:bodyPr wrap="none" lIns="0" tIns="0" rIns="0" bIns="0" rtlCol="0" anchor="t"/>
          <a:lstStyle/>
          <a:p>
            <a:pPr marL="0" indent="0" algn="l">
              <a:lnSpc>
                <a:spcPts val="2600"/>
              </a:lnSpc>
              <a:buNone/>
            </a:pPr>
            <a:r>
              <a:rPr lang="en-US" sz="1600" dirty="0">
                <a:solidFill>
                  <a:srgbClr val="EBECEF"/>
                </a:solidFill>
                <a:latin typeface="Epilogue" pitchFamily="34" charset="0"/>
                <a:ea typeface="Epilogue" pitchFamily="34" charset="-122"/>
                <a:cs typeface="Epilogue" pitchFamily="34" charset="-120"/>
              </a:rPr>
              <a:t>Take a behind the scenes look at the closing process</a:t>
            </a:r>
            <a:endParaRPr lang="en-US" sz="1600" dirty="0"/>
          </a:p>
        </p:txBody>
      </p:sp>
      <p:pic>
        <p:nvPicPr>
          <p:cNvPr id="7" name="Image 2" descr="preencoded.png"/>
          <p:cNvPicPr>
            <a:picLocks noChangeAspect="1"/>
          </p:cNvPicPr>
          <p:nvPr/>
        </p:nvPicPr>
        <p:blipFill>
          <a:blip r:embed="rId5"/>
          <a:stretch>
            <a:fillRect/>
          </a:stretch>
        </p:blipFill>
        <p:spPr>
          <a:xfrm>
            <a:off x="729020" y="3673673"/>
            <a:ext cx="520779" cy="520779"/>
          </a:xfrm>
          <a:prstGeom prst="rect">
            <a:avLst/>
          </a:prstGeom>
        </p:spPr>
      </p:pic>
      <p:sp>
        <p:nvSpPr>
          <p:cNvPr id="8" name="Text 3"/>
          <p:cNvSpPr/>
          <p:nvPr/>
        </p:nvSpPr>
        <p:spPr>
          <a:xfrm>
            <a:off x="729020" y="4402693"/>
            <a:ext cx="2603897" cy="325398"/>
          </a:xfrm>
          <a:prstGeom prst="rect">
            <a:avLst/>
          </a:prstGeom>
          <a:noFill/>
          <a:ln/>
        </p:spPr>
        <p:txBody>
          <a:bodyPr wrap="none" lIns="0" tIns="0" rIns="0" bIns="0" rtlCol="0" anchor="t"/>
          <a:lstStyle/>
          <a:p>
            <a:pPr marL="0" indent="0" algn="l">
              <a:lnSpc>
                <a:spcPts val="2550"/>
              </a:lnSpc>
              <a:buNone/>
            </a:pPr>
            <a:r>
              <a:rPr lang="en-US" sz="2050" dirty="0">
                <a:solidFill>
                  <a:srgbClr val="EBECEF"/>
                </a:solidFill>
                <a:latin typeface="Fraunces" pitchFamily="34" charset="0"/>
                <a:ea typeface="Fraunces" pitchFamily="34" charset="-122"/>
                <a:cs typeface="Fraunces" pitchFamily="34" charset="-120"/>
              </a:rPr>
              <a:t>Team Member Roles</a:t>
            </a:r>
            <a:endParaRPr lang="en-US" sz="2050" dirty="0"/>
          </a:p>
        </p:txBody>
      </p:sp>
      <p:sp>
        <p:nvSpPr>
          <p:cNvPr id="9" name="Text 4"/>
          <p:cNvSpPr/>
          <p:nvPr/>
        </p:nvSpPr>
        <p:spPr>
          <a:xfrm>
            <a:off x="729020" y="4852988"/>
            <a:ext cx="7685961" cy="333375"/>
          </a:xfrm>
          <a:prstGeom prst="rect">
            <a:avLst/>
          </a:prstGeom>
          <a:noFill/>
          <a:ln/>
        </p:spPr>
        <p:txBody>
          <a:bodyPr wrap="none" lIns="0" tIns="0" rIns="0" bIns="0" rtlCol="0" anchor="t"/>
          <a:lstStyle/>
          <a:p>
            <a:pPr marL="0" indent="0" algn="l">
              <a:lnSpc>
                <a:spcPts val="2600"/>
              </a:lnSpc>
              <a:buNone/>
            </a:pPr>
            <a:r>
              <a:rPr lang="en-US" sz="1600" dirty="0">
                <a:solidFill>
                  <a:srgbClr val="EBECEF"/>
                </a:solidFill>
                <a:latin typeface="Epilogue" pitchFamily="34" charset="0"/>
                <a:ea typeface="Epilogue" pitchFamily="34" charset="-122"/>
                <a:cs typeface="Epilogue" pitchFamily="34" charset="-120"/>
              </a:rPr>
              <a:t>Explore the role of each Campbell &amp; Brannon team member</a:t>
            </a:r>
            <a:endParaRPr lang="en-US" sz="1600" dirty="0"/>
          </a:p>
        </p:txBody>
      </p:sp>
      <p:pic>
        <p:nvPicPr>
          <p:cNvPr id="10" name="Image 3" descr="preencoded.png"/>
          <p:cNvPicPr>
            <a:picLocks noChangeAspect="1"/>
          </p:cNvPicPr>
          <p:nvPr/>
        </p:nvPicPr>
        <p:blipFill>
          <a:blip r:embed="rId6"/>
          <a:stretch>
            <a:fillRect/>
          </a:stretch>
        </p:blipFill>
        <p:spPr>
          <a:xfrm>
            <a:off x="729020" y="5811203"/>
            <a:ext cx="520779" cy="520779"/>
          </a:xfrm>
          <a:prstGeom prst="rect">
            <a:avLst/>
          </a:prstGeom>
        </p:spPr>
      </p:pic>
      <p:sp>
        <p:nvSpPr>
          <p:cNvPr id="11" name="Text 5"/>
          <p:cNvSpPr/>
          <p:nvPr/>
        </p:nvSpPr>
        <p:spPr>
          <a:xfrm>
            <a:off x="729020" y="6540222"/>
            <a:ext cx="2980373" cy="325398"/>
          </a:xfrm>
          <a:prstGeom prst="rect">
            <a:avLst/>
          </a:prstGeom>
          <a:noFill/>
          <a:ln/>
        </p:spPr>
        <p:txBody>
          <a:bodyPr wrap="none" lIns="0" tIns="0" rIns="0" bIns="0" rtlCol="0" anchor="t"/>
          <a:lstStyle/>
          <a:p>
            <a:pPr marL="0" indent="0" algn="l">
              <a:lnSpc>
                <a:spcPts val="2550"/>
              </a:lnSpc>
              <a:buNone/>
            </a:pPr>
            <a:r>
              <a:rPr lang="en-US" sz="2050" dirty="0">
                <a:solidFill>
                  <a:srgbClr val="EBECEF"/>
                </a:solidFill>
                <a:latin typeface="Fraunces" pitchFamily="34" charset="0"/>
                <a:ea typeface="Fraunces" pitchFamily="34" charset="-122"/>
                <a:cs typeface="Fraunces" pitchFamily="34" charset="-120"/>
              </a:rPr>
              <a:t>Process and Procedures</a:t>
            </a:r>
            <a:endParaRPr lang="en-US" sz="2050" dirty="0"/>
          </a:p>
        </p:txBody>
      </p:sp>
      <p:sp>
        <p:nvSpPr>
          <p:cNvPr id="12" name="Text 6"/>
          <p:cNvSpPr/>
          <p:nvPr/>
        </p:nvSpPr>
        <p:spPr>
          <a:xfrm>
            <a:off x="729020" y="6990517"/>
            <a:ext cx="7685961" cy="666750"/>
          </a:xfrm>
          <a:prstGeom prst="rect">
            <a:avLst/>
          </a:prstGeom>
          <a:noFill/>
          <a:ln/>
        </p:spPr>
        <p:txBody>
          <a:bodyPr wrap="square" lIns="0" tIns="0" rIns="0" bIns="0" rtlCol="0" anchor="t"/>
          <a:lstStyle/>
          <a:p>
            <a:pPr marL="0" indent="0" algn="l">
              <a:lnSpc>
                <a:spcPts val="2600"/>
              </a:lnSpc>
              <a:buNone/>
            </a:pPr>
            <a:r>
              <a:rPr lang="en-US" sz="1600" dirty="0">
                <a:solidFill>
                  <a:srgbClr val="EBECEF"/>
                </a:solidFill>
                <a:latin typeface="Epilogue" pitchFamily="34" charset="0"/>
                <a:ea typeface="Epilogue" pitchFamily="34" charset="-122"/>
                <a:cs typeface="Epilogue" pitchFamily="34" charset="-120"/>
              </a:rPr>
              <a:t>Give insight into our process, procedures, and everything we need for a seamless closing experience</a:t>
            </a:r>
            <a:endParaRPr lang="en-US" sz="1600" dirty="0"/>
          </a:p>
        </p:txBody>
      </p:sp>
      <p:pic>
        <p:nvPicPr>
          <p:cNvPr id="14" name="Graphic 13">
            <a:extLst>
              <a:ext uri="{FF2B5EF4-FFF2-40B4-BE49-F238E27FC236}">
                <a16:creationId xmlns:a16="http://schemas.microsoft.com/office/drawing/2014/main" id="{E7D455FA-D9CA-051F-A1C4-A6FF46063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093990" y="7323892"/>
            <a:ext cx="2536410" cy="62015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78812"/>
          </a:xfrm>
          <a:prstGeom prst="rect">
            <a:avLst/>
          </a:prstGeom>
        </p:spPr>
      </p:pic>
      <p:sp>
        <p:nvSpPr>
          <p:cNvPr id="3" name="Text 0"/>
          <p:cNvSpPr/>
          <p:nvPr/>
        </p:nvSpPr>
        <p:spPr>
          <a:xfrm>
            <a:off x="806053" y="3542228"/>
            <a:ext cx="9167813" cy="719733"/>
          </a:xfrm>
          <a:prstGeom prst="rect">
            <a:avLst/>
          </a:prstGeom>
          <a:noFill/>
          <a:ln/>
        </p:spPr>
        <p:txBody>
          <a:bodyPr wrap="none" lIns="0" tIns="0" rIns="0" bIns="0" rtlCol="0" anchor="t"/>
          <a:lstStyle/>
          <a:p>
            <a:pPr marL="0" indent="0">
              <a:lnSpc>
                <a:spcPts val="5650"/>
              </a:lnSpc>
              <a:buNone/>
            </a:pPr>
            <a:r>
              <a:rPr lang="en-US" sz="4500" dirty="0">
                <a:solidFill>
                  <a:srgbClr val="FFFFFF"/>
                </a:solidFill>
                <a:latin typeface="Fraunces" pitchFamily="34" charset="0"/>
                <a:ea typeface="Fraunces" pitchFamily="34" charset="-122"/>
                <a:cs typeface="Fraunces" pitchFamily="34" charset="-120"/>
              </a:rPr>
              <a:t>Pre-Closing: Seller Questionnaire</a:t>
            </a:r>
            <a:endParaRPr lang="en-US" sz="4500" dirty="0"/>
          </a:p>
        </p:txBody>
      </p:sp>
      <p:sp>
        <p:nvSpPr>
          <p:cNvPr id="4" name="Shape 1"/>
          <p:cNvSpPr/>
          <p:nvPr/>
        </p:nvSpPr>
        <p:spPr>
          <a:xfrm>
            <a:off x="806053" y="4866442"/>
            <a:ext cx="403027" cy="403027"/>
          </a:xfrm>
          <a:prstGeom prst="roundRect">
            <a:avLst>
              <a:gd name="adj" fmla="val 24000"/>
            </a:avLst>
          </a:prstGeom>
          <a:solidFill>
            <a:srgbClr val="283157"/>
          </a:solidFill>
          <a:ln w="7620">
            <a:solidFill>
              <a:srgbClr val="414A70"/>
            </a:solidFill>
            <a:prstDash val="solid"/>
          </a:ln>
        </p:spPr>
        <p:txBody>
          <a:bodyPr/>
          <a:lstStyle/>
          <a:p>
            <a:endParaRPr lang="en-US"/>
          </a:p>
        </p:txBody>
      </p:sp>
      <p:sp>
        <p:nvSpPr>
          <p:cNvPr id="5" name="Text 2"/>
          <p:cNvSpPr/>
          <p:nvPr/>
        </p:nvSpPr>
        <p:spPr>
          <a:xfrm>
            <a:off x="1439347" y="4866442"/>
            <a:ext cx="3014901" cy="359807"/>
          </a:xfrm>
          <a:prstGeom prst="rect">
            <a:avLst/>
          </a:prstGeom>
          <a:noFill/>
          <a:ln/>
        </p:spPr>
        <p:txBody>
          <a:bodyPr wrap="none" lIns="0" tIns="0" rIns="0" bIns="0" rtlCol="0" anchor="t"/>
          <a:lstStyle/>
          <a:p>
            <a:pPr marL="0" indent="0">
              <a:lnSpc>
                <a:spcPts val="2800"/>
              </a:lnSpc>
              <a:buNone/>
            </a:pPr>
            <a:r>
              <a:rPr lang="en-US" sz="2250" dirty="0">
                <a:solidFill>
                  <a:srgbClr val="EBECEF"/>
                </a:solidFill>
                <a:latin typeface="Fraunces" pitchFamily="34" charset="0"/>
                <a:ea typeface="Fraunces" pitchFamily="34" charset="-122"/>
                <a:cs typeface="Fraunces" pitchFamily="34" charset="-120"/>
              </a:rPr>
              <a:t>Required Information</a:t>
            </a:r>
            <a:endParaRPr lang="en-US" sz="2250" dirty="0"/>
          </a:p>
        </p:txBody>
      </p:sp>
      <p:sp>
        <p:nvSpPr>
          <p:cNvPr id="6" name="Text 3"/>
          <p:cNvSpPr/>
          <p:nvPr/>
        </p:nvSpPr>
        <p:spPr>
          <a:xfrm>
            <a:off x="1439347" y="5364361"/>
            <a:ext cx="3552587" cy="1841897"/>
          </a:xfrm>
          <a:prstGeom prst="rect">
            <a:avLst/>
          </a:prstGeom>
          <a:noFill/>
          <a:ln/>
        </p:spPr>
        <p:txBody>
          <a:bodyPr wrap="square" lIns="0" tIns="0" rIns="0" bIns="0" rtlCol="0" anchor="t"/>
          <a:lstStyle/>
          <a:p>
            <a:pPr marL="0" indent="0">
              <a:lnSpc>
                <a:spcPts val="2900"/>
              </a:lnSpc>
              <a:buNone/>
            </a:pPr>
            <a:r>
              <a:rPr lang="en-US" sz="1800" dirty="0">
                <a:solidFill>
                  <a:srgbClr val="EBECEF"/>
                </a:solidFill>
                <a:latin typeface="Epilogue" pitchFamily="34" charset="0"/>
                <a:ea typeface="Epilogue" pitchFamily="34" charset="-122"/>
                <a:cs typeface="Epilogue" pitchFamily="34" charset="-120"/>
              </a:rPr>
              <a:t>The seller questionnaire asks for essential details including the address of property being sold, sellers' names, and a copy of your photo ID.</a:t>
            </a:r>
            <a:endParaRPr lang="en-US" sz="1800" dirty="0"/>
          </a:p>
        </p:txBody>
      </p:sp>
      <p:sp>
        <p:nvSpPr>
          <p:cNvPr id="7" name="Shape 4"/>
          <p:cNvSpPr/>
          <p:nvPr/>
        </p:nvSpPr>
        <p:spPr>
          <a:xfrm>
            <a:off x="5222200" y="4866442"/>
            <a:ext cx="403027" cy="403027"/>
          </a:xfrm>
          <a:prstGeom prst="roundRect">
            <a:avLst>
              <a:gd name="adj" fmla="val 24000"/>
            </a:avLst>
          </a:prstGeom>
          <a:solidFill>
            <a:srgbClr val="283157"/>
          </a:solidFill>
          <a:ln w="7620">
            <a:solidFill>
              <a:srgbClr val="414A70"/>
            </a:solidFill>
            <a:prstDash val="solid"/>
          </a:ln>
        </p:spPr>
        <p:txBody>
          <a:bodyPr/>
          <a:lstStyle/>
          <a:p>
            <a:endParaRPr lang="en-US"/>
          </a:p>
        </p:txBody>
      </p:sp>
      <p:sp>
        <p:nvSpPr>
          <p:cNvPr id="8" name="Text 5"/>
          <p:cNvSpPr/>
          <p:nvPr/>
        </p:nvSpPr>
        <p:spPr>
          <a:xfrm>
            <a:off x="5855494" y="4866442"/>
            <a:ext cx="3552587" cy="719614"/>
          </a:xfrm>
          <a:prstGeom prst="rect">
            <a:avLst/>
          </a:prstGeom>
          <a:noFill/>
          <a:ln/>
        </p:spPr>
        <p:txBody>
          <a:bodyPr wrap="square" lIns="0" tIns="0" rIns="0" bIns="0" rtlCol="0" anchor="t"/>
          <a:lstStyle/>
          <a:p>
            <a:pPr marL="0" indent="0">
              <a:lnSpc>
                <a:spcPts val="2800"/>
              </a:lnSpc>
              <a:buNone/>
            </a:pPr>
            <a:r>
              <a:rPr lang="en-US" sz="2250" dirty="0">
                <a:solidFill>
                  <a:srgbClr val="EBECEF"/>
                </a:solidFill>
                <a:latin typeface="Fraunces" pitchFamily="34" charset="0"/>
                <a:ea typeface="Fraunces" pitchFamily="34" charset="-122"/>
                <a:cs typeface="Fraunces" pitchFamily="34" charset="-120"/>
              </a:rPr>
              <a:t>Contact and Financial Details</a:t>
            </a:r>
            <a:endParaRPr lang="en-US" sz="2250" dirty="0"/>
          </a:p>
        </p:txBody>
      </p:sp>
      <p:sp>
        <p:nvSpPr>
          <p:cNvPr id="9" name="Text 6"/>
          <p:cNvSpPr/>
          <p:nvPr/>
        </p:nvSpPr>
        <p:spPr>
          <a:xfrm>
            <a:off x="5855494" y="5724168"/>
            <a:ext cx="3552587" cy="1841897"/>
          </a:xfrm>
          <a:prstGeom prst="rect">
            <a:avLst/>
          </a:prstGeom>
          <a:noFill/>
          <a:ln/>
        </p:spPr>
        <p:txBody>
          <a:bodyPr wrap="square" lIns="0" tIns="0" rIns="0" bIns="0" rtlCol="0" anchor="t"/>
          <a:lstStyle/>
          <a:p>
            <a:pPr marL="0" indent="0">
              <a:lnSpc>
                <a:spcPts val="2900"/>
              </a:lnSpc>
              <a:buNone/>
            </a:pPr>
            <a:r>
              <a:rPr lang="en-US" sz="1800" dirty="0">
                <a:solidFill>
                  <a:srgbClr val="EBECEF"/>
                </a:solidFill>
                <a:latin typeface="Epilogue" pitchFamily="34" charset="0"/>
                <a:ea typeface="Epilogue" pitchFamily="34" charset="-122"/>
                <a:cs typeface="Epilogue" pitchFamily="34" charset="-120"/>
              </a:rPr>
              <a:t>You'll need to provide contact information, Social Security Number (encrypted and required for tax purposes), and your loan number.</a:t>
            </a:r>
            <a:endParaRPr lang="en-US" sz="1800" dirty="0"/>
          </a:p>
        </p:txBody>
      </p:sp>
      <p:sp>
        <p:nvSpPr>
          <p:cNvPr id="10" name="Shape 7"/>
          <p:cNvSpPr/>
          <p:nvPr/>
        </p:nvSpPr>
        <p:spPr>
          <a:xfrm>
            <a:off x="9638348" y="4866442"/>
            <a:ext cx="403027" cy="403027"/>
          </a:xfrm>
          <a:prstGeom prst="roundRect">
            <a:avLst>
              <a:gd name="adj" fmla="val 24000"/>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10271641" y="4866442"/>
            <a:ext cx="3552587" cy="719614"/>
          </a:xfrm>
          <a:prstGeom prst="rect">
            <a:avLst/>
          </a:prstGeom>
          <a:noFill/>
          <a:ln/>
        </p:spPr>
        <p:txBody>
          <a:bodyPr wrap="square" lIns="0" tIns="0" rIns="0" bIns="0" rtlCol="0" anchor="t"/>
          <a:lstStyle/>
          <a:p>
            <a:pPr marL="0" indent="0">
              <a:lnSpc>
                <a:spcPts val="2800"/>
              </a:lnSpc>
              <a:buNone/>
            </a:pPr>
            <a:r>
              <a:rPr lang="en-US" sz="2250" dirty="0">
                <a:solidFill>
                  <a:srgbClr val="EBECEF"/>
                </a:solidFill>
                <a:latin typeface="Fraunces" pitchFamily="34" charset="0"/>
                <a:ea typeface="Fraunces" pitchFamily="34" charset="-122"/>
                <a:cs typeface="Fraunces" pitchFamily="34" charset="-120"/>
              </a:rPr>
              <a:t>Additional Property Information</a:t>
            </a:r>
            <a:endParaRPr lang="en-US" sz="2250" dirty="0"/>
          </a:p>
        </p:txBody>
      </p:sp>
      <p:sp>
        <p:nvSpPr>
          <p:cNvPr id="12" name="Text 9"/>
          <p:cNvSpPr/>
          <p:nvPr/>
        </p:nvSpPr>
        <p:spPr>
          <a:xfrm>
            <a:off x="10271641" y="5724168"/>
            <a:ext cx="3552587" cy="1473518"/>
          </a:xfrm>
          <a:prstGeom prst="rect">
            <a:avLst/>
          </a:prstGeom>
          <a:noFill/>
          <a:ln/>
        </p:spPr>
        <p:txBody>
          <a:bodyPr wrap="square" lIns="0" tIns="0" rIns="0" bIns="0" rtlCol="0" anchor="t"/>
          <a:lstStyle/>
          <a:p>
            <a:pPr marL="0" indent="0">
              <a:lnSpc>
                <a:spcPts val="2900"/>
              </a:lnSpc>
              <a:buNone/>
            </a:pPr>
            <a:r>
              <a:rPr lang="en-US" sz="1800" dirty="0">
                <a:solidFill>
                  <a:srgbClr val="EBECEF"/>
                </a:solidFill>
                <a:latin typeface="Epilogue" pitchFamily="34" charset="0"/>
                <a:ea typeface="Epilogue" pitchFamily="34" charset="-122"/>
                <a:cs typeface="Epilogue" pitchFamily="34" charset="-120"/>
              </a:rPr>
              <a:t>The questionnaire also requests HOA information related to the property being sold.</a:t>
            </a:r>
            <a:endParaRPr lang="en-US" sz="1800" dirty="0"/>
          </a:p>
        </p:txBody>
      </p:sp>
      <p:pic>
        <p:nvPicPr>
          <p:cNvPr id="13" name="Graphic 12">
            <a:extLst>
              <a:ext uri="{FF2B5EF4-FFF2-40B4-BE49-F238E27FC236}">
                <a16:creationId xmlns:a16="http://schemas.microsoft.com/office/drawing/2014/main" id="{7D06E3E1-F1DB-4DB5-BFC0-BD75ABE908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644485" y="507087"/>
            <a:ext cx="7855029" cy="1150858"/>
          </a:xfrm>
          <a:prstGeom prst="rect">
            <a:avLst/>
          </a:prstGeom>
          <a:noFill/>
          <a:ln/>
        </p:spPr>
        <p:txBody>
          <a:bodyPr wrap="square" lIns="0" tIns="0" rIns="0" bIns="0" rtlCol="0" anchor="t"/>
          <a:lstStyle/>
          <a:p>
            <a:pPr marL="0" indent="0">
              <a:lnSpc>
                <a:spcPts val="4500"/>
              </a:lnSpc>
              <a:buNone/>
            </a:pPr>
            <a:r>
              <a:rPr lang="en-US" sz="3600" dirty="0">
                <a:solidFill>
                  <a:srgbClr val="FFFFFF"/>
                </a:solidFill>
                <a:latin typeface="Fraunces" pitchFamily="34" charset="0"/>
                <a:ea typeface="Fraunces" pitchFamily="34" charset="-122"/>
                <a:cs typeface="Fraunces" pitchFamily="34" charset="-120"/>
              </a:rPr>
              <a:t>Pre-Closing: Seller Questionnaire - Closing Attendance</a:t>
            </a:r>
            <a:endParaRPr lang="en-US" sz="3600" dirty="0"/>
          </a:p>
        </p:txBody>
      </p:sp>
      <p:sp>
        <p:nvSpPr>
          <p:cNvPr id="4" name="Shape 1"/>
          <p:cNvSpPr/>
          <p:nvPr/>
        </p:nvSpPr>
        <p:spPr>
          <a:xfrm>
            <a:off x="644485" y="1934170"/>
            <a:ext cx="7855029" cy="1370886"/>
          </a:xfrm>
          <a:prstGeom prst="roundRect">
            <a:avLst>
              <a:gd name="adj" fmla="val 5642"/>
            </a:avLst>
          </a:prstGeom>
          <a:solidFill>
            <a:srgbClr val="283157"/>
          </a:solidFill>
          <a:ln w="7620">
            <a:solidFill>
              <a:srgbClr val="414A70"/>
            </a:solidFill>
            <a:prstDash val="solid"/>
          </a:ln>
        </p:spPr>
        <p:txBody>
          <a:bodyPr/>
          <a:lstStyle/>
          <a:p>
            <a:endParaRPr lang="en-US"/>
          </a:p>
        </p:txBody>
      </p:sp>
      <p:sp>
        <p:nvSpPr>
          <p:cNvPr id="5" name="Text 2"/>
          <p:cNvSpPr/>
          <p:nvPr/>
        </p:nvSpPr>
        <p:spPr>
          <a:xfrm>
            <a:off x="836176" y="2125861"/>
            <a:ext cx="2875121" cy="287655"/>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Importance of Attendance</a:t>
            </a:r>
            <a:endParaRPr lang="en-US" sz="1800" dirty="0"/>
          </a:p>
        </p:txBody>
      </p:sp>
      <p:sp>
        <p:nvSpPr>
          <p:cNvPr id="6" name="Text 3"/>
          <p:cNvSpPr/>
          <p:nvPr/>
        </p:nvSpPr>
        <p:spPr>
          <a:xfrm>
            <a:off x="836176" y="2524006"/>
            <a:ext cx="7471648" cy="589359"/>
          </a:xfrm>
          <a:prstGeom prst="rect">
            <a:avLst/>
          </a:prstGeom>
          <a:noFill/>
          <a:ln/>
        </p:spPr>
        <p:txBody>
          <a:bodyPr wrap="squar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Closings run more efficiently when all parties are present. Your presence will reduce closing and funding issues.</a:t>
            </a:r>
            <a:endParaRPr lang="en-US" sz="1450" dirty="0"/>
          </a:p>
        </p:txBody>
      </p:sp>
      <p:sp>
        <p:nvSpPr>
          <p:cNvPr id="7" name="Shape 4"/>
          <p:cNvSpPr/>
          <p:nvPr/>
        </p:nvSpPr>
        <p:spPr>
          <a:xfrm>
            <a:off x="644485" y="3489127"/>
            <a:ext cx="7855029" cy="1076206"/>
          </a:xfrm>
          <a:prstGeom prst="roundRect">
            <a:avLst>
              <a:gd name="adj" fmla="val 7187"/>
            </a:avLst>
          </a:prstGeom>
          <a:solidFill>
            <a:srgbClr val="283157"/>
          </a:solidFill>
          <a:ln w="7620">
            <a:solidFill>
              <a:srgbClr val="414A70"/>
            </a:solidFill>
            <a:prstDash val="solid"/>
          </a:ln>
        </p:spPr>
        <p:txBody>
          <a:bodyPr/>
          <a:lstStyle/>
          <a:p>
            <a:endParaRPr lang="en-US"/>
          </a:p>
        </p:txBody>
      </p:sp>
      <p:sp>
        <p:nvSpPr>
          <p:cNvPr id="8" name="Text 5"/>
          <p:cNvSpPr/>
          <p:nvPr/>
        </p:nvSpPr>
        <p:spPr>
          <a:xfrm>
            <a:off x="836176" y="3680817"/>
            <a:ext cx="2304574" cy="287655"/>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Attendance Question</a:t>
            </a:r>
            <a:endParaRPr lang="en-US" sz="1800" dirty="0"/>
          </a:p>
        </p:txBody>
      </p:sp>
      <p:sp>
        <p:nvSpPr>
          <p:cNvPr id="9" name="Text 6"/>
          <p:cNvSpPr/>
          <p:nvPr/>
        </p:nvSpPr>
        <p:spPr>
          <a:xfrm>
            <a:off x="836176" y="4078962"/>
            <a:ext cx="7471648" cy="294680"/>
          </a:xfrm>
          <a:prstGeom prst="rect">
            <a:avLst/>
          </a:prstGeom>
          <a:noFill/>
          <a:ln/>
        </p:spPr>
        <p:txBody>
          <a:bodyPr wrap="non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Will all sellers on title attend closing?</a:t>
            </a:r>
            <a:endParaRPr lang="en-US" sz="1450" dirty="0"/>
          </a:p>
        </p:txBody>
      </p:sp>
      <p:sp>
        <p:nvSpPr>
          <p:cNvPr id="10" name="Shape 7"/>
          <p:cNvSpPr/>
          <p:nvPr/>
        </p:nvSpPr>
        <p:spPr>
          <a:xfrm>
            <a:off x="644485" y="4749403"/>
            <a:ext cx="7855029" cy="2973110"/>
          </a:xfrm>
          <a:prstGeom prst="roundRect">
            <a:avLst>
              <a:gd name="adj" fmla="val 2601"/>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836176" y="4941094"/>
            <a:ext cx="3747492" cy="287655"/>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Options for Non-Attending Sellers</a:t>
            </a:r>
            <a:endParaRPr lang="en-US" sz="1800" dirty="0"/>
          </a:p>
        </p:txBody>
      </p:sp>
      <p:sp>
        <p:nvSpPr>
          <p:cNvPr id="12" name="Text 9"/>
          <p:cNvSpPr/>
          <p:nvPr/>
        </p:nvSpPr>
        <p:spPr>
          <a:xfrm>
            <a:off x="1130737" y="5339239"/>
            <a:ext cx="7177088" cy="589359"/>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Split closing: Seller signs in our offices at a different time prior to the buyer. There is a fee for this service.</a:t>
            </a:r>
            <a:endParaRPr lang="en-US" sz="1450" dirty="0"/>
          </a:p>
        </p:txBody>
      </p:sp>
      <p:sp>
        <p:nvSpPr>
          <p:cNvPr id="13" name="Text 10"/>
          <p:cNvSpPr/>
          <p:nvPr/>
        </p:nvSpPr>
        <p:spPr>
          <a:xfrm>
            <a:off x="1130737" y="5993011"/>
            <a:ext cx="7177088" cy="884039"/>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Email/Mail away: Seller signs documents sent via secure email. At minimum a printer, a witness and a notary public are required. There is a fee for this service.</a:t>
            </a:r>
            <a:endParaRPr lang="en-US" sz="1450" dirty="0"/>
          </a:p>
        </p:txBody>
      </p:sp>
      <p:sp>
        <p:nvSpPr>
          <p:cNvPr id="14" name="Text 11"/>
          <p:cNvSpPr/>
          <p:nvPr/>
        </p:nvSpPr>
        <p:spPr>
          <a:xfrm>
            <a:off x="1130737" y="6941463"/>
            <a:ext cx="7177088" cy="589359"/>
          </a:xfrm>
          <a:prstGeom prst="rect">
            <a:avLst/>
          </a:prstGeom>
          <a:noFill/>
          <a:ln/>
        </p:spPr>
        <p:txBody>
          <a:bodyPr wrap="squar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If the seller is abroad, please let us know ASAP as they may be required to set up a notary appointment with the US Embassy</a:t>
            </a:r>
            <a:endParaRPr lang="en-US" sz="1450" dirty="0"/>
          </a:p>
        </p:txBody>
      </p:sp>
      <p:pic>
        <p:nvPicPr>
          <p:cNvPr id="15" name="Graphic 14">
            <a:extLst>
              <a:ext uri="{FF2B5EF4-FFF2-40B4-BE49-F238E27FC236}">
                <a16:creationId xmlns:a16="http://schemas.microsoft.com/office/drawing/2014/main" id="{AD9050D9-5443-491F-6EB3-EC85386274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53626" y="676870"/>
            <a:ext cx="7809548" cy="1191339"/>
          </a:xfrm>
          <a:prstGeom prst="rect">
            <a:avLst/>
          </a:prstGeom>
          <a:noFill/>
          <a:ln/>
        </p:spPr>
        <p:txBody>
          <a:bodyPr wrap="square" lIns="0" tIns="0" rIns="0" bIns="0" rtlCol="0" anchor="t"/>
          <a:lstStyle/>
          <a:p>
            <a:pPr marL="0" indent="0">
              <a:lnSpc>
                <a:spcPts val="4650"/>
              </a:lnSpc>
              <a:buNone/>
            </a:pPr>
            <a:r>
              <a:rPr lang="en-US" sz="3750" dirty="0">
                <a:solidFill>
                  <a:srgbClr val="FFFFFF"/>
                </a:solidFill>
                <a:latin typeface="Fraunces" pitchFamily="34" charset="0"/>
                <a:ea typeface="Fraunces" pitchFamily="34" charset="-122"/>
                <a:cs typeface="Fraunces" pitchFamily="34" charset="-120"/>
              </a:rPr>
              <a:t>Pre-Closing – Seller Questionnaire</a:t>
            </a:r>
            <a:endParaRPr lang="en-US" sz="3750" dirty="0"/>
          </a:p>
        </p:txBody>
      </p:sp>
      <p:pic>
        <p:nvPicPr>
          <p:cNvPr id="4" name="Image 1" descr="preencoded.png"/>
          <p:cNvPicPr>
            <a:picLocks noChangeAspect="1"/>
          </p:cNvPicPr>
          <p:nvPr/>
        </p:nvPicPr>
        <p:blipFill>
          <a:blip r:embed="rId4"/>
          <a:stretch>
            <a:fillRect/>
          </a:stretch>
        </p:blipFill>
        <p:spPr>
          <a:xfrm>
            <a:off x="6153626" y="2154079"/>
            <a:ext cx="476607" cy="476607"/>
          </a:xfrm>
          <a:prstGeom prst="rect">
            <a:avLst/>
          </a:prstGeom>
        </p:spPr>
      </p:pic>
      <p:sp>
        <p:nvSpPr>
          <p:cNvPr id="5" name="Text 1"/>
          <p:cNvSpPr/>
          <p:nvPr/>
        </p:nvSpPr>
        <p:spPr>
          <a:xfrm>
            <a:off x="6153626" y="2821305"/>
            <a:ext cx="2816423" cy="297894"/>
          </a:xfrm>
          <a:prstGeom prst="rect">
            <a:avLst/>
          </a:prstGeom>
          <a:noFill/>
          <a:ln/>
        </p:spPr>
        <p:txBody>
          <a:bodyPr wrap="none" lIns="0" tIns="0" rIns="0" bIns="0" rtlCol="0" anchor="t"/>
          <a:lstStyle/>
          <a:p>
            <a:pPr marL="0" indent="0" algn="l">
              <a:lnSpc>
                <a:spcPts val="2300"/>
              </a:lnSpc>
              <a:buNone/>
            </a:pPr>
            <a:r>
              <a:rPr lang="en-US" sz="1850" dirty="0">
                <a:solidFill>
                  <a:srgbClr val="EBECEF"/>
                </a:solidFill>
                <a:latin typeface="Fraunces" pitchFamily="34" charset="0"/>
                <a:ea typeface="Fraunces" pitchFamily="34" charset="-122"/>
                <a:cs typeface="Fraunces" pitchFamily="34" charset="-120"/>
              </a:rPr>
              <a:t>Power of Attorney (POA)</a:t>
            </a:r>
            <a:endParaRPr lang="en-US" sz="1850" dirty="0"/>
          </a:p>
        </p:txBody>
      </p:sp>
      <p:sp>
        <p:nvSpPr>
          <p:cNvPr id="6" name="Text 2"/>
          <p:cNvSpPr/>
          <p:nvPr/>
        </p:nvSpPr>
        <p:spPr>
          <a:xfrm>
            <a:off x="6153626" y="3233499"/>
            <a:ext cx="7809548" cy="304919"/>
          </a:xfrm>
          <a:prstGeom prst="rect">
            <a:avLst/>
          </a:prstGeom>
          <a:noFill/>
          <a:ln/>
        </p:spPr>
        <p:txBody>
          <a:bodyPr wrap="none" lIns="0" tIns="0" rIns="0" bIns="0" rtlCol="0" anchor="t"/>
          <a:lstStyle/>
          <a:p>
            <a:pPr marL="0" indent="0" algn="l">
              <a:lnSpc>
                <a:spcPts val="2400"/>
              </a:lnSpc>
              <a:buNone/>
            </a:pPr>
            <a:r>
              <a:rPr lang="en-US" sz="1500" dirty="0">
                <a:solidFill>
                  <a:srgbClr val="EBECEF"/>
                </a:solidFill>
                <a:latin typeface="Epilogue" pitchFamily="34" charset="0"/>
                <a:ea typeface="Epilogue" pitchFamily="34" charset="-122"/>
                <a:cs typeface="Epilogue" pitchFamily="34" charset="-120"/>
              </a:rPr>
              <a:t>Do you need a POA prepared?</a:t>
            </a:r>
            <a:endParaRPr lang="en-US" sz="1500" dirty="0"/>
          </a:p>
        </p:txBody>
      </p:sp>
      <p:sp>
        <p:nvSpPr>
          <p:cNvPr id="7" name="Text 3"/>
          <p:cNvSpPr/>
          <p:nvPr/>
        </p:nvSpPr>
        <p:spPr>
          <a:xfrm>
            <a:off x="6153626" y="3652718"/>
            <a:ext cx="7809548" cy="60983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Epilogue" pitchFamily="34" charset="0"/>
                <a:ea typeface="Epilogue" pitchFamily="34" charset="-122"/>
                <a:cs typeface="Epilogue" pitchFamily="34" charset="-120"/>
              </a:rPr>
              <a:t>If you choose a Power of Attorney, you must send wiring instructions in advance so we may initiate the CertifID wire and identify verification process.</a:t>
            </a:r>
            <a:endParaRPr lang="en-US" sz="1500" dirty="0"/>
          </a:p>
        </p:txBody>
      </p:sp>
      <p:pic>
        <p:nvPicPr>
          <p:cNvPr id="8" name="Image 2" descr="preencoded.png"/>
          <p:cNvPicPr>
            <a:picLocks noChangeAspect="1"/>
          </p:cNvPicPr>
          <p:nvPr/>
        </p:nvPicPr>
        <p:blipFill>
          <a:blip r:embed="rId5"/>
          <a:stretch>
            <a:fillRect/>
          </a:stretch>
        </p:blipFill>
        <p:spPr>
          <a:xfrm>
            <a:off x="6153626" y="4834414"/>
            <a:ext cx="476607" cy="476607"/>
          </a:xfrm>
          <a:prstGeom prst="rect">
            <a:avLst/>
          </a:prstGeom>
        </p:spPr>
      </p:pic>
      <p:sp>
        <p:nvSpPr>
          <p:cNvPr id="9" name="Text 4"/>
          <p:cNvSpPr/>
          <p:nvPr/>
        </p:nvSpPr>
        <p:spPr>
          <a:xfrm>
            <a:off x="6153626" y="5501640"/>
            <a:ext cx="2383036" cy="297894"/>
          </a:xfrm>
          <a:prstGeom prst="rect">
            <a:avLst/>
          </a:prstGeom>
          <a:noFill/>
          <a:ln/>
        </p:spPr>
        <p:txBody>
          <a:bodyPr wrap="none" lIns="0" tIns="0" rIns="0" bIns="0" rtlCol="0" anchor="t"/>
          <a:lstStyle/>
          <a:p>
            <a:pPr marL="0" indent="0" algn="l">
              <a:lnSpc>
                <a:spcPts val="2300"/>
              </a:lnSpc>
              <a:buNone/>
            </a:pPr>
            <a:r>
              <a:rPr lang="en-US" sz="1850" dirty="0">
                <a:solidFill>
                  <a:srgbClr val="EBECEF"/>
                </a:solidFill>
                <a:latin typeface="Fraunces" pitchFamily="34" charset="0"/>
                <a:ea typeface="Fraunces" pitchFamily="34" charset="-122"/>
                <a:cs typeface="Fraunces" pitchFamily="34" charset="-120"/>
              </a:rPr>
              <a:t>Recommendations</a:t>
            </a:r>
            <a:endParaRPr lang="en-US" sz="1850" dirty="0"/>
          </a:p>
        </p:txBody>
      </p:sp>
      <p:sp>
        <p:nvSpPr>
          <p:cNvPr id="10" name="Text 5"/>
          <p:cNvSpPr/>
          <p:nvPr/>
        </p:nvSpPr>
        <p:spPr>
          <a:xfrm>
            <a:off x="6153626" y="5913834"/>
            <a:ext cx="7809548" cy="609838"/>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Epilogue" pitchFamily="34" charset="0"/>
                <a:ea typeface="Epilogue" pitchFamily="34" charset="-122"/>
                <a:cs typeface="Epilogue" pitchFamily="34" charset="-120"/>
              </a:rPr>
              <a:t>If possible, we recommend you use a POA specific to this real estate transaction and drafted by our office.</a:t>
            </a:r>
            <a:endParaRPr lang="en-US" sz="1500" dirty="0"/>
          </a:p>
        </p:txBody>
      </p:sp>
      <p:sp>
        <p:nvSpPr>
          <p:cNvPr id="11" name="Text 6"/>
          <p:cNvSpPr/>
          <p:nvPr/>
        </p:nvSpPr>
        <p:spPr>
          <a:xfrm>
            <a:off x="6153626" y="6637973"/>
            <a:ext cx="7809548" cy="914757"/>
          </a:xfrm>
          <a:prstGeom prst="rect">
            <a:avLst/>
          </a:prstGeom>
          <a:noFill/>
          <a:ln/>
        </p:spPr>
        <p:txBody>
          <a:bodyPr wrap="square" lIns="0" tIns="0" rIns="0" bIns="0" rtlCol="0" anchor="t"/>
          <a:lstStyle/>
          <a:p>
            <a:pPr marL="0" indent="0" algn="l">
              <a:lnSpc>
                <a:spcPts val="2400"/>
              </a:lnSpc>
              <a:buNone/>
            </a:pPr>
            <a:r>
              <a:rPr lang="en-US" sz="1500" dirty="0">
                <a:solidFill>
                  <a:srgbClr val="EBECEF"/>
                </a:solidFill>
                <a:latin typeface="Epilogue" pitchFamily="34" charset="0"/>
                <a:ea typeface="Epilogue" pitchFamily="34" charset="-122"/>
                <a:cs typeface="Epilogue" pitchFamily="34" charset="-120"/>
              </a:rPr>
              <a:t>If providing your own POA, we must approve the document well in advance. Please note that many durable and general POAs are not consistent with Georgia real estate law.</a:t>
            </a:r>
            <a:endParaRPr lang="en-US" sz="1500" dirty="0"/>
          </a:p>
        </p:txBody>
      </p:sp>
      <p:pic>
        <p:nvPicPr>
          <p:cNvPr id="12" name="Graphic 11">
            <a:extLst>
              <a:ext uri="{FF2B5EF4-FFF2-40B4-BE49-F238E27FC236}">
                <a16:creationId xmlns:a16="http://schemas.microsoft.com/office/drawing/2014/main" id="{89F34F5B-7D45-B1B3-C49A-33EAD7121B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9586" y="7312876"/>
            <a:ext cx="2536410" cy="62015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Text 0"/>
          <p:cNvSpPr/>
          <p:nvPr/>
        </p:nvSpPr>
        <p:spPr>
          <a:xfrm>
            <a:off x="572095" y="391120"/>
            <a:ext cx="5838349" cy="444460"/>
          </a:xfrm>
          <a:prstGeom prst="rect">
            <a:avLst/>
          </a:prstGeom>
          <a:noFill/>
          <a:ln/>
        </p:spPr>
        <p:txBody>
          <a:bodyPr wrap="none" lIns="0" tIns="0" rIns="0" bIns="0" rtlCol="0" anchor="t"/>
          <a:lstStyle/>
          <a:p>
            <a:pPr marL="0" indent="0">
              <a:lnSpc>
                <a:spcPts val="3450"/>
              </a:lnSpc>
              <a:buNone/>
            </a:pPr>
            <a:r>
              <a:rPr lang="en-US" sz="2750" dirty="0">
                <a:solidFill>
                  <a:srgbClr val="FFFFFF"/>
                </a:solidFill>
                <a:latin typeface="Fraunces" pitchFamily="34" charset="0"/>
                <a:ea typeface="Fraunces" pitchFamily="34" charset="-122"/>
                <a:cs typeface="Fraunces" pitchFamily="34" charset="-120"/>
              </a:rPr>
              <a:t>Pre-Closing – Seller Questionnaire</a:t>
            </a:r>
            <a:endParaRPr lang="en-US" sz="2750" dirty="0"/>
          </a:p>
        </p:txBody>
      </p:sp>
      <p:pic>
        <p:nvPicPr>
          <p:cNvPr id="3" name="Image 0" descr="preencoded.png"/>
          <p:cNvPicPr>
            <a:picLocks noChangeAspect="1"/>
          </p:cNvPicPr>
          <p:nvPr/>
        </p:nvPicPr>
        <p:blipFill>
          <a:blip r:embed="rId3"/>
          <a:stretch>
            <a:fillRect/>
          </a:stretch>
        </p:blipFill>
        <p:spPr>
          <a:xfrm>
            <a:off x="572096" y="1120021"/>
            <a:ext cx="5581962" cy="3449882"/>
          </a:xfrm>
          <a:prstGeom prst="rect">
            <a:avLst/>
          </a:prstGeom>
        </p:spPr>
      </p:pic>
      <p:sp>
        <p:nvSpPr>
          <p:cNvPr id="4" name="Text 1"/>
          <p:cNvSpPr/>
          <p:nvPr/>
        </p:nvSpPr>
        <p:spPr>
          <a:xfrm>
            <a:off x="572095" y="4854344"/>
            <a:ext cx="1777841" cy="222171"/>
          </a:xfrm>
          <a:prstGeom prst="rect">
            <a:avLst/>
          </a:prstGeom>
          <a:noFill/>
          <a:ln/>
        </p:spPr>
        <p:txBody>
          <a:bodyPr wrap="none" lIns="0" tIns="0" rIns="0" bIns="0" rtlCol="0" anchor="t"/>
          <a:lstStyle/>
          <a:p>
            <a:pPr marL="0" indent="0" algn="l">
              <a:lnSpc>
                <a:spcPts val="1700"/>
              </a:lnSpc>
              <a:buNone/>
            </a:pPr>
            <a:r>
              <a:rPr lang="en-US" sz="1600" dirty="0">
                <a:solidFill>
                  <a:srgbClr val="EBECEF"/>
                </a:solidFill>
                <a:latin typeface="Fraunces" pitchFamily="34" charset="0"/>
                <a:ea typeface="Fraunces" pitchFamily="34" charset="-122"/>
                <a:cs typeface="Fraunces" pitchFamily="34" charset="-120"/>
              </a:rPr>
              <a:t>Tax Appeals</a:t>
            </a:r>
            <a:endParaRPr lang="en-US" sz="1600" dirty="0"/>
          </a:p>
        </p:txBody>
      </p:sp>
      <p:sp>
        <p:nvSpPr>
          <p:cNvPr id="5" name="Text 2"/>
          <p:cNvSpPr/>
          <p:nvPr/>
        </p:nvSpPr>
        <p:spPr>
          <a:xfrm>
            <a:off x="572095" y="5161764"/>
            <a:ext cx="6636425" cy="455295"/>
          </a:xfrm>
          <a:prstGeom prst="rect">
            <a:avLst/>
          </a:prstGeom>
          <a:noFill/>
          <a:ln/>
        </p:spPr>
        <p:txBody>
          <a:bodyPr wrap="square" lIns="0" tIns="0" rIns="0" bIns="0" rtlCol="0" anchor="t"/>
          <a:lstStyle/>
          <a:p>
            <a:pPr marL="0" indent="0" algn="l">
              <a:lnSpc>
                <a:spcPts val="1750"/>
              </a:lnSpc>
              <a:buNone/>
            </a:pPr>
            <a:r>
              <a:rPr lang="en-US" sz="1400" dirty="0">
                <a:solidFill>
                  <a:srgbClr val="EBECEF"/>
                </a:solidFill>
                <a:latin typeface="Epilogue" pitchFamily="34" charset="0"/>
                <a:ea typeface="Epilogue" pitchFamily="34" charset="-122"/>
                <a:cs typeface="Epilogue" pitchFamily="34" charset="-120"/>
              </a:rPr>
              <a:t>If a tax appeal is filed, the tax commissioner issues a bill for unresolved tax appeals at 85% of the maximum amount due based on the assessor's value.</a:t>
            </a:r>
            <a:endParaRPr lang="en-US" sz="1400" dirty="0"/>
          </a:p>
        </p:txBody>
      </p:sp>
      <p:pic>
        <p:nvPicPr>
          <p:cNvPr id="6" name="Image 1" descr="preencoded.png"/>
          <p:cNvPicPr>
            <a:picLocks noChangeAspect="1"/>
          </p:cNvPicPr>
          <p:nvPr/>
        </p:nvPicPr>
        <p:blipFill>
          <a:blip r:embed="rId4"/>
          <a:stretch>
            <a:fillRect/>
          </a:stretch>
        </p:blipFill>
        <p:spPr>
          <a:xfrm>
            <a:off x="8476343" y="1120021"/>
            <a:ext cx="5581962" cy="3449820"/>
          </a:xfrm>
          <a:prstGeom prst="rect">
            <a:avLst/>
          </a:prstGeom>
        </p:spPr>
      </p:pic>
      <p:sp>
        <p:nvSpPr>
          <p:cNvPr id="7" name="Text 3"/>
          <p:cNvSpPr/>
          <p:nvPr/>
        </p:nvSpPr>
        <p:spPr>
          <a:xfrm>
            <a:off x="7421761" y="4854344"/>
            <a:ext cx="1777841" cy="222171"/>
          </a:xfrm>
          <a:prstGeom prst="rect">
            <a:avLst/>
          </a:prstGeom>
          <a:noFill/>
          <a:ln/>
        </p:spPr>
        <p:txBody>
          <a:bodyPr wrap="none" lIns="0" tIns="0" rIns="0" bIns="0" rtlCol="0" anchor="t"/>
          <a:lstStyle/>
          <a:p>
            <a:pPr marL="0" indent="0" algn="l">
              <a:lnSpc>
                <a:spcPts val="1700"/>
              </a:lnSpc>
              <a:buNone/>
            </a:pPr>
            <a:r>
              <a:rPr lang="en-US" sz="1600" dirty="0">
                <a:solidFill>
                  <a:srgbClr val="EBECEF"/>
                </a:solidFill>
                <a:latin typeface="Fraunces" pitchFamily="34" charset="0"/>
                <a:ea typeface="Fraunces" pitchFamily="34" charset="-122"/>
                <a:cs typeface="Fraunces" pitchFamily="34" charset="-120"/>
              </a:rPr>
              <a:t>Closing Time</a:t>
            </a:r>
            <a:endParaRPr lang="en-US" sz="1600" dirty="0"/>
          </a:p>
        </p:txBody>
      </p:sp>
      <p:sp>
        <p:nvSpPr>
          <p:cNvPr id="8" name="Text 4"/>
          <p:cNvSpPr/>
          <p:nvPr/>
        </p:nvSpPr>
        <p:spPr>
          <a:xfrm>
            <a:off x="7421761" y="5161764"/>
            <a:ext cx="6636544" cy="455295"/>
          </a:xfrm>
          <a:prstGeom prst="rect">
            <a:avLst/>
          </a:prstGeom>
          <a:noFill/>
          <a:ln/>
        </p:spPr>
        <p:txBody>
          <a:bodyPr wrap="square" lIns="0" tIns="0" rIns="0" bIns="0" rtlCol="0" anchor="t"/>
          <a:lstStyle/>
          <a:p>
            <a:pPr marL="0" indent="0" algn="l">
              <a:lnSpc>
                <a:spcPts val="1750"/>
              </a:lnSpc>
              <a:buNone/>
            </a:pPr>
            <a:r>
              <a:rPr lang="en-US" sz="1400" dirty="0">
                <a:solidFill>
                  <a:srgbClr val="EBECEF"/>
                </a:solidFill>
                <a:latin typeface="Epilogue" pitchFamily="34" charset="0"/>
                <a:ea typeface="Epilogue" pitchFamily="34" charset="-122"/>
                <a:cs typeface="Epilogue" pitchFamily="34" charset="-120"/>
              </a:rPr>
              <a:t>If your tax appeal is still active by closing time, we will need the final bill to disburse funds escrowed at closing for the tax appeal.</a:t>
            </a:r>
            <a:endParaRPr lang="en-US" sz="1400" dirty="0"/>
          </a:p>
        </p:txBody>
      </p:sp>
      <p:sp>
        <p:nvSpPr>
          <p:cNvPr id="9" name="Text 5"/>
          <p:cNvSpPr/>
          <p:nvPr/>
        </p:nvSpPr>
        <p:spPr>
          <a:xfrm>
            <a:off x="572095" y="5830300"/>
            <a:ext cx="2844641" cy="355521"/>
          </a:xfrm>
          <a:prstGeom prst="rect">
            <a:avLst/>
          </a:prstGeom>
          <a:noFill/>
          <a:ln/>
        </p:spPr>
        <p:txBody>
          <a:bodyPr wrap="none" lIns="0" tIns="0" rIns="0" bIns="0" rtlCol="0" anchor="t"/>
          <a:lstStyle/>
          <a:p>
            <a:pPr marL="0" indent="0">
              <a:lnSpc>
                <a:spcPts val="2750"/>
              </a:lnSpc>
              <a:buNone/>
            </a:pPr>
            <a:r>
              <a:rPr lang="en-US" sz="2800" dirty="0">
                <a:solidFill>
                  <a:srgbClr val="FFFFFF"/>
                </a:solidFill>
                <a:latin typeface="Fraunces" pitchFamily="34" charset="0"/>
                <a:ea typeface="Fraunces" pitchFamily="34" charset="-122"/>
                <a:cs typeface="Fraunces" pitchFamily="34" charset="-120"/>
              </a:rPr>
              <a:t>Other Tax Matters</a:t>
            </a:r>
            <a:endParaRPr lang="en-US" sz="2800" dirty="0"/>
          </a:p>
        </p:txBody>
      </p:sp>
      <p:sp>
        <p:nvSpPr>
          <p:cNvPr id="10" name="Text 6"/>
          <p:cNvSpPr/>
          <p:nvPr/>
        </p:nvSpPr>
        <p:spPr>
          <a:xfrm>
            <a:off x="572095" y="6399061"/>
            <a:ext cx="13486209" cy="227648"/>
          </a:xfrm>
          <a:prstGeom prst="rect">
            <a:avLst/>
          </a:prstGeom>
          <a:noFill/>
          <a:ln/>
        </p:spPr>
        <p:txBody>
          <a:bodyPr wrap="none" lIns="0" tIns="0" rIns="0" bIns="0" rtlCol="0" anchor="t"/>
          <a:lstStyle/>
          <a:p>
            <a:pPr marL="0" indent="0">
              <a:lnSpc>
                <a:spcPts val="1750"/>
              </a:lnSpc>
              <a:buNone/>
            </a:pPr>
            <a:r>
              <a:rPr lang="en-US" sz="1400" dirty="0">
                <a:solidFill>
                  <a:srgbClr val="EBECEF"/>
                </a:solidFill>
                <a:latin typeface="Epilogue" pitchFamily="34" charset="0"/>
                <a:ea typeface="Epilogue" pitchFamily="34" charset="-122"/>
                <a:cs typeface="Epilogue" pitchFamily="34" charset="-120"/>
              </a:rPr>
              <a:t>Are you filing a joint tax return?</a:t>
            </a:r>
            <a:endParaRPr lang="en-US" sz="1400" dirty="0"/>
          </a:p>
        </p:txBody>
      </p:sp>
      <p:sp>
        <p:nvSpPr>
          <p:cNvPr id="11" name="Text 7"/>
          <p:cNvSpPr/>
          <p:nvPr/>
        </p:nvSpPr>
        <p:spPr>
          <a:xfrm>
            <a:off x="572095" y="6786610"/>
            <a:ext cx="13486209" cy="227648"/>
          </a:xfrm>
          <a:prstGeom prst="rect">
            <a:avLst/>
          </a:prstGeom>
          <a:noFill/>
          <a:ln/>
        </p:spPr>
        <p:txBody>
          <a:bodyPr wrap="none" lIns="0" tIns="0" rIns="0" bIns="0" rtlCol="0" anchor="t"/>
          <a:lstStyle/>
          <a:p>
            <a:pPr marL="0" indent="0">
              <a:lnSpc>
                <a:spcPts val="1750"/>
              </a:lnSpc>
              <a:buNone/>
            </a:pPr>
            <a:r>
              <a:rPr lang="en-US" sz="1400" dirty="0">
                <a:solidFill>
                  <a:srgbClr val="EBECEF"/>
                </a:solidFill>
                <a:latin typeface="Epilogue" pitchFamily="34" charset="0"/>
                <a:ea typeface="Epilogue" pitchFamily="34" charset="-122"/>
                <a:cs typeface="Epilogue" pitchFamily="34" charset="-120"/>
              </a:rPr>
              <a:t>If no, what percentage of the proceeds will each seller receive?</a:t>
            </a:r>
            <a:endParaRPr lang="en-US" sz="1400" dirty="0"/>
          </a:p>
        </p:txBody>
      </p:sp>
      <p:sp>
        <p:nvSpPr>
          <p:cNvPr id="12" name="Text 8"/>
          <p:cNvSpPr/>
          <p:nvPr/>
        </p:nvSpPr>
        <p:spPr>
          <a:xfrm>
            <a:off x="572095" y="7174158"/>
            <a:ext cx="13486209" cy="227648"/>
          </a:xfrm>
          <a:prstGeom prst="rect">
            <a:avLst/>
          </a:prstGeom>
          <a:noFill/>
          <a:ln/>
        </p:spPr>
        <p:txBody>
          <a:bodyPr wrap="none" lIns="0" tIns="0" rIns="0" bIns="0" rtlCol="0" anchor="t"/>
          <a:lstStyle/>
          <a:p>
            <a:pPr marL="0" indent="0">
              <a:lnSpc>
                <a:spcPts val="1750"/>
              </a:lnSpc>
              <a:buNone/>
            </a:pPr>
            <a:r>
              <a:rPr lang="en-US" sz="1400" dirty="0">
                <a:solidFill>
                  <a:srgbClr val="EBECEF"/>
                </a:solidFill>
                <a:latin typeface="Epilogue" pitchFamily="34" charset="0"/>
                <a:ea typeface="Epilogue" pitchFamily="34" charset="-122"/>
                <a:cs typeface="Epilogue" pitchFamily="34" charset="-120"/>
              </a:rPr>
              <a:t>This is required for IRS purposes:</a:t>
            </a:r>
            <a:endParaRPr lang="en-US" sz="1400" dirty="0"/>
          </a:p>
        </p:txBody>
      </p:sp>
      <p:sp>
        <p:nvSpPr>
          <p:cNvPr id="13" name="Text 9"/>
          <p:cNvSpPr/>
          <p:nvPr/>
        </p:nvSpPr>
        <p:spPr>
          <a:xfrm>
            <a:off x="799505" y="7561707"/>
            <a:ext cx="13258800" cy="227648"/>
          </a:xfrm>
          <a:prstGeom prst="rect">
            <a:avLst/>
          </a:prstGeom>
          <a:noFill/>
          <a:ln/>
        </p:spPr>
        <p:txBody>
          <a:bodyPr wrap="none" lIns="0" tIns="0" rIns="0" bIns="0" rtlCol="0" anchor="t"/>
          <a:lstStyle/>
          <a:p>
            <a:pPr marL="342900" indent="-342900" algn="l">
              <a:lnSpc>
                <a:spcPts val="1750"/>
              </a:lnSpc>
              <a:buSzPct val="100000"/>
              <a:buChar char="•"/>
            </a:pPr>
            <a:r>
              <a:rPr lang="en-US" sz="1400" dirty="0">
                <a:solidFill>
                  <a:srgbClr val="EBECEF"/>
                </a:solidFill>
                <a:latin typeface="Epilogue" pitchFamily="34" charset="0"/>
                <a:ea typeface="Epilogue" pitchFamily="34" charset="-122"/>
                <a:cs typeface="Epilogue" pitchFamily="34" charset="-120"/>
              </a:rPr>
              <a:t>Seller 1: 40%</a:t>
            </a:r>
            <a:endParaRPr lang="en-US" sz="1400" dirty="0"/>
          </a:p>
        </p:txBody>
      </p:sp>
      <p:sp>
        <p:nvSpPr>
          <p:cNvPr id="14" name="Text 10"/>
          <p:cNvSpPr/>
          <p:nvPr/>
        </p:nvSpPr>
        <p:spPr>
          <a:xfrm>
            <a:off x="799505" y="7839122"/>
            <a:ext cx="13258800" cy="227648"/>
          </a:xfrm>
          <a:prstGeom prst="rect">
            <a:avLst/>
          </a:prstGeom>
          <a:noFill/>
          <a:ln/>
        </p:spPr>
        <p:txBody>
          <a:bodyPr wrap="none" lIns="0" tIns="0" rIns="0" bIns="0" rtlCol="0" anchor="t"/>
          <a:lstStyle/>
          <a:p>
            <a:pPr marL="342900" indent="-342900" algn="l">
              <a:lnSpc>
                <a:spcPts val="1750"/>
              </a:lnSpc>
              <a:buSzPct val="100000"/>
              <a:buChar char="•"/>
            </a:pPr>
            <a:r>
              <a:rPr lang="en-US" sz="1400" dirty="0">
                <a:solidFill>
                  <a:srgbClr val="EBECEF"/>
                </a:solidFill>
                <a:latin typeface="Epilogue" pitchFamily="34" charset="0"/>
                <a:ea typeface="Epilogue" pitchFamily="34" charset="-122"/>
                <a:cs typeface="Epilogue" pitchFamily="34" charset="-120"/>
              </a:rPr>
              <a:t>Seller 2: 60%</a:t>
            </a:r>
            <a:endParaRPr lang="en-US" sz="1400" dirty="0"/>
          </a:p>
        </p:txBody>
      </p:sp>
      <p:pic>
        <p:nvPicPr>
          <p:cNvPr id="15" name="Graphic 14">
            <a:extLst>
              <a:ext uri="{FF2B5EF4-FFF2-40B4-BE49-F238E27FC236}">
                <a16:creationId xmlns:a16="http://schemas.microsoft.com/office/drawing/2014/main" id="{5F3FB0C9-158A-83E8-AC87-E4D7030C95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9586" y="7312876"/>
            <a:ext cx="2536410" cy="6201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sp>
        <p:nvSpPr>
          <p:cNvPr id="2" name="Text 0"/>
          <p:cNvSpPr/>
          <p:nvPr/>
        </p:nvSpPr>
        <p:spPr>
          <a:xfrm>
            <a:off x="864037" y="768072"/>
            <a:ext cx="12902327" cy="1543050"/>
          </a:xfrm>
          <a:prstGeom prst="rect">
            <a:avLst/>
          </a:prstGeom>
          <a:noFill/>
          <a:ln/>
        </p:spPr>
        <p:txBody>
          <a:bodyPr wrap="squar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 Seller Questionnaire: Georgia Withholding</a:t>
            </a:r>
            <a:endParaRPr lang="en-US" sz="4850" dirty="0"/>
          </a:p>
        </p:txBody>
      </p:sp>
      <p:sp>
        <p:nvSpPr>
          <p:cNvPr id="3" name="Text 1"/>
          <p:cNvSpPr/>
          <p:nvPr/>
        </p:nvSpPr>
        <p:spPr>
          <a:xfrm>
            <a:off x="864037" y="2928223"/>
            <a:ext cx="4174808"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Georgia Withholding Details</a:t>
            </a:r>
            <a:endParaRPr lang="en-US" sz="2400" dirty="0"/>
          </a:p>
        </p:txBody>
      </p:sp>
      <p:sp>
        <p:nvSpPr>
          <p:cNvPr id="4" name="Text 2"/>
          <p:cNvSpPr/>
          <p:nvPr/>
        </p:nvSpPr>
        <p:spPr>
          <a:xfrm>
            <a:off x="864037" y="3560802"/>
            <a:ext cx="6150054"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3% of the Net Taxable Gain</a:t>
            </a:r>
            <a:endParaRPr lang="en-US" sz="1900" dirty="0"/>
          </a:p>
        </p:txBody>
      </p:sp>
      <p:sp>
        <p:nvSpPr>
          <p:cNvPr id="5" name="Text 3"/>
          <p:cNvSpPr/>
          <p:nvPr/>
        </p:nvSpPr>
        <p:spPr>
          <a:xfrm>
            <a:off x="864037" y="4202668"/>
            <a:ext cx="3086100"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Exemptions</a:t>
            </a:r>
            <a:endParaRPr lang="en-US" sz="2400" dirty="0"/>
          </a:p>
        </p:txBody>
      </p:sp>
      <p:sp>
        <p:nvSpPr>
          <p:cNvPr id="6" name="Text 4"/>
          <p:cNvSpPr/>
          <p:nvPr/>
        </p:nvSpPr>
        <p:spPr>
          <a:xfrm>
            <a:off x="1258967" y="4835247"/>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Georgia Resident (you cannot lose residency until you establish residency somewhere else)</a:t>
            </a:r>
            <a:endParaRPr lang="en-US" sz="1900" dirty="0"/>
          </a:p>
        </p:txBody>
      </p:sp>
      <p:sp>
        <p:nvSpPr>
          <p:cNvPr id="7" name="Text 5"/>
          <p:cNvSpPr/>
          <p:nvPr/>
        </p:nvSpPr>
        <p:spPr>
          <a:xfrm>
            <a:off x="1258967" y="5711666"/>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Selling Primary Residence (2 of the last 5 years)</a:t>
            </a:r>
            <a:endParaRPr lang="en-US" sz="1900" dirty="0"/>
          </a:p>
        </p:txBody>
      </p:sp>
      <p:sp>
        <p:nvSpPr>
          <p:cNvPr id="8" name="Text 6"/>
          <p:cNvSpPr/>
          <p:nvPr/>
        </p:nvSpPr>
        <p:spPr>
          <a:xfrm>
            <a:off x="7623929" y="2928223"/>
            <a:ext cx="4144685"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May be deemed a resident if:</a:t>
            </a:r>
            <a:endParaRPr lang="en-US" sz="2400" dirty="0"/>
          </a:p>
        </p:txBody>
      </p:sp>
      <p:sp>
        <p:nvSpPr>
          <p:cNvPr id="9" name="Text 7"/>
          <p:cNvSpPr/>
          <p:nvPr/>
        </p:nvSpPr>
        <p:spPr>
          <a:xfrm>
            <a:off x="8018859" y="3560802"/>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Filed GA tax returns for the past two years; AND</a:t>
            </a:r>
            <a:endParaRPr lang="en-US" sz="1900" dirty="0"/>
          </a:p>
        </p:txBody>
      </p:sp>
      <p:sp>
        <p:nvSpPr>
          <p:cNvPr id="10" name="Text 8"/>
          <p:cNvSpPr/>
          <p:nvPr/>
        </p:nvSpPr>
        <p:spPr>
          <a:xfrm>
            <a:off x="8018859" y="4042172"/>
            <a:ext cx="5755124" cy="1975247"/>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Is an established business in GA and will continue to be a business establish in GA or has real property in Georgia at the time of closing of equal or greater value than the tax liability; AND</a:t>
            </a:r>
            <a:endParaRPr lang="en-US" sz="1900" dirty="0"/>
          </a:p>
        </p:txBody>
      </p:sp>
      <p:sp>
        <p:nvSpPr>
          <p:cNvPr id="11" name="Text 9"/>
          <p:cNvSpPr/>
          <p:nvPr/>
        </p:nvSpPr>
        <p:spPr>
          <a:xfrm>
            <a:off x="8018859" y="6103739"/>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Will report sale on their GA tax return; AND</a:t>
            </a:r>
            <a:endParaRPr lang="en-US" sz="1900" dirty="0"/>
          </a:p>
        </p:txBody>
      </p:sp>
      <p:sp>
        <p:nvSpPr>
          <p:cNvPr id="12" name="Text 10"/>
          <p:cNvSpPr/>
          <p:nvPr/>
        </p:nvSpPr>
        <p:spPr>
          <a:xfrm>
            <a:off x="8018859" y="6585109"/>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If seller is a corporation or limited partnership, seller is registered to do business in Georgia</a:t>
            </a:r>
            <a:endParaRPr lang="en-US" sz="1900" dirty="0"/>
          </a:p>
        </p:txBody>
      </p:sp>
      <p:pic>
        <p:nvPicPr>
          <p:cNvPr id="13" name="Graphic 12">
            <a:extLst>
              <a:ext uri="{FF2B5EF4-FFF2-40B4-BE49-F238E27FC236}">
                <a16:creationId xmlns:a16="http://schemas.microsoft.com/office/drawing/2014/main" id="{0BF503A4-CE52-7DB9-FC3C-63721493B0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Text 0"/>
          <p:cNvSpPr/>
          <p:nvPr/>
        </p:nvSpPr>
        <p:spPr>
          <a:xfrm>
            <a:off x="864037" y="1794153"/>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Georgia Withholding</a:t>
            </a:r>
            <a:endParaRPr lang="en-US" sz="4850" dirty="0"/>
          </a:p>
        </p:txBody>
      </p:sp>
      <p:sp>
        <p:nvSpPr>
          <p:cNvPr id="3" name="Text 1"/>
          <p:cNvSpPr/>
          <p:nvPr/>
        </p:nvSpPr>
        <p:spPr>
          <a:xfrm>
            <a:off x="864037" y="3059430"/>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If you are not exempt the DOR withholds 3% of the net taxable Gain</a:t>
            </a:r>
            <a:endParaRPr lang="en-US" sz="1900" dirty="0"/>
          </a:p>
        </p:txBody>
      </p:sp>
      <p:sp>
        <p:nvSpPr>
          <p:cNvPr id="4" name="Text 2"/>
          <p:cNvSpPr/>
          <p:nvPr/>
        </p:nvSpPr>
        <p:spPr>
          <a:xfrm>
            <a:off x="864037" y="3732133"/>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Net taxable gain is determined by:</a:t>
            </a:r>
            <a:endParaRPr lang="en-US" sz="1900" dirty="0"/>
          </a:p>
        </p:txBody>
      </p:sp>
      <p:sp>
        <p:nvSpPr>
          <p:cNvPr id="5" name="Text 3"/>
          <p:cNvSpPr/>
          <p:nvPr/>
        </p:nvSpPr>
        <p:spPr>
          <a:xfrm>
            <a:off x="1258967" y="4404836"/>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Sale Price</a:t>
            </a:r>
            <a:endParaRPr lang="en-US" sz="1900" dirty="0"/>
          </a:p>
        </p:txBody>
      </p:sp>
      <p:sp>
        <p:nvSpPr>
          <p:cNvPr id="6" name="Text 4"/>
          <p:cNvSpPr/>
          <p:nvPr/>
        </p:nvSpPr>
        <p:spPr>
          <a:xfrm>
            <a:off x="1258967" y="4886206"/>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 Cost Basis</a:t>
            </a:r>
            <a:endParaRPr lang="en-US" sz="1900" dirty="0"/>
          </a:p>
        </p:txBody>
      </p:sp>
      <p:sp>
        <p:nvSpPr>
          <p:cNvPr id="7" name="Text 5"/>
          <p:cNvSpPr/>
          <p:nvPr/>
        </p:nvSpPr>
        <p:spPr>
          <a:xfrm>
            <a:off x="1258967" y="5367576"/>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 Selling Expenses</a:t>
            </a:r>
            <a:endParaRPr lang="en-US" sz="1900" dirty="0"/>
          </a:p>
        </p:txBody>
      </p:sp>
      <p:sp>
        <p:nvSpPr>
          <p:cNvPr id="8" name="Text 6"/>
          <p:cNvSpPr/>
          <p:nvPr/>
        </p:nvSpPr>
        <p:spPr>
          <a:xfrm>
            <a:off x="864037" y="6040279"/>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Net Taxable Gain</a:t>
            </a:r>
            <a:endParaRPr lang="en-US" sz="1900" dirty="0"/>
          </a:p>
        </p:txBody>
      </p:sp>
      <p:pic>
        <p:nvPicPr>
          <p:cNvPr id="9" name="Picture 2" descr="C:\Users\lrogers\Documents\working documents\download (2).jpg">
            <a:extLst>
              <a:ext uri="{FF2B5EF4-FFF2-40B4-BE49-F238E27FC236}">
                <a16:creationId xmlns:a16="http://schemas.microsoft.com/office/drawing/2014/main" id="{FA577CB0-8A0F-7F13-F208-E3D5E9D75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931" y="2244566"/>
            <a:ext cx="2884217" cy="374046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934B8164-A2B6-C357-3F00-EFB3D7A287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24194"/>
          </a:xfrm>
          <a:prstGeom prst="rect">
            <a:avLst/>
          </a:prstGeom>
        </p:spPr>
      </p:pic>
      <p:sp>
        <p:nvSpPr>
          <p:cNvPr id="3" name="Text 0"/>
          <p:cNvSpPr/>
          <p:nvPr/>
        </p:nvSpPr>
        <p:spPr>
          <a:xfrm>
            <a:off x="594717" y="2727127"/>
            <a:ext cx="6976348" cy="531019"/>
          </a:xfrm>
          <a:prstGeom prst="rect">
            <a:avLst/>
          </a:prstGeom>
          <a:noFill/>
          <a:ln/>
        </p:spPr>
        <p:txBody>
          <a:bodyPr wrap="none" lIns="0" tIns="0" rIns="0" bIns="0" rtlCol="0" anchor="t"/>
          <a:lstStyle/>
          <a:p>
            <a:pPr marL="0" indent="0">
              <a:lnSpc>
                <a:spcPts val="4150"/>
              </a:lnSpc>
              <a:buNone/>
            </a:pPr>
            <a:r>
              <a:rPr lang="en-US" sz="3300" dirty="0">
                <a:solidFill>
                  <a:srgbClr val="FFFFFF"/>
                </a:solidFill>
                <a:latin typeface="Fraunces" pitchFamily="34" charset="0"/>
                <a:ea typeface="Fraunces" pitchFamily="34" charset="-122"/>
                <a:cs typeface="Fraunces" pitchFamily="34" charset="-120"/>
              </a:rPr>
              <a:t>Pre-Closing – Seller Questionnaire</a:t>
            </a:r>
            <a:endParaRPr lang="en-US" sz="3300" dirty="0"/>
          </a:p>
        </p:txBody>
      </p:sp>
      <p:sp>
        <p:nvSpPr>
          <p:cNvPr id="4" name="Text 1"/>
          <p:cNvSpPr/>
          <p:nvPr/>
        </p:nvSpPr>
        <p:spPr>
          <a:xfrm>
            <a:off x="594717" y="3513058"/>
            <a:ext cx="3398758" cy="424815"/>
          </a:xfrm>
          <a:prstGeom prst="rect">
            <a:avLst/>
          </a:prstGeom>
          <a:noFill/>
          <a:ln/>
        </p:spPr>
        <p:txBody>
          <a:bodyPr wrap="none" lIns="0" tIns="0" rIns="0" bIns="0" rtlCol="0" anchor="t"/>
          <a:lstStyle/>
          <a:p>
            <a:pPr marL="0" indent="0">
              <a:lnSpc>
                <a:spcPts val="3300"/>
              </a:lnSpc>
              <a:buNone/>
            </a:pPr>
            <a:r>
              <a:rPr lang="en-US" sz="2650" dirty="0">
                <a:solidFill>
                  <a:srgbClr val="FFFFFF"/>
                </a:solidFill>
                <a:latin typeface="Fraunces" pitchFamily="34" charset="0"/>
                <a:ea typeface="Fraunces" pitchFamily="34" charset="-122"/>
                <a:cs typeface="Fraunces" pitchFamily="34" charset="-120"/>
              </a:rPr>
              <a:t>FIRPTA</a:t>
            </a:r>
            <a:endParaRPr lang="en-US" sz="2650" dirty="0"/>
          </a:p>
        </p:txBody>
      </p:sp>
      <p:pic>
        <p:nvPicPr>
          <p:cNvPr id="5" name="Image 1" descr="preencoded.png"/>
          <p:cNvPicPr>
            <a:picLocks noChangeAspect="1"/>
          </p:cNvPicPr>
          <p:nvPr/>
        </p:nvPicPr>
        <p:blipFill>
          <a:blip r:embed="rId4"/>
          <a:stretch>
            <a:fillRect/>
          </a:stretch>
        </p:blipFill>
        <p:spPr>
          <a:xfrm>
            <a:off x="594717" y="4192786"/>
            <a:ext cx="424815" cy="424815"/>
          </a:xfrm>
          <a:prstGeom prst="rect">
            <a:avLst/>
          </a:prstGeom>
        </p:spPr>
      </p:pic>
      <p:sp>
        <p:nvSpPr>
          <p:cNvPr id="6" name="Text 2"/>
          <p:cNvSpPr/>
          <p:nvPr/>
        </p:nvSpPr>
        <p:spPr>
          <a:xfrm>
            <a:off x="594717" y="4787503"/>
            <a:ext cx="2662952" cy="265509"/>
          </a:xfrm>
          <a:prstGeom prst="rect">
            <a:avLst/>
          </a:prstGeom>
          <a:noFill/>
          <a:ln/>
        </p:spPr>
        <p:txBody>
          <a:bodyPr wrap="none" lIns="0" tIns="0" rIns="0" bIns="0" rtlCol="0" anchor="t"/>
          <a:lstStyle/>
          <a:p>
            <a:pPr marL="0" indent="0" algn="l">
              <a:lnSpc>
                <a:spcPts val="2050"/>
              </a:lnSpc>
              <a:buNone/>
            </a:pPr>
            <a:r>
              <a:rPr lang="en-US" sz="1650" dirty="0">
                <a:solidFill>
                  <a:srgbClr val="EBECEF"/>
                </a:solidFill>
                <a:latin typeface="Fraunces" pitchFamily="34" charset="0"/>
                <a:ea typeface="Fraunces" pitchFamily="34" charset="-122"/>
                <a:cs typeface="Fraunces" pitchFamily="34" charset="-120"/>
              </a:rPr>
              <a:t>Non-Resident Alien Status</a:t>
            </a:r>
            <a:endParaRPr lang="en-US" sz="1650" dirty="0"/>
          </a:p>
        </p:txBody>
      </p:sp>
      <p:sp>
        <p:nvSpPr>
          <p:cNvPr id="7" name="Text 3"/>
          <p:cNvSpPr/>
          <p:nvPr/>
        </p:nvSpPr>
        <p:spPr>
          <a:xfrm>
            <a:off x="594717" y="5154930"/>
            <a:ext cx="6592967" cy="271820"/>
          </a:xfrm>
          <a:prstGeom prst="rect">
            <a:avLst/>
          </a:prstGeom>
          <a:noFill/>
          <a:ln/>
        </p:spPr>
        <p:txBody>
          <a:bodyPr wrap="none" lIns="0" tIns="0" rIns="0" bIns="0" rtlCol="0" anchor="t"/>
          <a:lstStyle/>
          <a:p>
            <a:pPr marL="0" indent="0" algn="l">
              <a:lnSpc>
                <a:spcPts val="2100"/>
              </a:lnSpc>
              <a:buNone/>
            </a:pPr>
            <a:r>
              <a:rPr lang="en-US" sz="1300" dirty="0">
                <a:solidFill>
                  <a:srgbClr val="EBECEF"/>
                </a:solidFill>
                <a:latin typeface="Epilogue" pitchFamily="34" charset="0"/>
                <a:ea typeface="Epilogue" pitchFamily="34" charset="-122"/>
                <a:cs typeface="Epilogue" pitchFamily="34" charset="-120"/>
              </a:rPr>
              <a:t>Are you a non-resident alien?</a:t>
            </a:r>
            <a:endParaRPr lang="en-US" sz="1300" dirty="0"/>
          </a:p>
        </p:txBody>
      </p:sp>
      <p:sp>
        <p:nvSpPr>
          <p:cNvPr id="8" name="Text 4"/>
          <p:cNvSpPr/>
          <p:nvPr/>
        </p:nvSpPr>
        <p:spPr>
          <a:xfrm>
            <a:off x="594717" y="5528667"/>
            <a:ext cx="6592967" cy="271820"/>
          </a:xfrm>
          <a:prstGeom prst="rect">
            <a:avLst/>
          </a:prstGeom>
          <a:noFill/>
          <a:ln/>
        </p:spPr>
        <p:txBody>
          <a:bodyPr wrap="none" lIns="0" tIns="0" rIns="0" bIns="0" rtlCol="0" anchor="t"/>
          <a:lstStyle/>
          <a:p>
            <a:pPr marL="0" indent="0" algn="l">
              <a:lnSpc>
                <a:spcPts val="2100"/>
              </a:lnSpc>
              <a:buNone/>
            </a:pPr>
            <a:r>
              <a:rPr lang="en-US" sz="1300" dirty="0">
                <a:solidFill>
                  <a:srgbClr val="EBECEF"/>
                </a:solidFill>
                <a:latin typeface="Epilogue" pitchFamily="34" charset="0"/>
                <a:ea typeface="Epilogue" pitchFamily="34" charset="-122"/>
                <a:cs typeface="Epilogue" pitchFamily="34" charset="-120"/>
              </a:rPr>
              <a:t>If Yes, our office will contact you about the possibility of FIRPTA withholding.</a:t>
            </a:r>
            <a:endParaRPr lang="en-US" sz="1300" dirty="0"/>
          </a:p>
        </p:txBody>
      </p:sp>
      <p:sp>
        <p:nvSpPr>
          <p:cNvPr id="9" name="Text 5"/>
          <p:cNvSpPr/>
          <p:nvPr/>
        </p:nvSpPr>
        <p:spPr>
          <a:xfrm>
            <a:off x="594717" y="5902404"/>
            <a:ext cx="6592967" cy="543639"/>
          </a:xfrm>
          <a:prstGeom prst="rect">
            <a:avLst/>
          </a:prstGeom>
          <a:noFill/>
          <a:ln/>
        </p:spPr>
        <p:txBody>
          <a:bodyPr wrap="square" lIns="0" tIns="0" rIns="0" bIns="0" rtlCol="0" anchor="t"/>
          <a:lstStyle/>
          <a:p>
            <a:pPr marL="0" indent="0" algn="l">
              <a:lnSpc>
                <a:spcPts val="2100"/>
              </a:lnSpc>
              <a:buNone/>
            </a:pPr>
            <a:r>
              <a:rPr lang="en-US" sz="1300" dirty="0">
                <a:solidFill>
                  <a:srgbClr val="EBECEF"/>
                </a:solidFill>
                <a:latin typeface="Epilogue" pitchFamily="34" charset="0"/>
                <a:ea typeface="Epilogue" pitchFamily="34" charset="-122"/>
                <a:cs typeface="Epilogue" pitchFamily="34" charset="-120"/>
              </a:rPr>
              <a:t>If your seller is a non-resident alien let us know ASAP so we can refer them to individuals who specialize in FIRPTA withholding to determine their tax liability</a:t>
            </a:r>
            <a:endParaRPr lang="en-US" sz="1300" dirty="0"/>
          </a:p>
        </p:txBody>
      </p:sp>
      <p:pic>
        <p:nvPicPr>
          <p:cNvPr id="10" name="Image 2" descr="preencoded.png"/>
          <p:cNvPicPr>
            <a:picLocks noChangeAspect="1"/>
          </p:cNvPicPr>
          <p:nvPr/>
        </p:nvPicPr>
        <p:blipFill>
          <a:blip r:embed="rId5"/>
          <a:stretch>
            <a:fillRect/>
          </a:stretch>
        </p:blipFill>
        <p:spPr>
          <a:xfrm>
            <a:off x="7442597" y="4192786"/>
            <a:ext cx="424815" cy="424815"/>
          </a:xfrm>
          <a:prstGeom prst="rect">
            <a:avLst/>
          </a:prstGeom>
        </p:spPr>
      </p:pic>
      <p:sp>
        <p:nvSpPr>
          <p:cNvPr id="11" name="Text 6"/>
          <p:cNvSpPr/>
          <p:nvPr/>
        </p:nvSpPr>
        <p:spPr>
          <a:xfrm>
            <a:off x="7442597" y="4787503"/>
            <a:ext cx="2124194" cy="265509"/>
          </a:xfrm>
          <a:prstGeom prst="rect">
            <a:avLst/>
          </a:prstGeom>
          <a:noFill/>
          <a:ln/>
        </p:spPr>
        <p:txBody>
          <a:bodyPr wrap="none" lIns="0" tIns="0" rIns="0" bIns="0" rtlCol="0" anchor="t"/>
          <a:lstStyle/>
          <a:p>
            <a:pPr marL="0" indent="0" algn="l">
              <a:lnSpc>
                <a:spcPts val="2050"/>
              </a:lnSpc>
              <a:buNone/>
            </a:pPr>
            <a:r>
              <a:rPr lang="en-US" sz="1650" dirty="0">
                <a:solidFill>
                  <a:srgbClr val="EBECEF"/>
                </a:solidFill>
                <a:latin typeface="Fraunces" pitchFamily="34" charset="0"/>
                <a:ea typeface="Fraunces" pitchFamily="34" charset="-122"/>
                <a:cs typeface="Fraunces" pitchFamily="34" charset="-120"/>
              </a:rPr>
              <a:t>Withholding Rates</a:t>
            </a:r>
            <a:endParaRPr lang="en-US" sz="1650" dirty="0"/>
          </a:p>
        </p:txBody>
      </p:sp>
      <p:sp>
        <p:nvSpPr>
          <p:cNvPr id="12" name="Text 7"/>
          <p:cNvSpPr/>
          <p:nvPr/>
        </p:nvSpPr>
        <p:spPr>
          <a:xfrm>
            <a:off x="7714298" y="5154930"/>
            <a:ext cx="6321385" cy="271820"/>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Sales Price $300,000 or less and buyer acquires as principal residence</a:t>
            </a:r>
            <a:endParaRPr lang="en-US" sz="1300" dirty="0"/>
          </a:p>
        </p:txBody>
      </p:sp>
      <p:sp>
        <p:nvSpPr>
          <p:cNvPr id="13" name="Text 8"/>
          <p:cNvSpPr/>
          <p:nvPr/>
        </p:nvSpPr>
        <p:spPr>
          <a:xfrm>
            <a:off x="8091670" y="5486162"/>
            <a:ext cx="6321385" cy="271820"/>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No Withholding</a:t>
            </a:r>
            <a:endParaRPr lang="en-US" sz="1300" dirty="0"/>
          </a:p>
        </p:txBody>
      </p:sp>
      <p:sp>
        <p:nvSpPr>
          <p:cNvPr id="14" name="Text 9"/>
          <p:cNvSpPr/>
          <p:nvPr/>
        </p:nvSpPr>
        <p:spPr>
          <a:xfrm>
            <a:off x="7714298" y="5817394"/>
            <a:ext cx="6321385" cy="543639"/>
          </a:xfrm>
          <a:prstGeom prst="rect">
            <a:avLst/>
          </a:prstGeom>
          <a:noFill/>
          <a:ln/>
        </p:spPr>
        <p:txBody>
          <a:bodyPr wrap="squar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Sales Price between $300,001-$1,000,000 and buyer acquires as principal residence</a:t>
            </a:r>
            <a:endParaRPr lang="en-US" sz="1300" dirty="0"/>
          </a:p>
        </p:txBody>
      </p:sp>
      <p:sp>
        <p:nvSpPr>
          <p:cNvPr id="15" name="Text 10"/>
          <p:cNvSpPr/>
          <p:nvPr/>
        </p:nvSpPr>
        <p:spPr>
          <a:xfrm>
            <a:off x="8091670" y="6420445"/>
            <a:ext cx="6321385" cy="271820"/>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10% Withholding</a:t>
            </a:r>
            <a:endParaRPr lang="en-US" sz="1300" dirty="0"/>
          </a:p>
        </p:txBody>
      </p:sp>
      <p:sp>
        <p:nvSpPr>
          <p:cNvPr id="16" name="Text 11"/>
          <p:cNvSpPr/>
          <p:nvPr/>
        </p:nvSpPr>
        <p:spPr>
          <a:xfrm>
            <a:off x="7714298" y="6751677"/>
            <a:ext cx="6321385" cy="543639"/>
          </a:xfrm>
          <a:prstGeom prst="rect">
            <a:avLst/>
          </a:prstGeom>
          <a:noFill/>
          <a:ln/>
        </p:spPr>
        <p:txBody>
          <a:bodyPr wrap="squar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All transactions—Any Sales Price and buyer NOT acquiring as principal residence</a:t>
            </a:r>
            <a:endParaRPr lang="en-US" sz="1300" dirty="0"/>
          </a:p>
        </p:txBody>
      </p:sp>
      <p:sp>
        <p:nvSpPr>
          <p:cNvPr id="17" name="Text 12"/>
          <p:cNvSpPr/>
          <p:nvPr/>
        </p:nvSpPr>
        <p:spPr>
          <a:xfrm>
            <a:off x="8091669" y="7354728"/>
            <a:ext cx="6321385" cy="271820"/>
          </a:xfrm>
          <a:prstGeom prst="rect">
            <a:avLst/>
          </a:prstGeom>
          <a:noFill/>
          <a:ln/>
        </p:spPr>
        <p:txBody>
          <a:bodyPr wrap="none" lIns="0" tIns="0" rIns="0" bIns="0" rtlCol="0" anchor="t"/>
          <a:lstStyle/>
          <a:p>
            <a:pPr marL="342900" indent="-342900" algn="l">
              <a:lnSpc>
                <a:spcPts val="2100"/>
              </a:lnSpc>
              <a:buSzPct val="100000"/>
              <a:buChar char="•"/>
            </a:pPr>
            <a:r>
              <a:rPr lang="en-US" sz="1300" dirty="0">
                <a:solidFill>
                  <a:srgbClr val="EBECEF"/>
                </a:solidFill>
                <a:latin typeface="Epilogue" pitchFamily="34" charset="0"/>
                <a:ea typeface="Epilogue" pitchFamily="34" charset="-122"/>
                <a:cs typeface="Epilogue" pitchFamily="34" charset="-120"/>
              </a:rPr>
              <a:t>15% Withholding</a:t>
            </a:r>
            <a:endParaRPr lang="en-US" sz="1300" dirty="0"/>
          </a:p>
        </p:txBody>
      </p:sp>
      <p:pic>
        <p:nvPicPr>
          <p:cNvPr id="18" name="Graphic 17">
            <a:extLst>
              <a:ext uri="{FF2B5EF4-FFF2-40B4-BE49-F238E27FC236}">
                <a16:creationId xmlns:a16="http://schemas.microsoft.com/office/drawing/2014/main" id="{B3AE022B-9735-A1E0-7F98-3AD40A8497B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9586" y="7312876"/>
            <a:ext cx="2536410" cy="62015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sp>
        <p:nvSpPr>
          <p:cNvPr id="2" name="Text 0"/>
          <p:cNvSpPr/>
          <p:nvPr/>
        </p:nvSpPr>
        <p:spPr>
          <a:xfrm>
            <a:off x="864037" y="1787962"/>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CertifID Overview</a:t>
            </a:r>
            <a:endParaRPr lang="en-US" sz="4850" dirty="0"/>
          </a:p>
        </p:txBody>
      </p:sp>
      <p:sp>
        <p:nvSpPr>
          <p:cNvPr id="3" name="Text 1"/>
          <p:cNvSpPr/>
          <p:nvPr/>
        </p:nvSpPr>
        <p:spPr>
          <a:xfrm>
            <a:off x="864037" y="3053239"/>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CertifID is an application that allows for real-time verification of devices (cell phones), individual identities, and bank account information. Think Big Brother and Big Data!</a:t>
            </a:r>
            <a:endParaRPr lang="en-US" sz="1900" dirty="0"/>
          </a:p>
        </p:txBody>
      </p:sp>
      <p:sp>
        <p:nvSpPr>
          <p:cNvPr id="4" name="Text 2"/>
          <p:cNvSpPr/>
          <p:nvPr/>
        </p:nvSpPr>
        <p:spPr>
          <a:xfrm>
            <a:off x="1258967" y="4120991"/>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Wires are insured for up to $1 Million when using wire instructions received through CertifID.</a:t>
            </a:r>
            <a:endParaRPr lang="en-US" sz="1900" dirty="0"/>
          </a:p>
        </p:txBody>
      </p:sp>
      <p:sp>
        <p:nvSpPr>
          <p:cNvPr id="5" name="Text 3"/>
          <p:cNvSpPr/>
          <p:nvPr/>
        </p:nvSpPr>
        <p:spPr>
          <a:xfrm>
            <a:off x="1258967" y="4602361"/>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Enables real-time verification of:</a:t>
            </a:r>
            <a:endParaRPr lang="en-US" sz="1900" dirty="0"/>
          </a:p>
        </p:txBody>
      </p:sp>
      <p:sp>
        <p:nvSpPr>
          <p:cNvPr id="6" name="Text 4"/>
          <p:cNvSpPr/>
          <p:nvPr/>
        </p:nvSpPr>
        <p:spPr>
          <a:xfrm>
            <a:off x="1654016" y="5083731"/>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Devices (cell phones)</a:t>
            </a:r>
            <a:endParaRPr lang="en-US" sz="1900" dirty="0"/>
          </a:p>
        </p:txBody>
      </p:sp>
      <p:sp>
        <p:nvSpPr>
          <p:cNvPr id="7" name="Text 5"/>
          <p:cNvSpPr/>
          <p:nvPr/>
        </p:nvSpPr>
        <p:spPr>
          <a:xfrm>
            <a:off x="1654016" y="5565100"/>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Individual identities</a:t>
            </a:r>
            <a:endParaRPr lang="en-US" sz="1900" dirty="0"/>
          </a:p>
        </p:txBody>
      </p:sp>
      <p:sp>
        <p:nvSpPr>
          <p:cNvPr id="8" name="Text 6"/>
          <p:cNvSpPr/>
          <p:nvPr/>
        </p:nvSpPr>
        <p:spPr>
          <a:xfrm>
            <a:off x="1654016" y="6046470"/>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Bank account information</a:t>
            </a:r>
            <a:endParaRPr lang="en-US" sz="1900" dirty="0"/>
          </a:p>
        </p:txBody>
      </p:sp>
      <p:pic>
        <p:nvPicPr>
          <p:cNvPr id="9" name="Graphic 8">
            <a:extLst>
              <a:ext uri="{FF2B5EF4-FFF2-40B4-BE49-F238E27FC236}">
                <a16:creationId xmlns:a16="http://schemas.microsoft.com/office/drawing/2014/main" id="{66AD5AE2-2EFE-E8BB-9806-2FBDF95982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85668"/>
          </a:xfrm>
          <a:prstGeom prst="rect">
            <a:avLst/>
          </a:prstGeom>
        </p:spPr>
      </p:pic>
      <p:sp>
        <p:nvSpPr>
          <p:cNvPr id="3" name="Text 0"/>
          <p:cNvSpPr/>
          <p:nvPr/>
        </p:nvSpPr>
        <p:spPr>
          <a:xfrm>
            <a:off x="695920" y="3190399"/>
            <a:ext cx="4971336" cy="621268"/>
          </a:xfrm>
          <a:prstGeom prst="rect">
            <a:avLst/>
          </a:prstGeom>
          <a:noFill/>
          <a:ln/>
        </p:spPr>
        <p:txBody>
          <a:bodyPr wrap="none" lIns="0" tIns="0" rIns="0" bIns="0" rtlCol="0" anchor="t"/>
          <a:lstStyle/>
          <a:p>
            <a:pPr marL="0" indent="0">
              <a:lnSpc>
                <a:spcPts val="4850"/>
              </a:lnSpc>
              <a:buNone/>
            </a:pPr>
            <a:r>
              <a:rPr lang="en-US" sz="3900" dirty="0">
                <a:solidFill>
                  <a:srgbClr val="FFFFFF"/>
                </a:solidFill>
                <a:latin typeface="Fraunces" pitchFamily="34" charset="0"/>
                <a:ea typeface="Fraunces" pitchFamily="34" charset="-122"/>
                <a:cs typeface="Fraunces" pitchFamily="34" charset="-120"/>
              </a:rPr>
              <a:t>Special Sellers</a:t>
            </a:r>
            <a:endParaRPr lang="en-US" sz="3900" dirty="0"/>
          </a:p>
        </p:txBody>
      </p:sp>
      <p:sp>
        <p:nvSpPr>
          <p:cNvPr id="4" name="Shape 1"/>
          <p:cNvSpPr/>
          <p:nvPr/>
        </p:nvSpPr>
        <p:spPr>
          <a:xfrm>
            <a:off x="695920" y="4333518"/>
            <a:ext cx="347901" cy="347901"/>
          </a:xfrm>
          <a:prstGeom prst="roundRect">
            <a:avLst>
              <a:gd name="adj" fmla="val 24007"/>
            </a:avLst>
          </a:prstGeom>
          <a:solidFill>
            <a:srgbClr val="283157"/>
          </a:solidFill>
          <a:ln w="7620">
            <a:solidFill>
              <a:srgbClr val="414A70"/>
            </a:solidFill>
            <a:prstDash val="solid"/>
          </a:ln>
        </p:spPr>
        <p:txBody>
          <a:bodyPr/>
          <a:lstStyle/>
          <a:p>
            <a:endParaRPr lang="en-US"/>
          </a:p>
        </p:txBody>
      </p:sp>
      <p:sp>
        <p:nvSpPr>
          <p:cNvPr id="5" name="Text 2"/>
          <p:cNvSpPr/>
          <p:nvPr/>
        </p:nvSpPr>
        <p:spPr>
          <a:xfrm>
            <a:off x="1242655" y="4333518"/>
            <a:ext cx="2485668" cy="310753"/>
          </a:xfrm>
          <a:prstGeom prst="rect">
            <a:avLst/>
          </a:prstGeom>
          <a:noFill/>
          <a:ln/>
        </p:spPr>
        <p:txBody>
          <a:bodyPr wrap="none" lIns="0" tIns="0" rIns="0" bIns="0" rtlCol="0" anchor="t"/>
          <a:lstStyle/>
          <a:p>
            <a:pPr marL="0" indent="0">
              <a:lnSpc>
                <a:spcPts val="2400"/>
              </a:lnSpc>
              <a:buNone/>
            </a:pPr>
            <a:r>
              <a:rPr lang="en-US" sz="1950" dirty="0">
                <a:solidFill>
                  <a:srgbClr val="EBECEF"/>
                </a:solidFill>
                <a:latin typeface="Fraunces" pitchFamily="34" charset="0"/>
                <a:ea typeface="Fraunces" pitchFamily="34" charset="-122"/>
                <a:cs typeface="Fraunces" pitchFamily="34" charset="-120"/>
              </a:rPr>
              <a:t>Trusts</a:t>
            </a:r>
            <a:endParaRPr lang="en-US" sz="1950" dirty="0"/>
          </a:p>
        </p:txBody>
      </p:sp>
      <p:sp>
        <p:nvSpPr>
          <p:cNvPr id="6" name="Text 3"/>
          <p:cNvSpPr/>
          <p:nvPr/>
        </p:nvSpPr>
        <p:spPr>
          <a:xfrm>
            <a:off x="1242655" y="4763572"/>
            <a:ext cx="5973128" cy="636270"/>
          </a:xfrm>
          <a:prstGeom prst="rect">
            <a:avLst/>
          </a:prstGeom>
          <a:noFill/>
          <a:ln/>
        </p:spPr>
        <p:txBody>
          <a:bodyPr wrap="square" lIns="0" tIns="0" rIns="0" bIns="0" rtlCol="0" anchor="t"/>
          <a:lstStyle/>
          <a:p>
            <a:pPr marL="0" indent="0">
              <a:lnSpc>
                <a:spcPts val="2500"/>
              </a:lnSpc>
              <a:buNone/>
            </a:pPr>
            <a:r>
              <a:rPr lang="en-US" sz="1550" dirty="0">
                <a:solidFill>
                  <a:srgbClr val="EBECEF"/>
                </a:solidFill>
                <a:latin typeface="Epilogue" pitchFamily="34" charset="0"/>
                <a:ea typeface="Epilogue" pitchFamily="34" charset="-122"/>
                <a:cs typeface="Epilogue" pitchFamily="34" charset="-120"/>
              </a:rPr>
              <a:t>Trust Agreement
Certificates of Trusts are acceptable.</a:t>
            </a:r>
            <a:endParaRPr lang="en-US" sz="1550" dirty="0"/>
          </a:p>
        </p:txBody>
      </p:sp>
      <p:sp>
        <p:nvSpPr>
          <p:cNvPr id="7" name="Shape 4"/>
          <p:cNvSpPr/>
          <p:nvPr/>
        </p:nvSpPr>
        <p:spPr>
          <a:xfrm>
            <a:off x="7414617" y="4333518"/>
            <a:ext cx="347901" cy="347901"/>
          </a:xfrm>
          <a:prstGeom prst="roundRect">
            <a:avLst>
              <a:gd name="adj" fmla="val 24007"/>
            </a:avLst>
          </a:prstGeom>
          <a:solidFill>
            <a:srgbClr val="283157"/>
          </a:solidFill>
          <a:ln w="7620">
            <a:solidFill>
              <a:srgbClr val="414A70"/>
            </a:solidFill>
            <a:prstDash val="solid"/>
          </a:ln>
        </p:spPr>
        <p:txBody>
          <a:bodyPr/>
          <a:lstStyle/>
          <a:p>
            <a:endParaRPr lang="en-US"/>
          </a:p>
        </p:txBody>
      </p:sp>
      <p:sp>
        <p:nvSpPr>
          <p:cNvPr id="8" name="Text 5"/>
          <p:cNvSpPr/>
          <p:nvPr/>
        </p:nvSpPr>
        <p:spPr>
          <a:xfrm>
            <a:off x="7961352" y="4333518"/>
            <a:ext cx="2485668" cy="310753"/>
          </a:xfrm>
          <a:prstGeom prst="rect">
            <a:avLst/>
          </a:prstGeom>
          <a:noFill/>
          <a:ln/>
        </p:spPr>
        <p:txBody>
          <a:bodyPr wrap="none" lIns="0" tIns="0" rIns="0" bIns="0" rtlCol="0" anchor="t"/>
          <a:lstStyle/>
          <a:p>
            <a:pPr marL="0" indent="0">
              <a:lnSpc>
                <a:spcPts val="2400"/>
              </a:lnSpc>
              <a:buNone/>
            </a:pPr>
            <a:r>
              <a:rPr lang="en-US" sz="1950" dirty="0">
                <a:solidFill>
                  <a:srgbClr val="EBECEF"/>
                </a:solidFill>
                <a:latin typeface="Fraunces" pitchFamily="34" charset="0"/>
                <a:ea typeface="Fraunces" pitchFamily="34" charset="-122"/>
                <a:cs typeface="Fraunces" pitchFamily="34" charset="-120"/>
              </a:rPr>
              <a:t>Estates</a:t>
            </a:r>
            <a:endParaRPr lang="en-US" sz="1950" dirty="0"/>
          </a:p>
        </p:txBody>
      </p:sp>
      <p:sp>
        <p:nvSpPr>
          <p:cNvPr id="9" name="Text 6"/>
          <p:cNvSpPr/>
          <p:nvPr/>
        </p:nvSpPr>
        <p:spPr>
          <a:xfrm>
            <a:off x="7961352" y="4763572"/>
            <a:ext cx="5973128" cy="954405"/>
          </a:xfrm>
          <a:prstGeom prst="rect">
            <a:avLst/>
          </a:prstGeom>
          <a:noFill/>
          <a:ln/>
        </p:spPr>
        <p:txBody>
          <a:bodyPr wrap="square" lIns="0" tIns="0" rIns="0" bIns="0" rtlCol="0" anchor="t"/>
          <a:lstStyle/>
          <a:p>
            <a:pPr marL="0" indent="0">
              <a:lnSpc>
                <a:spcPts val="2500"/>
              </a:lnSpc>
              <a:buNone/>
            </a:pPr>
            <a:r>
              <a:rPr lang="en-US" sz="1550" dirty="0">
                <a:solidFill>
                  <a:srgbClr val="EBECEF"/>
                </a:solidFill>
                <a:latin typeface="Epilogue" pitchFamily="34" charset="0"/>
                <a:ea typeface="Epilogue" pitchFamily="34" charset="-122"/>
                <a:cs typeface="Epilogue" pitchFamily="34" charset="-120"/>
              </a:rPr>
              <a:t>Last Will &amp; Testament and Letters Testamentary OR equivalent probate.
If Joint Tenants, we only need the Death Certificate.</a:t>
            </a:r>
            <a:endParaRPr lang="en-US" sz="1550" dirty="0"/>
          </a:p>
        </p:txBody>
      </p:sp>
      <p:sp>
        <p:nvSpPr>
          <p:cNvPr id="10" name="Shape 7"/>
          <p:cNvSpPr/>
          <p:nvPr/>
        </p:nvSpPr>
        <p:spPr>
          <a:xfrm>
            <a:off x="695920" y="6140410"/>
            <a:ext cx="347901" cy="347901"/>
          </a:xfrm>
          <a:prstGeom prst="roundRect">
            <a:avLst>
              <a:gd name="adj" fmla="val 24007"/>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1242655" y="6140410"/>
            <a:ext cx="2485668" cy="310753"/>
          </a:xfrm>
          <a:prstGeom prst="rect">
            <a:avLst/>
          </a:prstGeom>
          <a:noFill/>
          <a:ln/>
        </p:spPr>
        <p:txBody>
          <a:bodyPr wrap="none" lIns="0" tIns="0" rIns="0" bIns="0" rtlCol="0" anchor="t"/>
          <a:lstStyle/>
          <a:p>
            <a:pPr marL="0" indent="0">
              <a:lnSpc>
                <a:spcPts val="2400"/>
              </a:lnSpc>
              <a:buNone/>
            </a:pPr>
            <a:r>
              <a:rPr lang="en-US" sz="1950" dirty="0">
                <a:solidFill>
                  <a:srgbClr val="EBECEF"/>
                </a:solidFill>
                <a:latin typeface="Fraunces" pitchFamily="34" charset="0"/>
                <a:ea typeface="Fraunces" pitchFamily="34" charset="-122"/>
                <a:cs typeface="Fraunces" pitchFamily="34" charset="-120"/>
              </a:rPr>
              <a:t>LLC</a:t>
            </a:r>
            <a:endParaRPr lang="en-US" sz="1950" dirty="0"/>
          </a:p>
        </p:txBody>
      </p:sp>
      <p:sp>
        <p:nvSpPr>
          <p:cNvPr id="12" name="Text 9"/>
          <p:cNvSpPr/>
          <p:nvPr/>
        </p:nvSpPr>
        <p:spPr>
          <a:xfrm>
            <a:off x="1242655" y="6570464"/>
            <a:ext cx="5973128" cy="636270"/>
          </a:xfrm>
          <a:prstGeom prst="rect">
            <a:avLst/>
          </a:prstGeom>
          <a:noFill/>
          <a:ln/>
        </p:spPr>
        <p:txBody>
          <a:bodyPr wrap="square" lIns="0" tIns="0" rIns="0" bIns="0" rtlCol="0" anchor="t"/>
          <a:lstStyle/>
          <a:p>
            <a:pPr marL="0" indent="0">
              <a:lnSpc>
                <a:spcPts val="2500"/>
              </a:lnSpc>
              <a:buNone/>
            </a:pPr>
            <a:r>
              <a:rPr lang="en-US" sz="1550" dirty="0">
                <a:solidFill>
                  <a:srgbClr val="EBECEF"/>
                </a:solidFill>
                <a:latin typeface="Epilogue" pitchFamily="34" charset="0"/>
                <a:ea typeface="Epilogue" pitchFamily="34" charset="-122"/>
                <a:cs typeface="Epilogue" pitchFamily="34" charset="-120"/>
              </a:rPr>
              <a:t>Operating Agreement
If Sole Member we accept Sole Member Certification</a:t>
            </a:r>
            <a:endParaRPr lang="en-US" sz="1550" dirty="0"/>
          </a:p>
        </p:txBody>
      </p:sp>
      <p:sp>
        <p:nvSpPr>
          <p:cNvPr id="13" name="Shape 10"/>
          <p:cNvSpPr/>
          <p:nvPr/>
        </p:nvSpPr>
        <p:spPr>
          <a:xfrm>
            <a:off x="7414617" y="6140410"/>
            <a:ext cx="347901" cy="347901"/>
          </a:xfrm>
          <a:prstGeom prst="roundRect">
            <a:avLst>
              <a:gd name="adj" fmla="val 24007"/>
            </a:avLst>
          </a:prstGeom>
          <a:solidFill>
            <a:srgbClr val="283157"/>
          </a:solidFill>
          <a:ln w="7620">
            <a:solidFill>
              <a:srgbClr val="414A70"/>
            </a:solidFill>
            <a:prstDash val="solid"/>
          </a:ln>
        </p:spPr>
        <p:txBody>
          <a:bodyPr/>
          <a:lstStyle/>
          <a:p>
            <a:endParaRPr lang="en-US"/>
          </a:p>
        </p:txBody>
      </p:sp>
      <p:sp>
        <p:nvSpPr>
          <p:cNvPr id="14" name="Text 11"/>
          <p:cNvSpPr/>
          <p:nvPr/>
        </p:nvSpPr>
        <p:spPr>
          <a:xfrm>
            <a:off x="7961352" y="6140410"/>
            <a:ext cx="2485668" cy="310753"/>
          </a:xfrm>
          <a:prstGeom prst="rect">
            <a:avLst/>
          </a:prstGeom>
          <a:noFill/>
          <a:ln/>
        </p:spPr>
        <p:txBody>
          <a:bodyPr wrap="none" lIns="0" tIns="0" rIns="0" bIns="0" rtlCol="0" anchor="t"/>
          <a:lstStyle/>
          <a:p>
            <a:pPr marL="0" indent="0">
              <a:lnSpc>
                <a:spcPts val="2400"/>
              </a:lnSpc>
              <a:buNone/>
            </a:pPr>
            <a:r>
              <a:rPr lang="en-US" sz="1950" dirty="0">
                <a:solidFill>
                  <a:srgbClr val="EBECEF"/>
                </a:solidFill>
                <a:latin typeface="Fraunces" pitchFamily="34" charset="0"/>
                <a:ea typeface="Fraunces" pitchFamily="34" charset="-122"/>
                <a:cs typeface="Fraunces" pitchFamily="34" charset="-120"/>
              </a:rPr>
              <a:t>INC</a:t>
            </a:r>
            <a:endParaRPr lang="en-US" sz="1950" dirty="0"/>
          </a:p>
        </p:txBody>
      </p:sp>
      <p:sp>
        <p:nvSpPr>
          <p:cNvPr id="15" name="Text 12"/>
          <p:cNvSpPr/>
          <p:nvPr/>
        </p:nvSpPr>
        <p:spPr>
          <a:xfrm>
            <a:off x="7961352" y="6570464"/>
            <a:ext cx="5973128" cy="954405"/>
          </a:xfrm>
          <a:prstGeom prst="rect">
            <a:avLst/>
          </a:prstGeom>
          <a:noFill/>
          <a:ln/>
        </p:spPr>
        <p:txBody>
          <a:bodyPr wrap="square" lIns="0" tIns="0" rIns="0" bIns="0" rtlCol="0" anchor="t"/>
          <a:lstStyle/>
          <a:p>
            <a:pPr marL="0" indent="0">
              <a:lnSpc>
                <a:spcPts val="2500"/>
              </a:lnSpc>
              <a:buNone/>
            </a:pPr>
            <a:r>
              <a:rPr lang="en-US" sz="1550" dirty="0">
                <a:solidFill>
                  <a:srgbClr val="EBECEF"/>
                </a:solidFill>
                <a:latin typeface="Epilogue" pitchFamily="34" charset="0"/>
                <a:ea typeface="Epilogue" pitchFamily="34" charset="-122"/>
                <a:cs typeface="Epilogue" pitchFamily="34" charset="-120"/>
              </a:rPr>
              <a:t>Corporate Resolution with Signing authority
Articles of Incorporation from Secretary of State website
By-Laws</a:t>
            </a:r>
            <a:endParaRPr lang="en-US" sz="1550" dirty="0"/>
          </a:p>
        </p:txBody>
      </p:sp>
      <p:pic>
        <p:nvPicPr>
          <p:cNvPr id="16" name="Graphic 15">
            <a:extLst>
              <a:ext uri="{FF2B5EF4-FFF2-40B4-BE49-F238E27FC236}">
                <a16:creationId xmlns:a16="http://schemas.microsoft.com/office/drawing/2014/main" id="{C39F32C3-4B39-AFEE-43FF-5639722955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3086100"/>
          </a:xfrm>
          <a:prstGeom prst="rect">
            <a:avLst/>
          </a:prstGeom>
        </p:spPr>
      </p:pic>
      <p:sp>
        <p:nvSpPr>
          <p:cNvPr id="3" name="Text 0"/>
          <p:cNvSpPr/>
          <p:nvPr/>
        </p:nvSpPr>
        <p:spPr>
          <a:xfrm>
            <a:off x="864037" y="3880366"/>
            <a:ext cx="10579775"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Initial Contract Review</a:t>
            </a:r>
            <a:endParaRPr lang="en-US" sz="4850" dirty="0"/>
          </a:p>
        </p:txBody>
      </p:sp>
      <p:sp>
        <p:nvSpPr>
          <p:cNvPr id="4" name="Text 1"/>
          <p:cNvSpPr/>
          <p:nvPr/>
        </p:nvSpPr>
        <p:spPr>
          <a:xfrm>
            <a:off x="864037" y="5022175"/>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Look for all terms relevant to the closing</a:t>
            </a:r>
            <a:endParaRPr lang="en-US" sz="1900" dirty="0"/>
          </a:p>
        </p:txBody>
      </p:sp>
      <p:sp>
        <p:nvSpPr>
          <p:cNvPr id="5" name="Text 2"/>
          <p:cNvSpPr/>
          <p:nvPr/>
        </p:nvSpPr>
        <p:spPr>
          <a:xfrm>
            <a:off x="864037" y="5694878"/>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Insure we received all exhibits</a:t>
            </a:r>
            <a:endParaRPr lang="en-US" sz="1900" dirty="0"/>
          </a:p>
        </p:txBody>
      </p:sp>
      <p:sp>
        <p:nvSpPr>
          <p:cNvPr id="6" name="Text 3"/>
          <p:cNvSpPr/>
          <p:nvPr/>
        </p:nvSpPr>
        <p:spPr>
          <a:xfrm>
            <a:off x="864037" y="6367582"/>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Termite? Home warranty? Survey? Other items a party is paying for at closing?</a:t>
            </a:r>
            <a:endParaRPr lang="en-US" sz="1900" dirty="0"/>
          </a:p>
        </p:txBody>
      </p:sp>
      <p:sp>
        <p:nvSpPr>
          <p:cNvPr id="7" name="Text 4"/>
          <p:cNvSpPr/>
          <p:nvPr/>
        </p:nvSpPr>
        <p:spPr>
          <a:xfrm>
            <a:off x="864037" y="7040285"/>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Stipulations that will impact closing or the settlement statement</a:t>
            </a:r>
            <a:endParaRPr lang="en-US" sz="1900" dirty="0"/>
          </a:p>
        </p:txBody>
      </p:sp>
      <p:pic>
        <p:nvPicPr>
          <p:cNvPr id="8" name="Graphic 7">
            <a:extLst>
              <a:ext uri="{FF2B5EF4-FFF2-40B4-BE49-F238E27FC236}">
                <a16:creationId xmlns:a16="http://schemas.microsoft.com/office/drawing/2014/main" id="{6725803A-F1EA-ED3E-045D-F288F056C5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64037" y="1939171"/>
            <a:ext cx="9367004"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Contacting C&amp;B Team Members</a:t>
            </a:r>
            <a:endParaRPr lang="en-US" sz="4850" dirty="0"/>
          </a:p>
        </p:txBody>
      </p:sp>
      <p:sp>
        <p:nvSpPr>
          <p:cNvPr id="3" name="Text 1"/>
          <p:cNvSpPr/>
          <p:nvPr/>
        </p:nvSpPr>
        <p:spPr>
          <a:xfrm>
            <a:off x="864037" y="3204448"/>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First initial and Last name @cb.law</a:t>
            </a:r>
            <a:endParaRPr lang="en-US" sz="1900" dirty="0"/>
          </a:p>
        </p:txBody>
      </p:sp>
      <p:sp>
        <p:nvSpPr>
          <p:cNvPr id="4" name="Text 2"/>
          <p:cNvSpPr/>
          <p:nvPr/>
        </p:nvSpPr>
        <p:spPr>
          <a:xfrm>
            <a:off x="864037" y="3877151"/>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i.e. John Smith – jsmith@cb.law</a:t>
            </a:r>
            <a:endParaRPr lang="en-US" sz="1900" dirty="0"/>
          </a:p>
        </p:txBody>
      </p:sp>
      <p:sp>
        <p:nvSpPr>
          <p:cNvPr id="5" name="Text 3"/>
          <p:cNvSpPr/>
          <p:nvPr/>
        </p:nvSpPr>
        <p:spPr>
          <a:xfrm>
            <a:off x="864037" y="4549854"/>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Do not include .com after .law!</a:t>
            </a:r>
            <a:endParaRPr lang="en-US" sz="1900" dirty="0"/>
          </a:p>
        </p:txBody>
      </p:sp>
      <p:sp>
        <p:nvSpPr>
          <p:cNvPr id="6" name="Text 4"/>
          <p:cNvSpPr/>
          <p:nvPr/>
        </p:nvSpPr>
        <p:spPr>
          <a:xfrm>
            <a:off x="864037" y="5222558"/>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www.cb.law</a:t>
            </a:r>
            <a:endParaRPr lang="en-US" sz="1900" dirty="0"/>
          </a:p>
        </p:txBody>
      </p:sp>
      <p:sp>
        <p:nvSpPr>
          <p:cNvPr id="7" name="Text 5"/>
          <p:cNvSpPr/>
          <p:nvPr/>
        </p:nvSpPr>
        <p:spPr>
          <a:xfrm>
            <a:off x="864037" y="5895261"/>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www.campbellandbannon.com</a:t>
            </a:r>
            <a:endParaRPr lang="en-US" sz="1900" dirty="0"/>
          </a:p>
        </p:txBody>
      </p:sp>
      <p:pic>
        <p:nvPicPr>
          <p:cNvPr id="9" name="Graphic 8">
            <a:extLst>
              <a:ext uri="{FF2B5EF4-FFF2-40B4-BE49-F238E27FC236}">
                <a16:creationId xmlns:a16="http://schemas.microsoft.com/office/drawing/2014/main" id="{F3CB63FB-5C5E-4338-6E18-8A4491C825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sp>
        <p:nvSpPr>
          <p:cNvPr id="3" name="Text 0"/>
          <p:cNvSpPr/>
          <p:nvPr/>
        </p:nvSpPr>
        <p:spPr>
          <a:xfrm>
            <a:off x="6350437" y="3346371"/>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 CAD</a:t>
            </a:r>
            <a:endParaRPr lang="en-US" sz="4850" dirty="0"/>
          </a:p>
        </p:txBody>
      </p:sp>
      <p:sp>
        <p:nvSpPr>
          <p:cNvPr id="4" name="Text 1"/>
          <p:cNvSpPr/>
          <p:nvPr/>
        </p:nvSpPr>
        <p:spPr>
          <a:xfrm>
            <a:off x="6350437" y="4488180"/>
            <a:ext cx="74159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Information on the CAD allows us to order the closing letter</a:t>
            </a:r>
            <a:endParaRPr lang="en-US" sz="1900" dirty="0"/>
          </a:p>
        </p:txBody>
      </p:sp>
      <p:pic>
        <p:nvPicPr>
          <p:cNvPr id="6" name="Picture 5" descr="A close-up of a document&#10;&#10;Description automatically generated">
            <a:extLst>
              <a:ext uri="{FF2B5EF4-FFF2-40B4-BE49-F238E27FC236}">
                <a16:creationId xmlns:a16="http://schemas.microsoft.com/office/drawing/2014/main" id="{18AC83E2-D9CF-7F35-961A-7076F165B77A}"/>
              </a:ext>
            </a:extLst>
          </p:cNvPr>
          <p:cNvPicPr>
            <a:picLocks noChangeAspect="1"/>
          </p:cNvPicPr>
          <p:nvPr/>
        </p:nvPicPr>
        <p:blipFill>
          <a:blip r:embed="rId3"/>
          <a:stretch>
            <a:fillRect/>
          </a:stretch>
        </p:blipFill>
        <p:spPr>
          <a:xfrm>
            <a:off x="258983" y="1508299"/>
            <a:ext cx="5807922" cy="5959762"/>
          </a:xfrm>
          <a:prstGeom prst="rect">
            <a:avLst/>
          </a:prstGeom>
        </p:spPr>
      </p:pic>
      <p:pic>
        <p:nvPicPr>
          <p:cNvPr id="7" name="Graphic 6">
            <a:extLst>
              <a:ext uri="{FF2B5EF4-FFF2-40B4-BE49-F238E27FC236}">
                <a16:creationId xmlns:a16="http://schemas.microsoft.com/office/drawing/2014/main" id="{18B3F36A-630D-C699-B2DA-77351D16C6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sp>
        <p:nvSpPr>
          <p:cNvPr id="2" name="Text 0"/>
          <p:cNvSpPr/>
          <p:nvPr/>
        </p:nvSpPr>
        <p:spPr>
          <a:xfrm>
            <a:off x="864037" y="2130623"/>
            <a:ext cx="7719893"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 Commission</a:t>
            </a:r>
            <a:endParaRPr lang="en-US" sz="4850" dirty="0"/>
          </a:p>
        </p:txBody>
      </p:sp>
      <p:sp>
        <p:nvSpPr>
          <p:cNvPr id="3" name="Text 1"/>
          <p:cNvSpPr/>
          <p:nvPr/>
        </p:nvSpPr>
        <p:spPr>
          <a:xfrm>
            <a:off x="864037" y="3033528"/>
            <a:ext cx="13413073" cy="617101"/>
          </a:xfrm>
          <a:prstGeom prst="rect">
            <a:avLst/>
          </a:prstGeom>
          <a:noFill/>
          <a:ln/>
        </p:spPr>
        <p:txBody>
          <a:bodyPr wrap="none" lIns="0" tIns="0" rIns="0" bIns="0" rtlCol="0" anchor="t"/>
          <a:lstStyle/>
          <a:p>
            <a:pPr marL="0" indent="0">
              <a:lnSpc>
                <a:spcPts val="4850"/>
              </a:lnSpc>
              <a:buNone/>
            </a:pPr>
            <a:r>
              <a:rPr lang="en-US" sz="3200" dirty="0">
                <a:solidFill>
                  <a:srgbClr val="FFFFFF"/>
                </a:solidFill>
                <a:latin typeface="Fraunces" pitchFamily="34" charset="0"/>
              </a:rPr>
              <a:t>Broker Compensation Agreement Exhibit (F259 ) &amp; </a:t>
            </a:r>
          </a:p>
          <a:p>
            <a:pPr marL="0" indent="0">
              <a:lnSpc>
                <a:spcPts val="4850"/>
              </a:lnSpc>
              <a:buNone/>
            </a:pPr>
            <a:r>
              <a:rPr lang="en-US" sz="3200" dirty="0">
                <a:solidFill>
                  <a:srgbClr val="FFFFFF"/>
                </a:solidFill>
                <a:latin typeface="Fraunces" pitchFamily="34" charset="0"/>
              </a:rPr>
              <a:t>Instructions </a:t>
            </a:r>
            <a:r>
              <a:rPr lang="en-US" sz="3200" dirty="0">
                <a:solidFill>
                  <a:srgbClr val="FFFFFF"/>
                </a:solidFill>
                <a:latin typeface="Fraunces" pitchFamily="34" charset="0"/>
                <a:ea typeface="Fraunces" pitchFamily="34" charset="-122"/>
                <a:cs typeface="Fraunces" pitchFamily="34" charset="-120"/>
              </a:rPr>
              <a:t>to Closing Attorney (F255)</a:t>
            </a:r>
            <a:endParaRPr lang="en-US" sz="3200" dirty="0"/>
          </a:p>
        </p:txBody>
      </p:sp>
      <p:sp>
        <p:nvSpPr>
          <p:cNvPr id="4" name="Text 2"/>
          <p:cNvSpPr/>
          <p:nvPr/>
        </p:nvSpPr>
        <p:spPr>
          <a:xfrm>
            <a:off x="1316874" y="4578972"/>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Total commission?</a:t>
            </a:r>
            <a:endParaRPr lang="en-US" sz="1900" dirty="0"/>
          </a:p>
        </p:txBody>
      </p:sp>
      <p:sp>
        <p:nvSpPr>
          <p:cNvPr id="5" name="Text 3"/>
          <p:cNvSpPr/>
          <p:nvPr/>
        </p:nvSpPr>
        <p:spPr>
          <a:xfrm>
            <a:off x="1316874" y="5060342"/>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Commission Split?</a:t>
            </a:r>
            <a:endParaRPr lang="en-US" sz="1900" dirty="0"/>
          </a:p>
        </p:txBody>
      </p:sp>
      <p:sp>
        <p:nvSpPr>
          <p:cNvPr id="6" name="Text 4"/>
          <p:cNvSpPr/>
          <p:nvPr/>
        </p:nvSpPr>
        <p:spPr>
          <a:xfrm>
            <a:off x="1316874" y="5541712"/>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Contributing to closing costs?</a:t>
            </a:r>
            <a:endParaRPr lang="en-US" sz="1900" dirty="0"/>
          </a:p>
        </p:txBody>
      </p:sp>
      <p:sp>
        <p:nvSpPr>
          <p:cNvPr id="7" name="Text 5"/>
          <p:cNvSpPr/>
          <p:nvPr/>
        </p:nvSpPr>
        <p:spPr>
          <a:xfrm>
            <a:off x="1316874" y="6023081"/>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Paying for an item on behalf of the client?</a:t>
            </a:r>
            <a:endParaRPr lang="en-US" sz="1900" dirty="0"/>
          </a:p>
        </p:txBody>
      </p:sp>
      <p:pic>
        <p:nvPicPr>
          <p:cNvPr id="8" name="Graphic 7">
            <a:extLst>
              <a:ext uri="{FF2B5EF4-FFF2-40B4-BE49-F238E27FC236}">
                <a16:creationId xmlns:a16="http://schemas.microsoft.com/office/drawing/2014/main" id="{76EEE64A-8F90-703D-ED94-CE91A22F98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2084189"/>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Pre-Closing – The Lender</a:t>
            </a:r>
            <a:endParaRPr lang="en-US" sz="4850" dirty="0"/>
          </a:p>
        </p:txBody>
      </p:sp>
      <p:sp>
        <p:nvSpPr>
          <p:cNvPr id="4" name="Text 1"/>
          <p:cNvSpPr/>
          <p:nvPr/>
        </p:nvSpPr>
        <p:spPr>
          <a:xfrm>
            <a:off x="6745367" y="3997523"/>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Send title commitment to lender</a:t>
            </a:r>
            <a:endParaRPr lang="en-US" sz="1900" dirty="0"/>
          </a:p>
        </p:txBody>
      </p:sp>
      <p:sp>
        <p:nvSpPr>
          <p:cNvPr id="5" name="Text 2"/>
          <p:cNvSpPr/>
          <p:nvPr/>
        </p:nvSpPr>
        <p:spPr>
          <a:xfrm>
            <a:off x="6745367" y="4478893"/>
            <a:ext cx="7020997"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Confirms property taxes, HOA fees, transfer/intangible tax, recording fees, etc.</a:t>
            </a:r>
            <a:endParaRPr lang="en-US" sz="1900" dirty="0"/>
          </a:p>
        </p:txBody>
      </p:sp>
      <p:sp>
        <p:nvSpPr>
          <p:cNvPr id="6" name="Text 3"/>
          <p:cNvSpPr/>
          <p:nvPr/>
        </p:nvSpPr>
        <p:spPr>
          <a:xfrm>
            <a:off x="6745367" y="5355312"/>
            <a:ext cx="7020997"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Coordinate with lender's underwriter for any title related questions</a:t>
            </a:r>
            <a:endParaRPr lang="en-US" sz="1900" dirty="0"/>
          </a:p>
        </p:txBody>
      </p:sp>
      <p:pic>
        <p:nvPicPr>
          <p:cNvPr id="7" name="Graphic 6">
            <a:extLst>
              <a:ext uri="{FF2B5EF4-FFF2-40B4-BE49-F238E27FC236}">
                <a16:creationId xmlns:a16="http://schemas.microsoft.com/office/drawing/2014/main" id="{AA0BB2D2-D712-4F21-1630-9392BE8806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sp>
        <p:nvSpPr>
          <p:cNvPr id="2" name="Text 0"/>
          <p:cNvSpPr/>
          <p:nvPr/>
        </p:nvSpPr>
        <p:spPr>
          <a:xfrm>
            <a:off x="864037" y="1207770"/>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Title Insurance</a:t>
            </a:r>
            <a:endParaRPr lang="en-US" sz="4850" dirty="0"/>
          </a:p>
        </p:txBody>
      </p:sp>
      <p:sp>
        <p:nvSpPr>
          <p:cNvPr id="3" name="Text 1"/>
          <p:cNvSpPr/>
          <p:nvPr/>
        </p:nvSpPr>
        <p:spPr>
          <a:xfrm>
            <a:off x="864037" y="2473047"/>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one-time payment protects you and your heirs for as long as you own the property</a:t>
            </a:r>
            <a:endParaRPr lang="en-US" sz="1900" dirty="0"/>
          </a:p>
        </p:txBody>
      </p:sp>
      <p:sp>
        <p:nvSpPr>
          <p:cNvPr id="4" name="Text 2"/>
          <p:cNvSpPr/>
          <p:nvPr/>
        </p:nvSpPr>
        <p:spPr>
          <a:xfrm>
            <a:off x="864037" y="3145750"/>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Insures Good and Marketable Title – defends title and pays for claims from loss due to a covered risk</a:t>
            </a:r>
            <a:endParaRPr lang="en-US" sz="1900" dirty="0"/>
          </a:p>
        </p:txBody>
      </p:sp>
      <p:sp>
        <p:nvSpPr>
          <p:cNvPr id="5" name="Text 3"/>
          <p:cNvSpPr/>
          <p:nvPr/>
        </p:nvSpPr>
        <p:spPr>
          <a:xfrm>
            <a:off x="864037" y="3818453"/>
            <a:ext cx="12902327" cy="395049"/>
          </a:xfrm>
          <a:prstGeom prst="rect">
            <a:avLst/>
          </a:prstGeom>
          <a:noFill/>
          <a:ln/>
        </p:spPr>
        <p:txBody>
          <a:bodyPr wrap="none" lIns="0" tIns="0" rIns="0" bIns="0" rtlCol="0" anchor="t"/>
          <a:lstStyle/>
          <a:p>
            <a:pPr marL="0" indent="0">
              <a:lnSpc>
                <a:spcPts val="3100"/>
              </a:lnSpc>
              <a:buNone/>
            </a:pPr>
            <a:r>
              <a:rPr lang="en-US" sz="1900" b="1" dirty="0">
                <a:solidFill>
                  <a:srgbClr val="EBECEF"/>
                </a:solidFill>
                <a:latin typeface="Epilogue" pitchFamily="34" charset="0"/>
                <a:ea typeface="Epilogue" pitchFamily="34" charset="-122"/>
                <a:cs typeface="Epilogue" pitchFamily="34" charset="-120"/>
              </a:rPr>
              <a:t>PROTECTS YOUR LARGEST INVESTMENT!</a:t>
            </a:r>
            <a:endParaRPr lang="en-US" sz="1900" dirty="0"/>
          </a:p>
        </p:txBody>
      </p:sp>
      <p:sp>
        <p:nvSpPr>
          <p:cNvPr id="6" name="Text 4"/>
          <p:cNvSpPr/>
          <p:nvPr/>
        </p:nvSpPr>
        <p:spPr>
          <a:xfrm>
            <a:off x="864037" y="4491157"/>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Owner's Title Policy protects against defects that are missed or cannot be discovered in a routine title exam and title problems that are created after the title exam but before closing.</a:t>
            </a:r>
            <a:endParaRPr lang="en-US" sz="1900" dirty="0"/>
          </a:p>
        </p:txBody>
      </p:sp>
      <p:sp>
        <p:nvSpPr>
          <p:cNvPr id="7" name="Text 5"/>
          <p:cNvSpPr/>
          <p:nvPr/>
        </p:nvSpPr>
        <p:spPr>
          <a:xfrm>
            <a:off x="864037" y="5558909"/>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seller only guarantees that they have not created a title issue. The purchaser has no recourse against the seller for problems created by prior owners. Title insurance provides this protection.</a:t>
            </a:r>
            <a:endParaRPr lang="en-US" sz="1900" dirty="0"/>
          </a:p>
        </p:txBody>
      </p:sp>
      <p:sp>
        <p:nvSpPr>
          <p:cNvPr id="8" name="Text 6"/>
          <p:cNvSpPr/>
          <p:nvPr/>
        </p:nvSpPr>
        <p:spPr>
          <a:xfrm>
            <a:off x="864037" y="6626662"/>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Owners vs. Lenders Title Policy</a:t>
            </a:r>
            <a:endParaRPr lang="en-US" sz="1900" dirty="0"/>
          </a:p>
        </p:txBody>
      </p:sp>
      <p:pic>
        <p:nvPicPr>
          <p:cNvPr id="9" name="Graphic 8">
            <a:extLst>
              <a:ext uri="{FF2B5EF4-FFF2-40B4-BE49-F238E27FC236}">
                <a16:creationId xmlns:a16="http://schemas.microsoft.com/office/drawing/2014/main" id="{51B25239-C8EF-D6F5-BF27-FA4A1C79F7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sp>
        <p:nvSpPr>
          <p:cNvPr id="2" name="Text 0"/>
          <p:cNvSpPr/>
          <p:nvPr/>
        </p:nvSpPr>
        <p:spPr>
          <a:xfrm>
            <a:off x="695801" y="546735"/>
            <a:ext cx="8100417" cy="621268"/>
          </a:xfrm>
          <a:prstGeom prst="rect">
            <a:avLst/>
          </a:prstGeom>
          <a:noFill/>
          <a:ln/>
        </p:spPr>
        <p:txBody>
          <a:bodyPr wrap="none" lIns="0" tIns="0" rIns="0" bIns="0" rtlCol="0" anchor="t"/>
          <a:lstStyle/>
          <a:p>
            <a:pPr marL="0" indent="0">
              <a:lnSpc>
                <a:spcPts val="4850"/>
              </a:lnSpc>
              <a:buNone/>
            </a:pPr>
            <a:r>
              <a:rPr lang="en-US" sz="3900" dirty="0">
                <a:solidFill>
                  <a:srgbClr val="FFFFFF"/>
                </a:solidFill>
                <a:latin typeface="Fraunces" pitchFamily="34" charset="0"/>
                <a:ea typeface="Fraunces" pitchFamily="34" charset="-122"/>
                <a:cs typeface="Fraunces" pitchFamily="34" charset="-120"/>
              </a:rPr>
              <a:t>Enhanced Owner's Title Insurance</a:t>
            </a:r>
            <a:endParaRPr lang="en-US" sz="3900" dirty="0"/>
          </a:p>
        </p:txBody>
      </p:sp>
      <p:pic>
        <p:nvPicPr>
          <p:cNvPr id="3" name="Image 0" descr="preencoded.png"/>
          <p:cNvPicPr>
            <a:picLocks noChangeAspect="1"/>
          </p:cNvPicPr>
          <p:nvPr/>
        </p:nvPicPr>
        <p:blipFill>
          <a:blip r:embed="rId3"/>
          <a:stretch>
            <a:fillRect/>
          </a:stretch>
        </p:blipFill>
        <p:spPr>
          <a:xfrm>
            <a:off x="695801" y="1565553"/>
            <a:ext cx="6470332" cy="3998952"/>
          </a:xfrm>
          <a:prstGeom prst="rect">
            <a:avLst/>
          </a:prstGeom>
        </p:spPr>
      </p:pic>
      <p:sp>
        <p:nvSpPr>
          <p:cNvPr id="4" name="Text 1"/>
          <p:cNvSpPr/>
          <p:nvPr/>
        </p:nvSpPr>
        <p:spPr>
          <a:xfrm>
            <a:off x="695801" y="5812988"/>
            <a:ext cx="3173849" cy="310515"/>
          </a:xfrm>
          <a:prstGeom prst="rect">
            <a:avLst/>
          </a:prstGeom>
          <a:noFill/>
          <a:ln/>
        </p:spPr>
        <p:txBody>
          <a:bodyPr wrap="none" lIns="0" tIns="0" rIns="0" bIns="0" rtlCol="0" anchor="t"/>
          <a:lstStyle/>
          <a:p>
            <a:pPr marL="0" indent="0" algn="l">
              <a:lnSpc>
                <a:spcPts val="2400"/>
              </a:lnSpc>
              <a:buNone/>
            </a:pPr>
            <a:r>
              <a:rPr lang="en-US" sz="1950" dirty="0">
                <a:solidFill>
                  <a:srgbClr val="EBECEF"/>
                </a:solidFill>
                <a:latin typeface="Fraunces" pitchFamily="34" charset="0"/>
                <a:ea typeface="Fraunces" pitchFamily="34" charset="-122"/>
                <a:cs typeface="Fraunces" pitchFamily="34" charset="-120"/>
              </a:rPr>
              <a:t>Comprehensive Protection</a:t>
            </a:r>
            <a:endParaRPr lang="en-US" sz="1950" dirty="0"/>
          </a:p>
        </p:txBody>
      </p:sp>
      <p:sp>
        <p:nvSpPr>
          <p:cNvPr id="5" name="Text 2"/>
          <p:cNvSpPr/>
          <p:nvPr/>
        </p:nvSpPr>
        <p:spPr>
          <a:xfrm>
            <a:off x="695801" y="6242685"/>
            <a:ext cx="6470332" cy="1590675"/>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Epilogue" pitchFamily="34" charset="0"/>
                <a:ea typeface="Epilogue" pitchFamily="34" charset="-122"/>
                <a:cs typeface="Epilogue" pitchFamily="34" charset="-120"/>
              </a:rPr>
              <a:t>Post-Policy Forgery
Post-Policy Encroachments by Neighbors
Post-Policy Adverse Possession
Post-Policy Easement by Prescription
Building Permit and Zoning Violations</a:t>
            </a:r>
            <a:endParaRPr lang="en-US" sz="1550" dirty="0"/>
          </a:p>
        </p:txBody>
      </p:sp>
      <p:pic>
        <p:nvPicPr>
          <p:cNvPr id="6" name="Image 1" descr="preencoded.png"/>
          <p:cNvPicPr>
            <a:picLocks noChangeAspect="1"/>
          </p:cNvPicPr>
          <p:nvPr/>
        </p:nvPicPr>
        <p:blipFill>
          <a:blip r:embed="rId4"/>
          <a:stretch>
            <a:fillRect/>
          </a:stretch>
        </p:blipFill>
        <p:spPr>
          <a:xfrm>
            <a:off x="7464266" y="1565553"/>
            <a:ext cx="6470332" cy="3998952"/>
          </a:xfrm>
          <a:prstGeom prst="rect">
            <a:avLst/>
          </a:prstGeom>
        </p:spPr>
      </p:pic>
      <p:sp>
        <p:nvSpPr>
          <p:cNvPr id="7" name="Text 3"/>
          <p:cNvSpPr/>
          <p:nvPr/>
        </p:nvSpPr>
        <p:spPr>
          <a:xfrm>
            <a:off x="7464266" y="5812988"/>
            <a:ext cx="2485072" cy="310515"/>
          </a:xfrm>
          <a:prstGeom prst="rect">
            <a:avLst/>
          </a:prstGeom>
          <a:noFill/>
          <a:ln/>
        </p:spPr>
        <p:txBody>
          <a:bodyPr wrap="none" lIns="0" tIns="0" rIns="0" bIns="0" rtlCol="0" anchor="t"/>
          <a:lstStyle/>
          <a:p>
            <a:pPr marL="0" indent="0" algn="l">
              <a:lnSpc>
                <a:spcPts val="2400"/>
              </a:lnSpc>
              <a:buNone/>
            </a:pPr>
            <a:r>
              <a:rPr lang="en-US" sz="1950" dirty="0">
                <a:solidFill>
                  <a:srgbClr val="EBECEF"/>
                </a:solidFill>
                <a:latin typeface="Fraunces" pitchFamily="34" charset="0"/>
                <a:ea typeface="Fraunces" pitchFamily="34" charset="-122"/>
                <a:cs typeface="Fraunces" pitchFamily="34" charset="-120"/>
              </a:rPr>
              <a:t>Additional Coverage</a:t>
            </a:r>
            <a:endParaRPr lang="en-US" sz="1950" dirty="0"/>
          </a:p>
        </p:txBody>
      </p:sp>
      <p:sp>
        <p:nvSpPr>
          <p:cNvPr id="8" name="Text 4"/>
          <p:cNvSpPr/>
          <p:nvPr/>
        </p:nvSpPr>
        <p:spPr>
          <a:xfrm>
            <a:off x="7464266" y="6242685"/>
            <a:ext cx="6470332" cy="1590675"/>
          </a:xfrm>
          <a:prstGeom prst="rect">
            <a:avLst/>
          </a:prstGeom>
          <a:noFill/>
          <a:ln/>
        </p:spPr>
        <p:txBody>
          <a:bodyPr wrap="square" lIns="0" tIns="0" rIns="0" bIns="0" rtlCol="0" anchor="t"/>
          <a:lstStyle/>
          <a:p>
            <a:pPr marL="0" indent="0" algn="l">
              <a:lnSpc>
                <a:spcPts val="2500"/>
              </a:lnSpc>
              <a:buNone/>
            </a:pPr>
            <a:r>
              <a:rPr lang="en-US" sz="1550" dirty="0">
                <a:solidFill>
                  <a:srgbClr val="EBECEF"/>
                </a:solidFill>
                <a:latin typeface="Epilogue" pitchFamily="34" charset="0"/>
                <a:ea typeface="Epilogue" pitchFamily="34" charset="-122"/>
                <a:cs typeface="Epilogue" pitchFamily="34" charset="-120"/>
              </a:rPr>
              <a:t>Vehicular and Pedestrian Access
Restrictive Covenant Violations
Policy amount increases 10% per year up to 150% of original policy amount
Pays rent/expenses if you cannot live in your home due to a claim</a:t>
            </a:r>
            <a:endParaRPr lang="en-US" sz="1550" dirty="0"/>
          </a:p>
        </p:txBody>
      </p:sp>
      <p:pic>
        <p:nvPicPr>
          <p:cNvPr id="9" name="Graphic 8">
            <a:extLst>
              <a:ext uri="{FF2B5EF4-FFF2-40B4-BE49-F238E27FC236}">
                <a16:creationId xmlns:a16="http://schemas.microsoft.com/office/drawing/2014/main" id="{7D42E2C2-F2D6-75DC-BAE8-C5CF1B0E94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98188" y="436550"/>
            <a:ext cx="2536410" cy="620152"/>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2614970"/>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Surveys</a:t>
            </a:r>
            <a:endParaRPr lang="en-US" sz="4850" dirty="0"/>
          </a:p>
        </p:txBody>
      </p:sp>
      <p:sp>
        <p:nvSpPr>
          <p:cNvPr id="4" name="Text 1"/>
          <p:cNvSpPr/>
          <p:nvPr/>
        </p:nvSpPr>
        <p:spPr>
          <a:xfrm>
            <a:off x="6350437" y="3756779"/>
            <a:ext cx="74159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Georgia is a buyer beware state – buyer has a duty to inspect</a:t>
            </a:r>
            <a:endParaRPr lang="en-US" sz="1900" dirty="0"/>
          </a:p>
        </p:txBody>
      </p:sp>
      <p:sp>
        <p:nvSpPr>
          <p:cNvPr id="5" name="Text 2"/>
          <p:cNvSpPr/>
          <p:nvPr/>
        </p:nvSpPr>
        <p:spPr>
          <a:xfrm>
            <a:off x="6350437" y="4429482"/>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Identifies boundary lines, set back lines, improvements, stream buffers, easements, encroachments, etc. It will also note if the property is in a flood zone .</a:t>
            </a:r>
            <a:endParaRPr lang="en-US" sz="1900" dirty="0"/>
          </a:p>
        </p:txBody>
      </p:sp>
      <p:pic>
        <p:nvPicPr>
          <p:cNvPr id="6" name="Graphic 5">
            <a:extLst>
              <a:ext uri="{FF2B5EF4-FFF2-40B4-BE49-F238E27FC236}">
                <a16:creationId xmlns:a16="http://schemas.microsoft.com/office/drawing/2014/main" id="{78CB1C97-7C54-74C5-8CF3-FF01F0E5D8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1053346"/>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Don't Rely on Old Surveys</a:t>
            </a:r>
            <a:endParaRPr lang="en-US" sz="4850" dirty="0"/>
          </a:p>
        </p:txBody>
      </p:sp>
      <p:sp>
        <p:nvSpPr>
          <p:cNvPr id="4" name="Text 1"/>
          <p:cNvSpPr/>
          <p:nvPr/>
        </p:nvSpPr>
        <p:spPr>
          <a:xfrm>
            <a:off x="1258967" y="2966680"/>
            <a:ext cx="7020997" cy="1185148"/>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A surveyor's liability runs ONLY to the name(s) on the survey. Only those named on the survey have recourse for a surveying mistake.</a:t>
            </a:r>
            <a:endParaRPr lang="en-US" sz="1900" dirty="0"/>
          </a:p>
        </p:txBody>
      </p:sp>
      <p:sp>
        <p:nvSpPr>
          <p:cNvPr id="5" name="Text 2"/>
          <p:cNvSpPr/>
          <p:nvPr/>
        </p:nvSpPr>
        <p:spPr>
          <a:xfrm>
            <a:off x="1258967" y="4238149"/>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An old survey is for information only.</a:t>
            </a:r>
            <a:endParaRPr lang="en-US" sz="1900" dirty="0"/>
          </a:p>
        </p:txBody>
      </p:sp>
      <p:sp>
        <p:nvSpPr>
          <p:cNvPr id="6" name="Text 3"/>
          <p:cNvSpPr/>
          <p:nvPr/>
        </p:nvSpPr>
        <p:spPr>
          <a:xfrm>
            <a:off x="1258967" y="4719518"/>
            <a:ext cx="7020997" cy="1580198"/>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Stream buffers are newer and many older surveys do not show stream buffers. A stream (by the state definition) is difficult to determine by a buyer's visual inspection of the property.</a:t>
            </a:r>
            <a:endParaRPr lang="en-US" sz="1900" dirty="0"/>
          </a:p>
        </p:txBody>
      </p:sp>
      <p:sp>
        <p:nvSpPr>
          <p:cNvPr id="7" name="Text 4"/>
          <p:cNvSpPr/>
          <p:nvPr/>
        </p:nvSpPr>
        <p:spPr>
          <a:xfrm>
            <a:off x="1258967" y="6386036"/>
            <a:ext cx="7020997"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Newer surveys are conducted using more precise equipment.</a:t>
            </a:r>
            <a:endParaRPr lang="en-US" sz="1900" dirty="0"/>
          </a:p>
        </p:txBody>
      </p:sp>
      <p:pic>
        <p:nvPicPr>
          <p:cNvPr id="8" name="Graphic 7">
            <a:extLst>
              <a:ext uri="{FF2B5EF4-FFF2-40B4-BE49-F238E27FC236}">
                <a16:creationId xmlns:a16="http://schemas.microsoft.com/office/drawing/2014/main" id="{E1A09C82-EEC1-81B7-1B56-351B7A5FFC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31624"/>
          </a:xfrm>
          <a:prstGeom prst="rect">
            <a:avLst/>
          </a:prstGeom>
        </p:spPr>
      </p:pic>
      <p:sp>
        <p:nvSpPr>
          <p:cNvPr id="3" name="Text 0"/>
          <p:cNvSpPr/>
          <p:nvPr/>
        </p:nvSpPr>
        <p:spPr>
          <a:xfrm>
            <a:off x="6137434" y="511493"/>
            <a:ext cx="5491877" cy="581263"/>
          </a:xfrm>
          <a:prstGeom prst="rect">
            <a:avLst/>
          </a:prstGeom>
          <a:noFill/>
          <a:ln/>
        </p:spPr>
        <p:txBody>
          <a:bodyPr wrap="none" lIns="0" tIns="0" rIns="0" bIns="0" rtlCol="0" anchor="t"/>
          <a:lstStyle/>
          <a:p>
            <a:pPr marL="0" indent="0">
              <a:lnSpc>
                <a:spcPts val="4550"/>
              </a:lnSpc>
              <a:buNone/>
            </a:pPr>
            <a:r>
              <a:rPr lang="en-US" sz="3650" dirty="0">
                <a:solidFill>
                  <a:srgbClr val="FFFFFF"/>
                </a:solidFill>
                <a:latin typeface="Fraunces" pitchFamily="34" charset="0"/>
                <a:ea typeface="Fraunces" pitchFamily="34" charset="-122"/>
                <a:cs typeface="Fraunces" pitchFamily="34" charset="-120"/>
              </a:rPr>
              <a:t>Surveys in Due Diligence</a:t>
            </a:r>
            <a:endParaRPr lang="en-US" sz="3650" dirty="0"/>
          </a:p>
        </p:txBody>
      </p:sp>
      <p:sp>
        <p:nvSpPr>
          <p:cNvPr id="4" name="Shape 1"/>
          <p:cNvSpPr/>
          <p:nvPr/>
        </p:nvSpPr>
        <p:spPr>
          <a:xfrm>
            <a:off x="6137434" y="1371719"/>
            <a:ext cx="7841933" cy="2881193"/>
          </a:xfrm>
          <a:prstGeom prst="roundRect">
            <a:avLst>
              <a:gd name="adj" fmla="val 2712"/>
            </a:avLst>
          </a:prstGeom>
          <a:solidFill>
            <a:srgbClr val="283157"/>
          </a:solidFill>
          <a:ln w="7620">
            <a:solidFill>
              <a:srgbClr val="414A70"/>
            </a:solidFill>
            <a:prstDash val="solid"/>
          </a:ln>
        </p:spPr>
        <p:txBody>
          <a:bodyPr/>
          <a:lstStyle/>
          <a:p>
            <a:endParaRPr lang="en-US"/>
          </a:p>
        </p:txBody>
      </p:sp>
      <p:sp>
        <p:nvSpPr>
          <p:cNvPr id="5" name="Text 2"/>
          <p:cNvSpPr/>
          <p:nvPr/>
        </p:nvSpPr>
        <p:spPr>
          <a:xfrm>
            <a:off x="6331029" y="1565315"/>
            <a:ext cx="2756654" cy="290632"/>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Late Survey Implications</a:t>
            </a:r>
            <a:endParaRPr lang="en-US" sz="1800" dirty="0"/>
          </a:p>
        </p:txBody>
      </p:sp>
      <p:sp>
        <p:nvSpPr>
          <p:cNvPr id="6" name="Text 3"/>
          <p:cNvSpPr/>
          <p:nvPr/>
        </p:nvSpPr>
        <p:spPr>
          <a:xfrm>
            <a:off x="6331029" y="1967508"/>
            <a:ext cx="7454741" cy="595074"/>
          </a:xfrm>
          <a:prstGeom prst="rect">
            <a:avLst/>
          </a:prstGeom>
          <a:noFill/>
          <a:ln/>
        </p:spPr>
        <p:txBody>
          <a:bodyPr wrap="squar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If a survey comes back </a:t>
            </a:r>
            <a:r>
              <a:rPr lang="en-US" sz="1450" b="1" dirty="0">
                <a:solidFill>
                  <a:srgbClr val="EBECEF"/>
                </a:solidFill>
                <a:latin typeface="Epilogue" pitchFamily="34" charset="0"/>
                <a:ea typeface="Epilogue" pitchFamily="34" charset="-122"/>
                <a:cs typeface="Epilogue" pitchFamily="34" charset="-120"/>
              </a:rPr>
              <a:t>after</a:t>
            </a:r>
            <a:r>
              <a:rPr lang="en-US" sz="1450" dirty="0">
                <a:solidFill>
                  <a:srgbClr val="EBECEF"/>
                </a:solidFill>
                <a:latin typeface="Epilogue" pitchFamily="34" charset="0"/>
                <a:ea typeface="Epilogue" pitchFamily="34" charset="-122"/>
                <a:cs typeface="Epilogue" pitchFamily="34" charset="-120"/>
              </a:rPr>
              <a:t> the due diligence period, buyers can object to title matters but have no recourse for non-title matters such as:</a:t>
            </a:r>
            <a:endParaRPr lang="en-US" sz="1450" dirty="0"/>
          </a:p>
        </p:txBody>
      </p:sp>
      <p:sp>
        <p:nvSpPr>
          <p:cNvPr id="7" name="Text 4"/>
          <p:cNvSpPr/>
          <p:nvPr/>
        </p:nvSpPr>
        <p:spPr>
          <a:xfrm>
            <a:off x="6628448" y="2674144"/>
            <a:ext cx="7157323" cy="2975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Stream Buffers</a:t>
            </a:r>
            <a:endParaRPr lang="en-US" sz="1450" dirty="0"/>
          </a:p>
        </p:txBody>
      </p:sp>
      <p:sp>
        <p:nvSpPr>
          <p:cNvPr id="8" name="Text 5"/>
          <p:cNvSpPr/>
          <p:nvPr/>
        </p:nvSpPr>
        <p:spPr>
          <a:xfrm>
            <a:off x="6628448" y="3036689"/>
            <a:ext cx="7157323" cy="2975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Flood Zone</a:t>
            </a:r>
            <a:endParaRPr lang="en-US" sz="1450" dirty="0"/>
          </a:p>
        </p:txBody>
      </p:sp>
      <p:sp>
        <p:nvSpPr>
          <p:cNvPr id="9" name="Text 6"/>
          <p:cNvSpPr/>
          <p:nvPr/>
        </p:nvSpPr>
        <p:spPr>
          <a:xfrm>
            <a:off x="6628448" y="3399234"/>
            <a:ext cx="7157323" cy="2975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Easements that limit the possibility of building</a:t>
            </a:r>
            <a:endParaRPr lang="en-US" sz="1450" dirty="0"/>
          </a:p>
        </p:txBody>
      </p:sp>
      <p:sp>
        <p:nvSpPr>
          <p:cNvPr id="10" name="Text 7"/>
          <p:cNvSpPr/>
          <p:nvPr/>
        </p:nvSpPr>
        <p:spPr>
          <a:xfrm>
            <a:off x="6628448" y="3761780"/>
            <a:ext cx="7157323" cy="297537"/>
          </a:xfrm>
          <a:prstGeom prst="rect">
            <a:avLst/>
          </a:prstGeom>
          <a:noFill/>
          <a:ln/>
        </p:spPr>
        <p:txBody>
          <a:bodyPr wrap="none" lIns="0" tIns="0" rIns="0" bIns="0" rtlCol="0" anchor="t"/>
          <a:lstStyle/>
          <a:p>
            <a:pPr marL="342900" indent="-342900" algn="l">
              <a:lnSpc>
                <a:spcPts val="2300"/>
              </a:lnSpc>
              <a:buSzPct val="100000"/>
              <a:buChar char="•"/>
            </a:pPr>
            <a:r>
              <a:rPr lang="en-US" sz="1450" dirty="0">
                <a:solidFill>
                  <a:srgbClr val="EBECEF"/>
                </a:solidFill>
                <a:latin typeface="Epilogue" pitchFamily="34" charset="0"/>
                <a:ea typeface="Epilogue" pitchFamily="34" charset="-122"/>
                <a:cs typeface="Epilogue" pitchFamily="34" charset="-120"/>
              </a:rPr>
              <a:t>Property is not as big as you thought</a:t>
            </a:r>
            <a:endParaRPr lang="en-US" sz="1450" dirty="0"/>
          </a:p>
        </p:txBody>
      </p:sp>
      <p:sp>
        <p:nvSpPr>
          <p:cNvPr id="11" name="Shape 8"/>
          <p:cNvSpPr/>
          <p:nvPr/>
        </p:nvSpPr>
        <p:spPr>
          <a:xfrm>
            <a:off x="6137434" y="4438888"/>
            <a:ext cx="7841933" cy="3281243"/>
          </a:xfrm>
          <a:prstGeom prst="roundRect">
            <a:avLst>
              <a:gd name="adj" fmla="val 2381"/>
            </a:avLst>
          </a:prstGeom>
          <a:solidFill>
            <a:srgbClr val="283157"/>
          </a:solidFill>
          <a:ln w="7620">
            <a:solidFill>
              <a:srgbClr val="414A70"/>
            </a:solidFill>
            <a:prstDash val="solid"/>
          </a:ln>
        </p:spPr>
        <p:txBody>
          <a:bodyPr/>
          <a:lstStyle/>
          <a:p>
            <a:endParaRPr lang="en-US"/>
          </a:p>
        </p:txBody>
      </p:sp>
      <p:sp>
        <p:nvSpPr>
          <p:cNvPr id="12" name="Text 9"/>
          <p:cNvSpPr/>
          <p:nvPr/>
        </p:nvSpPr>
        <p:spPr>
          <a:xfrm>
            <a:off x="6331029" y="4632484"/>
            <a:ext cx="3928229" cy="290632"/>
          </a:xfrm>
          <a:prstGeom prst="rect">
            <a:avLst/>
          </a:prstGeom>
          <a:noFill/>
          <a:ln/>
        </p:spPr>
        <p:txBody>
          <a:bodyPr wrap="none" lIns="0" tIns="0" rIns="0" bIns="0" rtlCol="0" anchor="t"/>
          <a:lstStyle/>
          <a:p>
            <a:pPr marL="0" indent="0">
              <a:lnSpc>
                <a:spcPts val="2250"/>
              </a:lnSpc>
              <a:buNone/>
            </a:pPr>
            <a:r>
              <a:rPr lang="en-US" sz="1800" dirty="0">
                <a:solidFill>
                  <a:srgbClr val="EBECEF"/>
                </a:solidFill>
                <a:latin typeface="Fraunces" pitchFamily="34" charset="0"/>
                <a:ea typeface="Fraunces" pitchFamily="34" charset="-122"/>
                <a:cs typeface="Fraunces" pitchFamily="34" charset="-120"/>
              </a:rPr>
              <a:t>Special Stipulation for Late Surveys</a:t>
            </a:r>
            <a:endParaRPr lang="en-US" sz="1800" dirty="0"/>
          </a:p>
        </p:txBody>
      </p:sp>
      <p:sp>
        <p:nvSpPr>
          <p:cNvPr id="13" name="Text 10"/>
          <p:cNvSpPr/>
          <p:nvPr/>
        </p:nvSpPr>
        <p:spPr>
          <a:xfrm>
            <a:off x="6331029" y="5034677"/>
            <a:ext cx="7454741" cy="595074"/>
          </a:xfrm>
          <a:prstGeom prst="rect">
            <a:avLst/>
          </a:prstGeom>
          <a:noFill/>
          <a:ln/>
        </p:spPr>
        <p:txBody>
          <a:bodyPr wrap="square" lIns="0" tIns="0" rIns="0" bIns="0" rtlCol="0" anchor="t"/>
          <a:lstStyle/>
          <a:p>
            <a:pPr marL="0" indent="0">
              <a:lnSpc>
                <a:spcPts val="2300"/>
              </a:lnSpc>
              <a:buNone/>
            </a:pPr>
            <a:r>
              <a:rPr lang="en-US" sz="1450" dirty="0">
                <a:solidFill>
                  <a:srgbClr val="EBECEF"/>
                </a:solidFill>
                <a:latin typeface="Epilogue" pitchFamily="34" charset="0"/>
                <a:ea typeface="Epilogue" pitchFamily="34" charset="-122"/>
                <a:cs typeface="Epilogue" pitchFamily="34" charset="-120"/>
              </a:rPr>
              <a:t>If the survey won't be back during due diligence you can include a special stipulation for survey matters:</a:t>
            </a:r>
            <a:endParaRPr lang="en-US" sz="1450" dirty="0"/>
          </a:p>
        </p:txBody>
      </p:sp>
      <p:sp>
        <p:nvSpPr>
          <p:cNvPr id="14" name="Text 11"/>
          <p:cNvSpPr/>
          <p:nvPr/>
        </p:nvSpPr>
        <p:spPr>
          <a:xfrm>
            <a:off x="6331029" y="5741313"/>
            <a:ext cx="7454741" cy="1785223"/>
          </a:xfrm>
          <a:prstGeom prst="rect">
            <a:avLst/>
          </a:prstGeom>
          <a:noFill/>
          <a:ln/>
        </p:spPr>
        <p:txBody>
          <a:bodyPr wrap="square" lIns="0" tIns="0" rIns="0" bIns="0" rtlCol="0" anchor="t"/>
          <a:lstStyle/>
          <a:p>
            <a:pPr marL="0" indent="0">
              <a:lnSpc>
                <a:spcPts val="2300"/>
              </a:lnSpc>
              <a:buNone/>
            </a:pPr>
            <a:r>
              <a:rPr lang="en-US" sz="1450" i="1" dirty="0">
                <a:solidFill>
                  <a:srgbClr val="EBECEF"/>
                </a:solidFill>
                <a:latin typeface="Epilogue" pitchFamily="34" charset="0"/>
                <a:ea typeface="Epilogue" pitchFamily="34" charset="-122"/>
                <a:cs typeface="Epilogue" pitchFamily="34" charset="-120"/>
              </a:rPr>
              <a:t>Should Buyer obtain a recent survey of the property, Buyer shall have the right to terminate the Purchase and Sale Agreement without penalty and with full refund of all Earnest Money if in Buyer's sole discretion any matters revealed by said survey are objectionable to Buyer. Buyer shall notify Seller of such termination for matters revealed by said survey no later than ___ days from Binding Agreement Date.</a:t>
            </a:r>
            <a:endParaRPr lang="en-US" sz="1450" i="1" dirty="0"/>
          </a:p>
        </p:txBody>
      </p:sp>
      <p:pic>
        <p:nvPicPr>
          <p:cNvPr id="15" name="Graphic 14">
            <a:extLst>
              <a:ext uri="{FF2B5EF4-FFF2-40B4-BE49-F238E27FC236}">
                <a16:creationId xmlns:a16="http://schemas.microsoft.com/office/drawing/2014/main" id="{C7F5404F-518D-6EF6-7358-5976C16658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943886" y="453673"/>
            <a:ext cx="2536410" cy="62015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sp>
        <p:nvSpPr>
          <p:cNvPr id="2" name="Text 0"/>
          <p:cNvSpPr/>
          <p:nvPr/>
        </p:nvSpPr>
        <p:spPr>
          <a:xfrm>
            <a:off x="864037" y="1405295"/>
            <a:ext cx="6709529"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Closer Responsibilities</a:t>
            </a:r>
            <a:endParaRPr lang="en-US" sz="4850" dirty="0"/>
          </a:p>
        </p:txBody>
      </p:sp>
      <p:sp>
        <p:nvSpPr>
          <p:cNvPr id="3" name="Text 1"/>
          <p:cNvSpPr/>
          <p:nvPr/>
        </p:nvSpPr>
        <p:spPr>
          <a:xfrm>
            <a:off x="864037" y="2670572"/>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Closer</a:t>
            </a:r>
            <a:endParaRPr lang="en-US" sz="1900" dirty="0"/>
          </a:p>
        </p:txBody>
      </p:sp>
      <p:sp>
        <p:nvSpPr>
          <p:cNvPr id="4" name="Text 2"/>
          <p:cNvSpPr/>
          <p:nvPr/>
        </p:nvSpPr>
        <p:spPr>
          <a:xfrm>
            <a:off x="864037" y="3343275"/>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Works with Lender to balance the CD and receives the final loan documents.</a:t>
            </a:r>
            <a:endParaRPr lang="en-US" sz="1900" dirty="0"/>
          </a:p>
        </p:txBody>
      </p:sp>
      <p:sp>
        <p:nvSpPr>
          <p:cNvPr id="5" name="Text 3"/>
          <p:cNvSpPr/>
          <p:nvPr/>
        </p:nvSpPr>
        <p:spPr>
          <a:xfrm>
            <a:off x="864037" y="4015978"/>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Balances the closing file and sends the settlement statement in advance to review.</a:t>
            </a:r>
            <a:endParaRPr lang="en-US" sz="1900" dirty="0"/>
          </a:p>
        </p:txBody>
      </p:sp>
      <p:sp>
        <p:nvSpPr>
          <p:cNvPr id="6" name="Text 4"/>
          <p:cNvSpPr/>
          <p:nvPr/>
        </p:nvSpPr>
        <p:spPr>
          <a:xfrm>
            <a:off x="864037" y="4688681"/>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Confirms receipt of all items referenced in the contract: termite, home warranty, HOA letter, insurance, water bills, etc.</a:t>
            </a:r>
            <a:endParaRPr lang="en-US" sz="1900" dirty="0"/>
          </a:p>
        </p:txBody>
      </p:sp>
      <p:sp>
        <p:nvSpPr>
          <p:cNvPr id="7" name="Text 5"/>
          <p:cNvSpPr/>
          <p:nvPr/>
        </p:nvSpPr>
        <p:spPr>
          <a:xfrm>
            <a:off x="864037" y="5756434"/>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Prepares, with the attorney, deeds, affidavits and other documents signed at closing.</a:t>
            </a:r>
            <a:endParaRPr lang="en-US" sz="1900" dirty="0"/>
          </a:p>
        </p:txBody>
      </p:sp>
      <p:sp>
        <p:nvSpPr>
          <p:cNvPr id="8" name="Text 6"/>
          <p:cNvSpPr/>
          <p:nvPr/>
        </p:nvSpPr>
        <p:spPr>
          <a:xfrm>
            <a:off x="864037" y="6429137"/>
            <a:ext cx="129023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Confirms receipt of wires</a:t>
            </a:r>
            <a:endParaRPr lang="en-US" sz="1900" dirty="0"/>
          </a:p>
        </p:txBody>
      </p:sp>
      <p:pic>
        <p:nvPicPr>
          <p:cNvPr id="9" name="Graphic 8">
            <a:extLst>
              <a:ext uri="{FF2B5EF4-FFF2-40B4-BE49-F238E27FC236}">
                <a16:creationId xmlns:a16="http://schemas.microsoft.com/office/drawing/2014/main" id="{14A7A301-897E-6E09-0CBD-D51B288B0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sp>
        <p:nvSpPr>
          <p:cNvPr id="2" name="Text 0"/>
          <p:cNvSpPr/>
          <p:nvPr/>
        </p:nvSpPr>
        <p:spPr>
          <a:xfrm>
            <a:off x="864037" y="1445419"/>
            <a:ext cx="7657862"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Closer - Taxes and Escrow</a:t>
            </a:r>
            <a:endParaRPr lang="en-US" sz="4850" dirty="0"/>
          </a:p>
        </p:txBody>
      </p:sp>
      <p:sp>
        <p:nvSpPr>
          <p:cNvPr id="3" name="Text 1"/>
          <p:cNvSpPr/>
          <p:nvPr/>
        </p:nvSpPr>
        <p:spPr>
          <a:xfrm>
            <a:off x="1258967" y="2710696"/>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Estimated Taxes:</a:t>
            </a:r>
            <a:endParaRPr lang="en-US" sz="1900" dirty="0"/>
          </a:p>
        </p:txBody>
      </p:sp>
      <p:sp>
        <p:nvSpPr>
          <p:cNvPr id="4" name="Text 2"/>
          <p:cNvSpPr/>
          <p:nvPr/>
        </p:nvSpPr>
        <p:spPr>
          <a:xfrm>
            <a:off x="1654016" y="3192066"/>
            <a:ext cx="12112347" cy="790099"/>
          </a:xfrm>
          <a:prstGeom prst="rect">
            <a:avLst/>
          </a:prstGeom>
          <a:noFill/>
          <a:ln/>
        </p:spPr>
        <p:txBody>
          <a:bodyPr wrap="squar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For properties with more than homestead exemption or new construction, we ask lender if they need estimated taxes depending on time of year</a:t>
            </a:r>
            <a:endParaRPr lang="en-US" sz="1900" dirty="0"/>
          </a:p>
        </p:txBody>
      </p:sp>
      <p:sp>
        <p:nvSpPr>
          <p:cNvPr id="5" name="Text 3"/>
          <p:cNvSpPr/>
          <p:nvPr/>
        </p:nvSpPr>
        <p:spPr>
          <a:xfrm>
            <a:off x="1654016" y="4068485"/>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Include estimated taxes for the following year on the title commitment</a:t>
            </a:r>
            <a:endParaRPr lang="en-US" sz="1900" dirty="0"/>
          </a:p>
        </p:txBody>
      </p:sp>
      <p:sp>
        <p:nvSpPr>
          <p:cNvPr id="6" name="Text 4"/>
          <p:cNvSpPr/>
          <p:nvPr/>
        </p:nvSpPr>
        <p:spPr>
          <a:xfrm>
            <a:off x="1654016" y="4549854"/>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Review exemptions on tax report for any significant exemptions</a:t>
            </a:r>
            <a:endParaRPr lang="en-US" sz="1900" dirty="0"/>
          </a:p>
        </p:txBody>
      </p:sp>
      <p:sp>
        <p:nvSpPr>
          <p:cNvPr id="7" name="Text 5"/>
          <p:cNvSpPr/>
          <p:nvPr/>
        </p:nvSpPr>
        <p:spPr>
          <a:xfrm>
            <a:off x="1654016" y="5031224"/>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New construction amounts should be based on % of completion as of January 1st</a:t>
            </a:r>
            <a:endParaRPr lang="en-US" sz="1900" dirty="0"/>
          </a:p>
        </p:txBody>
      </p:sp>
      <p:sp>
        <p:nvSpPr>
          <p:cNvPr id="8" name="Text 6"/>
          <p:cNvSpPr/>
          <p:nvPr/>
        </p:nvSpPr>
        <p:spPr>
          <a:xfrm>
            <a:off x="1258967" y="5512594"/>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Tax Assessments:</a:t>
            </a:r>
            <a:endParaRPr lang="en-US" sz="1900" dirty="0"/>
          </a:p>
        </p:txBody>
      </p:sp>
      <p:sp>
        <p:nvSpPr>
          <p:cNvPr id="9" name="Text 7"/>
          <p:cNvSpPr/>
          <p:nvPr/>
        </p:nvSpPr>
        <p:spPr>
          <a:xfrm>
            <a:off x="1654016" y="5993963"/>
            <a:ext cx="12112347" cy="790099"/>
          </a:xfrm>
          <a:prstGeom prst="rect">
            <a:avLst/>
          </a:prstGeom>
          <a:noFill/>
          <a:ln/>
        </p:spPr>
        <p:txBody>
          <a:bodyPr wrap="squar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If assessment is released, use assessment amount for tax prorations prior to bill release rather than prior year</a:t>
            </a:r>
            <a:endParaRPr lang="en-US" sz="1900" dirty="0"/>
          </a:p>
        </p:txBody>
      </p:sp>
      <p:pic>
        <p:nvPicPr>
          <p:cNvPr id="10" name="Graphic 9">
            <a:extLst>
              <a:ext uri="{FF2B5EF4-FFF2-40B4-BE49-F238E27FC236}">
                <a16:creationId xmlns:a16="http://schemas.microsoft.com/office/drawing/2014/main" id="{E730E7BB-9428-7A4C-B759-C0625E2825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64037" y="820579"/>
            <a:ext cx="9047917"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Who Makes Up the C&amp;B Team?</a:t>
            </a:r>
            <a:endParaRPr lang="en-US" sz="4850" dirty="0"/>
          </a:p>
        </p:txBody>
      </p:sp>
      <p:pic>
        <p:nvPicPr>
          <p:cNvPr id="3" name="Image 0" descr="preencoded.png"/>
          <p:cNvPicPr>
            <a:picLocks noChangeAspect="1"/>
          </p:cNvPicPr>
          <p:nvPr/>
        </p:nvPicPr>
        <p:blipFill>
          <a:blip r:embed="rId3"/>
          <a:stretch>
            <a:fillRect/>
          </a:stretch>
        </p:blipFill>
        <p:spPr>
          <a:xfrm>
            <a:off x="864037" y="2085856"/>
            <a:ext cx="4053840" cy="2505432"/>
          </a:xfrm>
          <a:prstGeom prst="rect">
            <a:avLst/>
          </a:prstGeom>
        </p:spPr>
      </p:pic>
      <p:sp>
        <p:nvSpPr>
          <p:cNvPr id="4" name="Text 1"/>
          <p:cNvSpPr/>
          <p:nvPr/>
        </p:nvSpPr>
        <p:spPr>
          <a:xfrm>
            <a:off x="864037" y="4899898"/>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EBECEF"/>
                </a:solidFill>
                <a:latin typeface="Fraunces" pitchFamily="34" charset="0"/>
                <a:ea typeface="Fraunces" pitchFamily="34" charset="-122"/>
                <a:cs typeface="Fraunces" pitchFamily="34" charset="-120"/>
              </a:rPr>
              <a:t>Core Team Members</a:t>
            </a:r>
            <a:endParaRPr lang="en-US" sz="2400" dirty="0"/>
          </a:p>
        </p:txBody>
      </p:sp>
      <p:sp>
        <p:nvSpPr>
          <p:cNvPr id="5" name="Text 2"/>
          <p:cNvSpPr/>
          <p:nvPr/>
        </p:nvSpPr>
        <p:spPr>
          <a:xfrm>
            <a:off x="864037" y="5433774"/>
            <a:ext cx="4053840" cy="1975247"/>
          </a:xfrm>
          <a:prstGeom prst="rect">
            <a:avLst/>
          </a:prstGeom>
          <a:noFill/>
          <a:ln/>
        </p:spPr>
        <p:txBody>
          <a:bodyPr wrap="square" lIns="0" tIns="0" rIns="0" bIns="0" rtlCol="0" anchor="t"/>
          <a:lstStyle/>
          <a:p>
            <a:pPr marL="0" indent="0" algn="l">
              <a:lnSpc>
                <a:spcPts val="3100"/>
              </a:lnSpc>
              <a:buNone/>
            </a:pPr>
            <a:r>
              <a:rPr lang="en-US" sz="1900" dirty="0">
                <a:solidFill>
                  <a:srgbClr val="EBECEF"/>
                </a:solidFill>
                <a:latin typeface="Epilogue" pitchFamily="34" charset="0"/>
                <a:ea typeface="Epilogue" pitchFamily="34" charset="-122"/>
                <a:cs typeface="Epilogue" pitchFamily="34" charset="-120"/>
              </a:rPr>
              <a:t>File Intake
Title Examiner
Title Curative
Pre-Closer
Closer</a:t>
            </a:r>
            <a:endParaRPr lang="en-US" sz="1900" dirty="0"/>
          </a:p>
        </p:txBody>
      </p:sp>
      <p:pic>
        <p:nvPicPr>
          <p:cNvPr id="6" name="Image 1" descr="preencoded.png"/>
          <p:cNvPicPr>
            <a:picLocks noChangeAspect="1"/>
          </p:cNvPicPr>
          <p:nvPr/>
        </p:nvPicPr>
        <p:blipFill>
          <a:blip r:embed="rId4"/>
          <a:stretch>
            <a:fillRect/>
          </a:stretch>
        </p:blipFill>
        <p:spPr>
          <a:xfrm>
            <a:off x="5288161" y="2085856"/>
            <a:ext cx="4053959" cy="2505432"/>
          </a:xfrm>
          <a:prstGeom prst="rect">
            <a:avLst/>
          </a:prstGeom>
        </p:spPr>
      </p:pic>
      <p:sp>
        <p:nvSpPr>
          <p:cNvPr id="7" name="Text 3"/>
          <p:cNvSpPr/>
          <p:nvPr/>
        </p:nvSpPr>
        <p:spPr>
          <a:xfrm>
            <a:off x="5288161" y="4899898"/>
            <a:ext cx="4042767" cy="385763"/>
          </a:xfrm>
          <a:prstGeom prst="rect">
            <a:avLst/>
          </a:prstGeom>
          <a:noFill/>
          <a:ln/>
        </p:spPr>
        <p:txBody>
          <a:bodyPr wrap="none" lIns="0" tIns="0" rIns="0" bIns="0" rtlCol="0" anchor="t"/>
          <a:lstStyle/>
          <a:p>
            <a:pPr marL="0" indent="0" algn="l">
              <a:lnSpc>
                <a:spcPts val="3000"/>
              </a:lnSpc>
              <a:buNone/>
            </a:pPr>
            <a:r>
              <a:rPr lang="en-US" sz="2400" dirty="0">
                <a:solidFill>
                  <a:srgbClr val="EBECEF"/>
                </a:solidFill>
                <a:latin typeface="Fraunces" pitchFamily="34" charset="0"/>
                <a:ea typeface="Fraunces" pitchFamily="34" charset="-122"/>
                <a:cs typeface="Fraunces" pitchFamily="34" charset="-120"/>
              </a:rPr>
              <a:t>Legal and Financial Experts</a:t>
            </a:r>
            <a:endParaRPr lang="en-US" sz="2400" dirty="0"/>
          </a:p>
        </p:txBody>
      </p:sp>
      <p:sp>
        <p:nvSpPr>
          <p:cNvPr id="8" name="Text 4"/>
          <p:cNvSpPr/>
          <p:nvPr/>
        </p:nvSpPr>
        <p:spPr>
          <a:xfrm>
            <a:off x="5288161" y="5433774"/>
            <a:ext cx="4053959" cy="1185148"/>
          </a:xfrm>
          <a:prstGeom prst="rect">
            <a:avLst/>
          </a:prstGeom>
          <a:noFill/>
          <a:ln/>
        </p:spPr>
        <p:txBody>
          <a:bodyPr wrap="square" lIns="0" tIns="0" rIns="0" bIns="0" rtlCol="0" anchor="t"/>
          <a:lstStyle/>
          <a:p>
            <a:pPr marL="0" indent="0" algn="l">
              <a:lnSpc>
                <a:spcPts val="3100"/>
              </a:lnSpc>
              <a:buNone/>
            </a:pPr>
            <a:r>
              <a:rPr lang="en-US" sz="1900" dirty="0">
                <a:solidFill>
                  <a:srgbClr val="EBECEF"/>
                </a:solidFill>
                <a:latin typeface="Epilogue" pitchFamily="34" charset="0"/>
                <a:ea typeface="Epilogue" pitchFamily="34" charset="-122"/>
                <a:cs typeface="Epilogue" pitchFamily="34" charset="-120"/>
              </a:rPr>
              <a:t>Attorney
Funder/Disburser
Recorder/Post Closer</a:t>
            </a:r>
            <a:endParaRPr lang="en-US" sz="1900" dirty="0"/>
          </a:p>
        </p:txBody>
      </p:sp>
      <p:pic>
        <p:nvPicPr>
          <p:cNvPr id="9" name="Image 2" descr="preencoded.png"/>
          <p:cNvPicPr>
            <a:picLocks noChangeAspect="1"/>
          </p:cNvPicPr>
          <p:nvPr/>
        </p:nvPicPr>
        <p:blipFill>
          <a:blip r:embed="rId5"/>
          <a:stretch>
            <a:fillRect/>
          </a:stretch>
        </p:blipFill>
        <p:spPr>
          <a:xfrm>
            <a:off x="9712404" y="2085856"/>
            <a:ext cx="4053840" cy="2505432"/>
          </a:xfrm>
          <a:prstGeom prst="rect">
            <a:avLst/>
          </a:prstGeom>
        </p:spPr>
      </p:pic>
      <p:sp>
        <p:nvSpPr>
          <p:cNvPr id="10" name="Text 5"/>
          <p:cNvSpPr/>
          <p:nvPr/>
        </p:nvSpPr>
        <p:spPr>
          <a:xfrm>
            <a:off x="9712404" y="4899898"/>
            <a:ext cx="3086100" cy="385763"/>
          </a:xfrm>
          <a:prstGeom prst="rect">
            <a:avLst/>
          </a:prstGeom>
          <a:noFill/>
          <a:ln/>
        </p:spPr>
        <p:txBody>
          <a:bodyPr wrap="none" lIns="0" tIns="0" rIns="0" bIns="0" rtlCol="0" anchor="t"/>
          <a:lstStyle/>
          <a:p>
            <a:pPr marL="0" indent="0" algn="l">
              <a:lnSpc>
                <a:spcPts val="3000"/>
              </a:lnSpc>
              <a:buNone/>
            </a:pPr>
            <a:r>
              <a:rPr lang="en-US" sz="2400" dirty="0">
                <a:solidFill>
                  <a:srgbClr val="EBECEF"/>
                </a:solidFill>
                <a:latin typeface="Fraunces" pitchFamily="34" charset="0"/>
                <a:ea typeface="Fraunces" pitchFamily="34" charset="-122"/>
                <a:cs typeface="Fraunces" pitchFamily="34" charset="-120"/>
              </a:rPr>
              <a:t>Extended Team</a:t>
            </a:r>
            <a:endParaRPr lang="en-US" sz="2400" dirty="0"/>
          </a:p>
        </p:txBody>
      </p:sp>
      <p:sp>
        <p:nvSpPr>
          <p:cNvPr id="11" name="Text 6"/>
          <p:cNvSpPr/>
          <p:nvPr/>
        </p:nvSpPr>
        <p:spPr>
          <a:xfrm>
            <a:off x="9712404" y="5433774"/>
            <a:ext cx="4053840" cy="395049"/>
          </a:xfrm>
          <a:prstGeom prst="rect">
            <a:avLst/>
          </a:prstGeom>
          <a:noFill/>
          <a:ln/>
        </p:spPr>
        <p:txBody>
          <a:bodyPr wrap="none" lIns="0" tIns="0" rIns="0" bIns="0" rtlCol="0" anchor="t"/>
          <a:lstStyle/>
          <a:p>
            <a:pPr marL="0" indent="0" algn="l">
              <a:lnSpc>
                <a:spcPts val="3100"/>
              </a:lnSpc>
              <a:buNone/>
            </a:pPr>
            <a:r>
              <a:rPr lang="en-US" sz="1900" dirty="0">
                <a:solidFill>
                  <a:srgbClr val="EBECEF"/>
                </a:solidFill>
                <a:latin typeface="Epilogue" pitchFamily="34" charset="0"/>
                <a:ea typeface="Epilogue" pitchFamily="34" charset="-122"/>
                <a:cs typeface="Epilogue" pitchFamily="34" charset="-120"/>
              </a:rPr>
              <a:t>And many many more!</a:t>
            </a:r>
            <a:endParaRPr lang="en-US" sz="1900" dirty="0"/>
          </a:p>
        </p:txBody>
      </p:sp>
      <p:pic>
        <p:nvPicPr>
          <p:cNvPr id="12" name="Graphic 11">
            <a:extLst>
              <a:ext uri="{FF2B5EF4-FFF2-40B4-BE49-F238E27FC236}">
                <a16:creationId xmlns:a16="http://schemas.microsoft.com/office/drawing/2014/main" id="{9B074215-FF52-B422-0935-2B828F5D60A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829586" y="7334910"/>
            <a:ext cx="2536410" cy="62015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sp>
        <p:nvSpPr>
          <p:cNvPr id="2" name="Text 0"/>
          <p:cNvSpPr/>
          <p:nvPr/>
        </p:nvSpPr>
        <p:spPr>
          <a:xfrm>
            <a:off x="864037" y="1599843"/>
            <a:ext cx="7035998"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Closer: Parties Not Attending Closing</a:t>
            </a:r>
            <a:endParaRPr lang="en-US" sz="4850" dirty="0"/>
          </a:p>
        </p:txBody>
      </p:sp>
      <p:sp>
        <p:nvSpPr>
          <p:cNvPr id="3" name="Text 1"/>
          <p:cNvSpPr/>
          <p:nvPr/>
        </p:nvSpPr>
        <p:spPr>
          <a:xfrm>
            <a:off x="1258967" y="2865120"/>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Seller Mail Away:</a:t>
            </a:r>
            <a:endParaRPr lang="en-US" sz="1900" dirty="0"/>
          </a:p>
        </p:txBody>
      </p:sp>
      <p:sp>
        <p:nvSpPr>
          <p:cNvPr id="4" name="Text 2"/>
          <p:cNvSpPr/>
          <p:nvPr/>
        </p:nvSpPr>
        <p:spPr>
          <a:xfrm>
            <a:off x="1654016" y="3346490"/>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Seller must be available on closing date for potential buyer's loan documents</a:t>
            </a:r>
            <a:endParaRPr lang="en-US" sz="1900" dirty="0"/>
          </a:p>
        </p:txBody>
      </p:sp>
      <p:sp>
        <p:nvSpPr>
          <p:cNvPr id="5" name="Text 3"/>
          <p:cNvSpPr/>
          <p:nvPr/>
        </p:nvSpPr>
        <p:spPr>
          <a:xfrm>
            <a:off x="1654016" y="3827859"/>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Confirm seller can print documents (letter size paper)</a:t>
            </a:r>
            <a:endParaRPr lang="en-US" sz="1900" dirty="0"/>
          </a:p>
        </p:txBody>
      </p:sp>
      <p:sp>
        <p:nvSpPr>
          <p:cNvPr id="6" name="Text 4"/>
          <p:cNvSpPr/>
          <p:nvPr/>
        </p:nvSpPr>
        <p:spPr>
          <a:xfrm>
            <a:off x="1654016" y="4309229"/>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Prepaid FedEx label provided</a:t>
            </a:r>
            <a:endParaRPr lang="en-US" sz="1900" dirty="0"/>
          </a:p>
        </p:txBody>
      </p:sp>
      <p:sp>
        <p:nvSpPr>
          <p:cNvPr id="7" name="Text 5"/>
          <p:cNvSpPr/>
          <p:nvPr/>
        </p:nvSpPr>
        <p:spPr>
          <a:xfrm>
            <a:off x="1654016" y="4790599"/>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Copy of signed documents required for review before drop-off</a:t>
            </a:r>
            <a:endParaRPr lang="en-US" sz="1900" dirty="0"/>
          </a:p>
        </p:txBody>
      </p:sp>
      <p:sp>
        <p:nvSpPr>
          <p:cNvPr id="8" name="Text 6"/>
          <p:cNvSpPr/>
          <p:nvPr/>
        </p:nvSpPr>
        <p:spPr>
          <a:xfrm>
            <a:off x="1258967" y="5271968"/>
            <a:ext cx="125073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CASH Buyer Mail Away:</a:t>
            </a:r>
            <a:endParaRPr lang="en-US" sz="1900" dirty="0"/>
          </a:p>
        </p:txBody>
      </p:sp>
      <p:sp>
        <p:nvSpPr>
          <p:cNvPr id="9" name="Text 7"/>
          <p:cNvSpPr/>
          <p:nvPr/>
        </p:nvSpPr>
        <p:spPr>
          <a:xfrm>
            <a:off x="1654016" y="5753338"/>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Documents can be signed via HelloSign</a:t>
            </a:r>
            <a:endParaRPr lang="en-US" sz="1900" dirty="0"/>
          </a:p>
        </p:txBody>
      </p:sp>
      <p:sp>
        <p:nvSpPr>
          <p:cNvPr id="10" name="Text 8"/>
          <p:cNvSpPr/>
          <p:nvPr/>
        </p:nvSpPr>
        <p:spPr>
          <a:xfrm>
            <a:off x="1654016" y="6234708"/>
            <a:ext cx="12112347" cy="395049"/>
          </a:xfrm>
          <a:prstGeom prst="rect">
            <a:avLst/>
          </a:prstGeom>
          <a:noFill/>
          <a:ln/>
        </p:spPr>
        <p:txBody>
          <a:bodyPr wrap="none" lIns="0" tIns="0" rIns="0" bIns="0" rtlCol="0" anchor="t"/>
          <a:lstStyle/>
          <a:p>
            <a:pPr marL="685800" lvl="1"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Originals not required</a:t>
            </a:r>
            <a:endParaRPr lang="en-US" sz="1900" dirty="0"/>
          </a:p>
        </p:txBody>
      </p:sp>
      <p:pic>
        <p:nvPicPr>
          <p:cNvPr id="11" name="Graphic 10">
            <a:extLst>
              <a:ext uri="{FF2B5EF4-FFF2-40B4-BE49-F238E27FC236}">
                <a16:creationId xmlns:a16="http://schemas.microsoft.com/office/drawing/2014/main" id="{C4C59AEE-32DC-C063-5301-5E3CBADB6F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766405"/>
            <a:ext cx="7415927" cy="1543050"/>
          </a:xfrm>
          <a:prstGeom prst="rect">
            <a:avLst/>
          </a:prstGeom>
          <a:noFill/>
          <a:ln/>
        </p:spPr>
        <p:txBody>
          <a:bodyPr wrap="squar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Closer: Loan Buyer Mail Away</a:t>
            </a:r>
            <a:endParaRPr lang="en-US" sz="4850" dirty="0"/>
          </a:p>
        </p:txBody>
      </p:sp>
      <p:sp>
        <p:nvSpPr>
          <p:cNvPr id="4" name="Text 1"/>
          <p:cNvSpPr/>
          <p:nvPr/>
        </p:nvSpPr>
        <p:spPr>
          <a:xfrm>
            <a:off x="864037" y="2679740"/>
            <a:ext cx="7415927" cy="790099"/>
          </a:xfrm>
          <a:prstGeom prst="rect">
            <a:avLst/>
          </a:prstGeom>
          <a:noFill/>
          <a:ln/>
        </p:spPr>
        <p:txBody>
          <a:bodyPr wrap="square" lIns="0" tIns="0" rIns="0" bIns="0" rtlCol="0" anchor="t"/>
          <a:lstStyle/>
          <a:p>
            <a:pPr marL="0" indent="0">
              <a:lnSpc>
                <a:spcPts val="3100"/>
              </a:lnSpc>
              <a:buNone/>
            </a:pPr>
            <a:r>
              <a:rPr lang="en-US" sz="1900" b="1" dirty="0">
                <a:solidFill>
                  <a:srgbClr val="EBECEF"/>
                </a:solidFill>
                <a:latin typeface="Epilogue" pitchFamily="34" charset="0"/>
                <a:ea typeface="Epilogue" pitchFamily="34" charset="-122"/>
                <a:cs typeface="Epilogue" pitchFamily="34" charset="-120"/>
              </a:rPr>
              <a:t>We strongly discourage a mailaway with a loan package</a:t>
            </a:r>
            <a:r>
              <a:rPr lang="en-US" sz="1900" dirty="0">
                <a:solidFill>
                  <a:srgbClr val="EBECEF"/>
                </a:solidFill>
                <a:latin typeface="Epilogue" pitchFamily="34" charset="0"/>
                <a:ea typeface="Epilogue" pitchFamily="34" charset="-122"/>
                <a:cs typeface="Epilogue" pitchFamily="34" charset="-120"/>
              </a:rPr>
              <a:t>. A POA is typically a much better option.</a:t>
            </a:r>
            <a:endParaRPr lang="en-US" sz="1900" dirty="0"/>
          </a:p>
        </p:txBody>
      </p:sp>
      <p:sp>
        <p:nvSpPr>
          <p:cNvPr id="5" name="Text 2"/>
          <p:cNvSpPr/>
          <p:nvPr/>
        </p:nvSpPr>
        <p:spPr>
          <a:xfrm>
            <a:off x="864037" y="3747492"/>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lender must send us the loan package at least 3 days prior to closing in order to receive the originals back before closing.</a:t>
            </a:r>
            <a:endParaRPr lang="en-US" sz="1900" dirty="0"/>
          </a:p>
        </p:txBody>
      </p:sp>
      <p:sp>
        <p:nvSpPr>
          <p:cNvPr id="6" name="Text 3"/>
          <p:cNvSpPr/>
          <p:nvPr/>
        </p:nvSpPr>
        <p:spPr>
          <a:xfrm>
            <a:off x="864037" y="5210294"/>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We will set the buyers up with a mobile notary. The fee for a mobile notary varies and will be collected from the buyer on the settlement statement.</a:t>
            </a:r>
            <a:endParaRPr lang="en-US" sz="1900" dirty="0"/>
          </a:p>
        </p:txBody>
      </p:sp>
      <p:sp>
        <p:nvSpPr>
          <p:cNvPr id="7" name="Text 4"/>
          <p:cNvSpPr/>
          <p:nvPr/>
        </p:nvSpPr>
        <p:spPr>
          <a:xfrm>
            <a:off x="864037" y="6673096"/>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A copy of the signed documents must be returned to the closer to review prior to returning the original package.</a:t>
            </a:r>
            <a:endParaRPr lang="en-US" sz="1900" dirty="0"/>
          </a:p>
        </p:txBody>
      </p:sp>
      <p:pic>
        <p:nvPicPr>
          <p:cNvPr id="8" name="Graphic 7">
            <a:extLst>
              <a:ext uri="{FF2B5EF4-FFF2-40B4-BE49-F238E27FC236}">
                <a16:creationId xmlns:a16="http://schemas.microsoft.com/office/drawing/2014/main" id="{1FB49A11-F17A-AE1A-ED7B-88E9CE441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349692"/>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Wiring Funds</a:t>
            </a:r>
            <a:endParaRPr lang="en-US" sz="4850" dirty="0"/>
          </a:p>
        </p:txBody>
      </p:sp>
      <p:sp>
        <p:nvSpPr>
          <p:cNvPr id="4" name="Text 1"/>
          <p:cNvSpPr/>
          <p:nvPr/>
        </p:nvSpPr>
        <p:spPr>
          <a:xfrm>
            <a:off x="6350437" y="2491502"/>
            <a:ext cx="7415927" cy="395049"/>
          </a:xfrm>
          <a:prstGeom prst="rect">
            <a:avLst/>
          </a:prstGeom>
          <a:noFill/>
          <a:ln/>
        </p:spPr>
        <p:txBody>
          <a:bodyPr wrap="non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Wire funds at least one day prior to closing!</a:t>
            </a:r>
            <a:endParaRPr lang="en-US" sz="1900" dirty="0"/>
          </a:p>
        </p:txBody>
      </p:sp>
      <p:sp>
        <p:nvSpPr>
          <p:cNvPr id="5" name="Text 2"/>
          <p:cNvSpPr/>
          <p:nvPr/>
        </p:nvSpPr>
        <p:spPr>
          <a:xfrm>
            <a:off x="6350437" y="3164205"/>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A buyer should contact their bank to confirm wiring procedures - most banks require you appear in person to initiate a wire.</a:t>
            </a:r>
            <a:endParaRPr lang="en-US" sz="1900" dirty="0"/>
          </a:p>
        </p:txBody>
      </p:sp>
      <p:sp>
        <p:nvSpPr>
          <p:cNvPr id="6" name="Text 3"/>
          <p:cNvSpPr/>
          <p:nvPr/>
        </p:nvSpPr>
        <p:spPr>
          <a:xfrm>
            <a:off x="6350437" y="4627007"/>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If funds are coming from an investment account the wire may need to be initiated more than one day before closing.</a:t>
            </a:r>
            <a:endParaRPr lang="en-US" sz="1900" dirty="0"/>
          </a:p>
        </p:txBody>
      </p:sp>
      <p:sp>
        <p:nvSpPr>
          <p:cNvPr id="7" name="Text 4"/>
          <p:cNvSpPr/>
          <p:nvPr/>
        </p:nvSpPr>
        <p:spPr>
          <a:xfrm>
            <a:off x="6350437" y="5694759"/>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A buyer should only rely on wire instructions provided through CertifID and confirmed over the phone via an independently verified number.</a:t>
            </a:r>
            <a:endParaRPr lang="en-US" sz="1900" dirty="0"/>
          </a:p>
        </p:txBody>
      </p:sp>
      <p:pic>
        <p:nvPicPr>
          <p:cNvPr id="8" name="Graphic 7">
            <a:extLst>
              <a:ext uri="{FF2B5EF4-FFF2-40B4-BE49-F238E27FC236}">
                <a16:creationId xmlns:a16="http://schemas.microsoft.com/office/drawing/2014/main" id="{8246EEA6-BDE1-550A-029B-A603EA21C9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spTree>
      <p:nvGrpSpPr>
        <p:cNvPr id="1" name=""/>
        <p:cNvGrpSpPr/>
        <p:nvPr/>
      </p:nvGrpSpPr>
      <p:grpSpPr>
        <a:xfrm>
          <a:off x="0" y="0"/>
          <a:ext cx="0" cy="0"/>
          <a:chOff x="0" y="0"/>
          <a:chExt cx="0" cy="0"/>
        </a:xfrm>
      </p:grpSpPr>
      <p:sp>
        <p:nvSpPr>
          <p:cNvPr id="3" name="Text 0"/>
          <p:cNvSpPr/>
          <p:nvPr/>
        </p:nvSpPr>
        <p:spPr>
          <a:xfrm>
            <a:off x="457201" y="743975"/>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ACH Transfers</a:t>
            </a:r>
            <a:endParaRPr lang="en-US" sz="4850" dirty="0"/>
          </a:p>
        </p:txBody>
      </p:sp>
      <p:sp>
        <p:nvSpPr>
          <p:cNvPr id="4" name="Text 1"/>
          <p:cNvSpPr/>
          <p:nvPr/>
        </p:nvSpPr>
        <p:spPr>
          <a:xfrm>
            <a:off x="457201" y="1722172"/>
            <a:ext cx="13830300" cy="790099"/>
          </a:xfrm>
          <a:prstGeom prst="rect">
            <a:avLst/>
          </a:prstGeom>
          <a:noFill/>
          <a:ln/>
        </p:spPr>
        <p:txBody>
          <a:bodyPr wrap="square" lIns="0" tIns="0" rIns="0" bIns="0" rtlCol="0" anchor="t"/>
          <a:lstStyle/>
          <a:p>
            <a:pPr marL="342900" indent="-342900">
              <a:lnSpc>
                <a:spcPts val="3100"/>
              </a:lnSpc>
              <a:buSzPct val="100000"/>
              <a:buFontTx/>
              <a:buChar char="•"/>
            </a:pPr>
            <a:r>
              <a:rPr lang="en-US" sz="1900" b="1" dirty="0">
                <a:solidFill>
                  <a:srgbClr val="EBECEF"/>
                </a:solidFill>
                <a:latin typeface="Epilogue" pitchFamily="34" charset="0"/>
                <a:ea typeface="Epilogue" pitchFamily="34" charset="-122"/>
                <a:cs typeface="Epilogue" pitchFamily="34" charset="-120"/>
              </a:rPr>
              <a:t>NO closing attorney can accept an ACH transfer for closing funds. </a:t>
            </a:r>
            <a:r>
              <a:rPr lang="en-US" sz="1900" dirty="0">
                <a:solidFill>
                  <a:srgbClr val="EBECEF"/>
                </a:solidFill>
                <a:latin typeface="Epilogue" pitchFamily="34" charset="0"/>
                <a:ea typeface="Epilogue" pitchFamily="34" charset="-122"/>
                <a:cs typeface="Epilogue" pitchFamily="34" charset="-120"/>
              </a:rPr>
              <a:t>Our account automatically rejects ACH wires.</a:t>
            </a:r>
            <a:endParaRPr lang="en-US" sz="1900" dirty="0"/>
          </a:p>
          <a:p>
            <a:pPr marL="342900" indent="-342900" algn="l">
              <a:lnSpc>
                <a:spcPts val="3100"/>
              </a:lnSpc>
              <a:buSzPct val="100000"/>
              <a:buChar char="•"/>
            </a:pPr>
            <a:endParaRPr lang="en-US" sz="1900" dirty="0"/>
          </a:p>
        </p:txBody>
      </p:sp>
      <p:pic>
        <p:nvPicPr>
          <p:cNvPr id="6" name="Picture 5">
            <a:extLst>
              <a:ext uri="{FF2B5EF4-FFF2-40B4-BE49-F238E27FC236}">
                <a16:creationId xmlns:a16="http://schemas.microsoft.com/office/drawing/2014/main" id="{6B4FD543-DD8E-0C1A-0C90-B96763E82227}"/>
              </a:ext>
            </a:extLst>
          </p:cNvPr>
          <p:cNvPicPr>
            <a:picLocks noChangeAspect="1"/>
          </p:cNvPicPr>
          <p:nvPr/>
        </p:nvPicPr>
        <p:blipFill>
          <a:blip r:embed="rId3"/>
          <a:stretch>
            <a:fillRect/>
          </a:stretch>
        </p:blipFill>
        <p:spPr>
          <a:xfrm>
            <a:off x="2854806" y="2317792"/>
            <a:ext cx="8920788" cy="4882047"/>
          </a:xfrm>
          <a:prstGeom prst="rect">
            <a:avLst/>
          </a:prstGeom>
        </p:spPr>
      </p:pic>
      <p:pic>
        <p:nvPicPr>
          <p:cNvPr id="7" name="Graphic 6">
            <a:extLst>
              <a:ext uri="{FF2B5EF4-FFF2-40B4-BE49-F238E27FC236}">
                <a16:creationId xmlns:a16="http://schemas.microsoft.com/office/drawing/2014/main" id="{FA050AFB-B969-CE24-699E-00C59F287C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spTree>
      <p:nvGrpSpPr>
        <p:cNvPr id="1" name=""/>
        <p:cNvGrpSpPr/>
        <p:nvPr/>
      </p:nvGrpSpPr>
      <p:grpSpPr>
        <a:xfrm>
          <a:off x="0" y="0"/>
          <a:ext cx="0" cy="0"/>
          <a:chOff x="0" y="0"/>
          <a:chExt cx="0" cy="0"/>
        </a:xfrm>
      </p:grpSpPr>
      <p:sp>
        <p:nvSpPr>
          <p:cNvPr id="2" name="Text 0"/>
          <p:cNvSpPr/>
          <p:nvPr/>
        </p:nvSpPr>
        <p:spPr>
          <a:xfrm>
            <a:off x="864037" y="2382083"/>
            <a:ext cx="8725733"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Closing Day: Buyers Checklist</a:t>
            </a:r>
            <a:endParaRPr lang="en-US" sz="4850" dirty="0"/>
          </a:p>
        </p:txBody>
      </p:sp>
      <p:sp>
        <p:nvSpPr>
          <p:cNvPr id="3" name="Text 1"/>
          <p:cNvSpPr/>
          <p:nvPr/>
        </p:nvSpPr>
        <p:spPr>
          <a:xfrm>
            <a:off x="864037" y="3770709"/>
            <a:ext cx="3088958"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Essential Documents</a:t>
            </a:r>
            <a:endParaRPr lang="en-US" sz="2400" dirty="0"/>
          </a:p>
        </p:txBody>
      </p:sp>
      <p:sp>
        <p:nvSpPr>
          <p:cNvPr id="4" name="Text 2"/>
          <p:cNvSpPr/>
          <p:nvPr/>
        </p:nvSpPr>
        <p:spPr>
          <a:xfrm>
            <a:off x="1258967" y="440328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Unexpired government issued photo id</a:t>
            </a:r>
            <a:endParaRPr lang="en-US" sz="1900" dirty="0"/>
          </a:p>
        </p:txBody>
      </p:sp>
      <p:sp>
        <p:nvSpPr>
          <p:cNvPr id="5" name="Text 3"/>
          <p:cNvSpPr/>
          <p:nvPr/>
        </p:nvSpPr>
        <p:spPr>
          <a:xfrm>
            <a:off x="1258967" y="488465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Second form of id (not a credit card)</a:t>
            </a:r>
            <a:endParaRPr lang="en-US" sz="1900" dirty="0"/>
          </a:p>
        </p:txBody>
      </p:sp>
      <p:sp>
        <p:nvSpPr>
          <p:cNvPr id="6" name="Text 4"/>
          <p:cNvSpPr/>
          <p:nvPr/>
        </p:nvSpPr>
        <p:spPr>
          <a:xfrm>
            <a:off x="1258967" y="536602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Original Power of Attorney, if applicable</a:t>
            </a:r>
            <a:endParaRPr lang="en-US" sz="1900" dirty="0"/>
          </a:p>
        </p:txBody>
      </p:sp>
      <p:sp>
        <p:nvSpPr>
          <p:cNvPr id="7" name="Text 5"/>
          <p:cNvSpPr/>
          <p:nvPr/>
        </p:nvSpPr>
        <p:spPr>
          <a:xfrm>
            <a:off x="7623929" y="3770709"/>
            <a:ext cx="3353395" cy="385763"/>
          </a:xfrm>
          <a:prstGeom prst="rect">
            <a:avLst/>
          </a:prstGeom>
          <a:noFill/>
          <a:ln/>
        </p:spPr>
        <p:txBody>
          <a:bodyPr wrap="none" lIns="0" tIns="0" rIns="0" bIns="0" rtlCol="0" anchor="t"/>
          <a:lstStyle/>
          <a:p>
            <a:pPr marL="0" indent="0">
              <a:lnSpc>
                <a:spcPts val="3000"/>
              </a:lnSpc>
              <a:buNone/>
            </a:pPr>
            <a:r>
              <a:rPr lang="en-US" sz="2400" dirty="0">
                <a:solidFill>
                  <a:srgbClr val="FFFFFF"/>
                </a:solidFill>
                <a:latin typeface="Fraunces" pitchFamily="34" charset="0"/>
                <a:ea typeface="Fraunces" pitchFamily="34" charset="-122"/>
                <a:cs typeface="Fraunces" pitchFamily="34" charset="-120"/>
              </a:rPr>
              <a:t>Financial Preparations</a:t>
            </a:r>
            <a:endParaRPr lang="en-US" sz="2400" dirty="0"/>
          </a:p>
        </p:txBody>
      </p:sp>
      <p:sp>
        <p:nvSpPr>
          <p:cNvPr id="8" name="Text 6"/>
          <p:cNvSpPr/>
          <p:nvPr/>
        </p:nvSpPr>
        <p:spPr>
          <a:xfrm>
            <a:off x="8018859" y="4403288"/>
            <a:ext cx="5755124" cy="790099"/>
          </a:xfrm>
          <a:prstGeom prst="rect">
            <a:avLst/>
          </a:prstGeom>
          <a:noFill/>
          <a:ln/>
        </p:spPr>
        <p:txBody>
          <a:bodyPr wrap="squar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Confirmation that funds have been received by Campbell and Brannon</a:t>
            </a:r>
            <a:endParaRPr lang="en-US" sz="1900" dirty="0"/>
          </a:p>
        </p:txBody>
      </p:sp>
      <p:sp>
        <p:nvSpPr>
          <p:cNvPr id="9" name="Text 7"/>
          <p:cNvSpPr/>
          <p:nvPr/>
        </p:nvSpPr>
        <p:spPr>
          <a:xfrm>
            <a:off x="8018859" y="5279708"/>
            <a:ext cx="5755124"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A check or checkbook</a:t>
            </a:r>
            <a:endParaRPr lang="en-US" sz="1900" dirty="0"/>
          </a:p>
        </p:txBody>
      </p:sp>
      <p:pic>
        <p:nvPicPr>
          <p:cNvPr id="10" name="Graphic 9">
            <a:extLst>
              <a:ext uri="{FF2B5EF4-FFF2-40B4-BE49-F238E27FC236}">
                <a16:creationId xmlns:a16="http://schemas.microsoft.com/office/drawing/2014/main" id="{A2A06D44-954D-5F2C-8AE0-39BB4335CB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29586" y="7312876"/>
            <a:ext cx="2536410" cy="62015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23397" y="580073"/>
            <a:ext cx="7389614" cy="658058"/>
          </a:xfrm>
          <a:prstGeom prst="rect">
            <a:avLst/>
          </a:prstGeom>
          <a:noFill/>
          <a:ln/>
        </p:spPr>
        <p:txBody>
          <a:bodyPr wrap="none" lIns="0" tIns="0" rIns="0" bIns="0" rtlCol="0" anchor="t"/>
          <a:lstStyle/>
          <a:p>
            <a:pPr marL="0" indent="0">
              <a:lnSpc>
                <a:spcPts val="5150"/>
              </a:lnSpc>
              <a:buNone/>
            </a:pPr>
            <a:r>
              <a:rPr lang="en-US" sz="4100" dirty="0">
                <a:solidFill>
                  <a:srgbClr val="FFFFFF"/>
                </a:solidFill>
                <a:latin typeface="Fraunces" pitchFamily="34" charset="0"/>
                <a:ea typeface="Fraunces" pitchFamily="34" charset="-122"/>
                <a:cs typeface="Fraunces" pitchFamily="34" charset="-120"/>
              </a:rPr>
              <a:t>Closing Day: Sellers Checklist</a:t>
            </a:r>
            <a:endParaRPr lang="en-US" sz="4100" dirty="0"/>
          </a:p>
        </p:txBody>
      </p:sp>
      <p:sp>
        <p:nvSpPr>
          <p:cNvPr id="4" name="Shape 1"/>
          <p:cNvSpPr/>
          <p:nvPr/>
        </p:nvSpPr>
        <p:spPr>
          <a:xfrm>
            <a:off x="6223397" y="1790700"/>
            <a:ext cx="368498" cy="368498"/>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5" name="Text 2"/>
          <p:cNvSpPr/>
          <p:nvPr/>
        </p:nvSpPr>
        <p:spPr>
          <a:xfrm>
            <a:off x="6802398" y="1790700"/>
            <a:ext cx="5001339" cy="328970"/>
          </a:xfrm>
          <a:prstGeom prst="rect">
            <a:avLst/>
          </a:prstGeom>
          <a:noFill/>
          <a:ln/>
        </p:spPr>
        <p:txBody>
          <a:bodyPr wrap="none" lIns="0" tIns="0" rIns="0" bIns="0" rtlCol="0" anchor="t"/>
          <a:lstStyle/>
          <a:p>
            <a:pPr marL="0" indent="0">
              <a:lnSpc>
                <a:spcPts val="2550"/>
              </a:lnSpc>
              <a:buNone/>
            </a:pPr>
            <a:r>
              <a:rPr lang="en-US" sz="2050" dirty="0">
                <a:solidFill>
                  <a:srgbClr val="EBECEF"/>
                </a:solidFill>
                <a:latin typeface="Fraunces" pitchFamily="34" charset="0"/>
                <a:ea typeface="Fraunces" pitchFamily="34" charset="-122"/>
                <a:cs typeface="Fraunces" pitchFamily="34" charset="-120"/>
              </a:rPr>
              <a:t>Unexpired Government Issued Photo ID</a:t>
            </a:r>
            <a:endParaRPr lang="en-US" sz="2050" dirty="0"/>
          </a:p>
        </p:txBody>
      </p:sp>
      <p:sp>
        <p:nvSpPr>
          <p:cNvPr id="6" name="Text 3"/>
          <p:cNvSpPr/>
          <p:nvPr/>
        </p:nvSpPr>
        <p:spPr>
          <a:xfrm>
            <a:off x="6802398" y="2245995"/>
            <a:ext cx="7091005" cy="673894"/>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Sellers must bring a valid, unexpired government issued photo identification to the closing.</a:t>
            </a:r>
            <a:endParaRPr lang="en-US" sz="1650" dirty="0"/>
          </a:p>
        </p:txBody>
      </p:sp>
      <p:sp>
        <p:nvSpPr>
          <p:cNvPr id="7" name="Shape 4"/>
          <p:cNvSpPr/>
          <p:nvPr/>
        </p:nvSpPr>
        <p:spPr>
          <a:xfrm>
            <a:off x="6223397" y="3367207"/>
            <a:ext cx="368498" cy="368498"/>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8" name="Text 5"/>
          <p:cNvSpPr/>
          <p:nvPr/>
        </p:nvSpPr>
        <p:spPr>
          <a:xfrm>
            <a:off x="6802398" y="3367207"/>
            <a:ext cx="2828806" cy="328970"/>
          </a:xfrm>
          <a:prstGeom prst="rect">
            <a:avLst/>
          </a:prstGeom>
          <a:noFill/>
          <a:ln/>
        </p:spPr>
        <p:txBody>
          <a:bodyPr wrap="none" lIns="0" tIns="0" rIns="0" bIns="0" rtlCol="0" anchor="t"/>
          <a:lstStyle/>
          <a:p>
            <a:pPr marL="0" indent="0">
              <a:lnSpc>
                <a:spcPts val="2550"/>
              </a:lnSpc>
              <a:buNone/>
            </a:pPr>
            <a:r>
              <a:rPr lang="en-US" sz="2050" dirty="0">
                <a:solidFill>
                  <a:srgbClr val="EBECEF"/>
                </a:solidFill>
                <a:latin typeface="Fraunces" pitchFamily="34" charset="0"/>
                <a:ea typeface="Fraunces" pitchFamily="34" charset="-122"/>
                <a:cs typeface="Fraunces" pitchFamily="34" charset="-120"/>
              </a:rPr>
              <a:t>Keys and Access Items</a:t>
            </a:r>
            <a:endParaRPr lang="en-US" sz="2050" dirty="0"/>
          </a:p>
        </p:txBody>
      </p:sp>
      <p:sp>
        <p:nvSpPr>
          <p:cNvPr id="9" name="Text 6"/>
          <p:cNvSpPr/>
          <p:nvPr/>
        </p:nvSpPr>
        <p:spPr>
          <a:xfrm>
            <a:off x="6802398" y="3822502"/>
            <a:ext cx="7091005" cy="673894"/>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Bring keys, garage door openers, amenity cards, and garage codes to hand over to the new owners.</a:t>
            </a:r>
            <a:endParaRPr lang="en-US" sz="1650" dirty="0"/>
          </a:p>
        </p:txBody>
      </p:sp>
      <p:sp>
        <p:nvSpPr>
          <p:cNvPr id="10" name="Shape 7"/>
          <p:cNvSpPr/>
          <p:nvPr/>
        </p:nvSpPr>
        <p:spPr>
          <a:xfrm>
            <a:off x="6223397" y="4943713"/>
            <a:ext cx="368498" cy="368498"/>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6802398" y="4943713"/>
            <a:ext cx="3382447" cy="328970"/>
          </a:xfrm>
          <a:prstGeom prst="rect">
            <a:avLst/>
          </a:prstGeom>
          <a:noFill/>
          <a:ln/>
        </p:spPr>
        <p:txBody>
          <a:bodyPr wrap="none" lIns="0" tIns="0" rIns="0" bIns="0" rtlCol="0" anchor="t"/>
          <a:lstStyle/>
          <a:p>
            <a:pPr marL="0" indent="0">
              <a:lnSpc>
                <a:spcPts val="2550"/>
              </a:lnSpc>
              <a:buNone/>
            </a:pPr>
            <a:r>
              <a:rPr lang="en-US" sz="2050" dirty="0">
                <a:solidFill>
                  <a:srgbClr val="EBECEF"/>
                </a:solidFill>
                <a:latin typeface="Fraunces" pitchFamily="34" charset="0"/>
                <a:ea typeface="Fraunces" pitchFamily="34" charset="-122"/>
                <a:cs typeface="Fraunces" pitchFamily="34" charset="-120"/>
              </a:rPr>
              <a:t>Original Power of Attorney</a:t>
            </a:r>
            <a:endParaRPr lang="en-US" sz="2050" dirty="0"/>
          </a:p>
        </p:txBody>
      </p:sp>
      <p:sp>
        <p:nvSpPr>
          <p:cNvPr id="12" name="Text 9"/>
          <p:cNvSpPr/>
          <p:nvPr/>
        </p:nvSpPr>
        <p:spPr>
          <a:xfrm>
            <a:off x="6802398" y="5399008"/>
            <a:ext cx="7091005" cy="673894"/>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If applicable, sellers need to bring the original Power of Attorney document.</a:t>
            </a:r>
            <a:endParaRPr lang="en-US" sz="1650" dirty="0"/>
          </a:p>
        </p:txBody>
      </p:sp>
      <p:sp>
        <p:nvSpPr>
          <p:cNvPr id="13" name="Shape 10"/>
          <p:cNvSpPr/>
          <p:nvPr/>
        </p:nvSpPr>
        <p:spPr>
          <a:xfrm>
            <a:off x="6223397" y="6520220"/>
            <a:ext cx="368498" cy="368498"/>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14" name="Text 11"/>
          <p:cNvSpPr/>
          <p:nvPr/>
        </p:nvSpPr>
        <p:spPr>
          <a:xfrm>
            <a:off x="6802398" y="6520220"/>
            <a:ext cx="2632115" cy="328970"/>
          </a:xfrm>
          <a:prstGeom prst="rect">
            <a:avLst/>
          </a:prstGeom>
          <a:noFill/>
          <a:ln/>
        </p:spPr>
        <p:txBody>
          <a:bodyPr wrap="none" lIns="0" tIns="0" rIns="0" bIns="0" rtlCol="0" anchor="t"/>
          <a:lstStyle/>
          <a:p>
            <a:pPr marL="0" indent="0">
              <a:lnSpc>
                <a:spcPts val="2550"/>
              </a:lnSpc>
              <a:buNone/>
            </a:pPr>
            <a:r>
              <a:rPr lang="en-US" sz="2050" dirty="0">
                <a:solidFill>
                  <a:srgbClr val="EBECEF"/>
                </a:solidFill>
                <a:latin typeface="Fraunces" pitchFamily="34" charset="0"/>
                <a:ea typeface="Fraunces" pitchFamily="34" charset="-122"/>
                <a:cs typeface="Fraunces" pitchFamily="34" charset="-120"/>
              </a:rPr>
              <a:t>Wire Instructions</a:t>
            </a:r>
            <a:endParaRPr lang="en-US" sz="2050" dirty="0"/>
          </a:p>
        </p:txBody>
      </p:sp>
      <p:sp>
        <p:nvSpPr>
          <p:cNvPr id="15" name="Text 12"/>
          <p:cNvSpPr/>
          <p:nvPr/>
        </p:nvSpPr>
        <p:spPr>
          <a:xfrm>
            <a:off x="6802398" y="6975515"/>
            <a:ext cx="7091005" cy="673894"/>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Sellers should have their wire instructions ready for receiving the proceeds from the sale.</a:t>
            </a:r>
            <a:endParaRPr lang="en-US" sz="1650" dirty="0"/>
          </a:p>
        </p:txBody>
      </p:sp>
      <p:pic>
        <p:nvPicPr>
          <p:cNvPr id="16" name="Graphic 15">
            <a:extLst>
              <a:ext uri="{FF2B5EF4-FFF2-40B4-BE49-F238E27FC236}">
                <a16:creationId xmlns:a16="http://schemas.microsoft.com/office/drawing/2014/main" id="{75E6D0BF-2516-EA1E-EA23-6BABDFD878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918460"/>
          </a:xfrm>
          <a:prstGeom prst="rect">
            <a:avLst/>
          </a:prstGeom>
        </p:spPr>
      </p:pic>
      <p:sp>
        <p:nvSpPr>
          <p:cNvPr id="3" name="Text 0"/>
          <p:cNvSpPr/>
          <p:nvPr/>
        </p:nvSpPr>
        <p:spPr>
          <a:xfrm>
            <a:off x="817126" y="3566041"/>
            <a:ext cx="8228528" cy="729615"/>
          </a:xfrm>
          <a:prstGeom prst="rect">
            <a:avLst/>
          </a:prstGeom>
          <a:noFill/>
          <a:ln/>
        </p:spPr>
        <p:txBody>
          <a:bodyPr wrap="none" lIns="0" tIns="0" rIns="0" bIns="0" rtlCol="0" anchor="t"/>
          <a:lstStyle/>
          <a:p>
            <a:pPr marL="0" indent="0">
              <a:lnSpc>
                <a:spcPts val="5700"/>
              </a:lnSpc>
              <a:buNone/>
            </a:pPr>
            <a:r>
              <a:rPr lang="en-US" sz="4550" dirty="0">
                <a:solidFill>
                  <a:srgbClr val="FFFFFF"/>
                </a:solidFill>
                <a:latin typeface="Fraunces" pitchFamily="34" charset="0"/>
                <a:ea typeface="Fraunces" pitchFamily="34" charset="-122"/>
                <a:cs typeface="Fraunces" pitchFamily="34" charset="-120"/>
              </a:rPr>
              <a:t>Closing Day: Agents Checklist</a:t>
            </a:r>
            <a:endParaRPr lang="en-US" sz="4550" dirty="0"/>
          </a:p>
        </p:txBody>
      </p:sp>
      <p:sp>
        <p:nvSpPr>
          <p:cNvPr id="4" name="Shape 1"/>
          <p:cNvSpPr/>
          <p:nvPr/>
        </p:nvSpPr>
        <p:spPr>
          <a:xfrm>
            <a:off x="817126" y="4645819"/>
            <a:ext cx="6381393" cy="2936081"/>
          </a:xfrm>
          <a:prstGeom prst="roundRect">
            <a:avLst>
              <a:gd name="adj" fmla="val 3340"/>
            </a:avLst>
          </a:prstGeom>
          <a:solidFill>
            <a:srgbClr val="283157"/>
          </a:solidFill>
          <a:ln w="7620">
            <a:solidFill>
              <a:srgbClr val="414A70"/>
            </a:solidFill>
            <a:prstDash val="solid"/>
          </a:ln>
        </p:spPr>
        <p:txBody>
          <a:bodyPr/>
          <a:lstStyle/>
          <a:p>
            <a:endParaRPr lang="en-US"/>
          </a:p>
        </p:txBody>
      </p:sp>
      <p:sp>
        <p:nvSpPr>
          <p:cNvPr id="5" name="Text 2"/>
          <p:cNvSpPr/>
          <p:nvPr/>
        </p:nvSpPr>
        <p:spPr>
          <a:xfrm>
            <a:off x="1058228" y="4886920"/>
            <a:ext cx="2918460" cy="364688"/>
          </a:xfrm>
          <a:prstGeom prst="rect">
            <a:avLst/>
          </a:prstGeom>
          <a:noFill/>
          <a:ln/>
        </p:spPr>
        <p:txBody>
          <a:bodyPr wrap="none" lIns="0" tIns="0" rIns="0" bIns="0" rtlCol="0" anchor="t"/>
          <a:lstStyle/>
          <a:p>
            <a:pPr marL="0" indent="0">
              <a:lnSpc>
                <a:spcPts val="2850"/>
              </a:lnSpc>
              <a:buNone/>
            </a:pPr>
            <a:r>
              <a:rPr lang="en-US" sz="2250" dirty="0">
                <a:solidFill>
                  <a:srgbClr val="EBECEF"/>
                </a:solidFill>
                <a:latin typeface="Fraunces" pitchFamily="34" charset="0"/>
                <a:ea typeface="Fraunces" pitchFamily="34" charset="-122"/>
                <a:cs typeface="Fraunces" pitchFamily="34" charset="-120"/>
              </a:rPr>
              <a:t>Client Preparation</a:t>
            </a:r>
            <a:endParaRPr lang="en-US" sz="2250" dirty="0"/>
          </a:p>
        </p:txBody>
      </p:sp>
      <p:sp>
        <p:nvSpPr>
          <p:cNvPr id="6" name="Text 3"/>
          <p:cNvSpPr/>
          <p:nvPr/>
        </p:nvSpPr>
        <p:spPr>
          <a:xfrm>
            <a:off x="1431727" y="5391626"/>
            <a:ext cx="5525691" cy="746998"/>
          </a:xfrm>
          <a:prstGeom prst="rect">
            <a:avLst/>
          </a:prstGeom>
          <a:noFill/>
          <a:ln/>
        </p:spPr>
        <p:txBody>
          <a:bodyPr wrap="square" lIns="0" tIns="0" rIns="0" bIns="0" rtlCol="0" anchor="t"/>
          <a:lstStyle/>
          <a:p>
            <a:pPr marL="342900" indent="-342900" algn="l">
              <a:lnSpc>
                <a:spcPts val="2900"/>
              </a:lnSpc>
              <a:buSzPct val="100000"/>
              <a:buChar char="•"/>
            </a:pPr>
            <a:r>
              <a:rPr lang="en-US" sz="1800" dirty="0">
                <a:solidFill>
                  <a:srgbClr val="EBECEF"/>
                </a:solidFill>
                <a:latin typeface="Epilogue" pitchFamily="34" charset="0"/>
                <a:ea typeface="Epilogue" pitchFamily="34" charset="-122"/>
                <a:cs typeface="Epilogue" pitchFamily="34" charset="-120"/>
              </a:rPr>
              <a:t>Ensure your clients are aware of office location and closing time</a:t>
            </a:r>
            <a:endParaRPr lang="en-US" sz="1800" dirty="0"/>
          </a:p>
        </p:txBody>
      </p:sp>
      <p:sp>
        <p:nvSpPr>
          <p:cNvPr id="7" name="Text 4"/>
          <p:cNvSpPr/>
          <p:nvPr/>
        </p:nvSpPr>
        <p:spPr>
          <a:xfrm>
            <a:off x="1431727" y="6220301"/>
            <a:ext cx="5525691" cy="1120497"/>
          </a:xfrm>
          <a:prstGeom prst="rect">
            <a:avLst/>
          </a:prstGeom>
          <a:noFill/>
          <a:ln/>
        </p:spPr>
        <p:txBody>
          <a:bodyPr wrap="square" lIns="0" tIns="0" rIns="0" bIns="0" rtlCol="0" anchor="t"/>
          <a:lstStyle/>
          <a:p>
            <a:pPr marL="342900" indent="-342900" algn="l">
              <a:lnSpc>
                <a:spcPts val="2900"/>
              </a:lnSpc>
              <a:buSzPct val="100000"/>
              <a:buChar char="•"/>
            </a:pPr>
            <a:r>
              <a:rPr lang="en-US" sz="1800" dirty="0">
                <a:solidFill>
                  <a:srgbClr val="EBECEF"/>
                </a:solidFill>
                <a:latin typeface="Epilogue" pitchFamily="34" charset="0"/>
                <a:ea typeface="Epilogue" pitchFamily="34" charset="-122"/>
                <a:cs typeface="Epilogue" pitchFamily="34" charset="-120"/>
              </a:rPr>
              <a:t>Communicate any special needs to Campbell and Brannon (any disability needs, babies, pets, etc.)</a:t>
            </a:r>
            <a:endParaRPr lang="en-US" sz="1800" dirty="0"/>
          </a:p>
        </p:txBody>
      </p:sp>
      <p:sp>
        <p:nvSpPr>
          <p:cNvPr id="8" name="Shape 5"/>
          <p:cNvSpPr/>
          <p:nvPr/>
        </p:nvSpPr>
        <p:spPr>
          <a:xfrm>
            <a:off x="7432000" y="4645819"/>
            <a:ext cx="6381393" cy="2936081"/>
          </a:xfrm>
          <a:prstGeom prst="roundRect">
            <a:avLst>
              <a:gd name="adj" fmla="val 3340"/>
            </a:avLst>
          </a:prstGeom>
          <a:solidFill>
            <a:srgbClr val="283157"/>
          </a:solidFill>
          <a:ln w="7620">
            <a:solidFill>
              <a:srgbClr val="414A70"/>
            </a:solidFill>
            <a:prstDash val="solid"/>
          </a:ln>
        </p:spPr>
        <p:txBody>
          <a:bodyPr/>
          <a:lstStyle/>
          <a:p>
            <a:endParaRPr lang="en-US"/>
          </a:p>
        </p:txBody>
      </p:sp>
      <p:sp>
        <p:nvSpPr>
          <p:cNvPr id="9" name="Text 6"/>
          <p:cNvSpPr/>
          <p:nvPr/>
        </p:nvSpPr>
        <p:spPr>
          <a:xfrm>
            <a:off x="7673102" y="4886920"/>
            <a:ext cx="2918460" cy="364688"/>
          </a:xfrm>
          <a:prstGeom prst="rect">
            <a:avLst/>
          </a:prstGeom>
          <a:noFill/>
          <a:ln/>
        </p:spPr>
        <p:txBody>
          <a:bodyPr wrap="none" lIns="0" tIns="0" rIns="0" bIns="0" rtlCol="0" anchor="t"/>
          <a:lstStyle/>
          <a:p>
            <a:pPr marL="0" indent="0">
              <a:lnSpc>
                <a:spcPts val="2850"/>
              </a:lnSpc>
              <a:buNone/>
            </a:pPr>
            <a:r>
              <a:rPr lang="en-US" sz="2250" dirty="0">
                <a:solidFill>
                  <a:srgbClr val="EBECEF"/>
                </a:solidFill>
                <a:latin typeface="Fraunces" pitchFamily="34" charset="0"/>
                <a:ea typeface="Fraunces" pitchFamily="34" charset="-122"/>
                <a:cs typeface="Fraunces" pitchFamily="34" charset="-120"/>
              </a:rPr>
              <a:t>Financial Matters</a:t>
            </a:r>
            <a:endParaRPr lang="en-US" sz="2250" dirty="0"/>
          </a:p>
        </p:txBody>
      </p:sp>
      <p:sp>
        <p:nvSpPr>
          <p:cNvPr id="10" name="Text 7"/>
          <p:cNvSpPr/>
          <p:nvPr/>
        </p:nvSpPr>
        <p:spPr>
          <a:xfrm>
            <a:off x="8046601" y="5391626"/>
            <a:ext cx="5525691" cy="373499"/>
          </a:xfrm>
          <a:prstGeom prst="rect">
            <a:avLst/>
          </a:prstGeom>
          <a:noFill/>
          <a:ln/>
        </p:spPr>
        <p:txBody>
          <a:bodyPr wrap="none" lIns="0" tIns="0" rIns="0" bIns="0" rtlCol="0" anchor="t"/>
          <a:lstStyle/>
          <a:p>
            <a:pPr marL="342900" indent="-342900" algn="l">
              <a:lnSpc>
                <a:spcPts val="2900"/>
              </a:lnSpc>
              <a:buSzPct val="100000"/>
              <a:buChar char="•"/>
            </a:pPr>
            <a:r>
              <a:rPr lang="en-US" sz="1800" dirty="0">
                <a:solidFill>
                  <a:srgbClr val="EBECEF"/>
                </a:solidFill>
                <a:latin typeface="Epilogue" pitchFamily="34" charset="0"/>
                <a:ea typeface="Epilogue" pitchFamily="34" charset="-122"/>
                <a:cs typeface="Epilogue" pitchFamily="34" charset="-120"/>
              </a:rPr>
              <a:t>Earnest Money, if needed</a:t>
            </a:r>
            <a:endParaRPr lang="en-US" sz="1800" dirty="0"/>
          </a:p>
        </p:txBody>
      </p:sp>
      <p:pic>
        <p:nvPicPr>
          <p:cNvPr id="11" name="Graphic 10">
            <a:extLst>
              <a:ext uri="{FF2B5EF4-FFF2-40B4-BE49-F238E27FC236}">
                <a16:creationId xmlns:a16="http://schemas.microsoft.com/office/drawing/2014/main" id="{CA39A920-E8CD-DD29-F6A8-AE2476EC34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ubtitle 17">
            <a:extLst>
              <a:ext uri="{FF2B5EF4-FFF2-40B4-BE49-F238E27FC236}">
                <a16:creationId xmlns:a16="http://schemas.microsoft.com/office/drawing/2014/main" id="{E6AD3190-4345-DF40-8FD7-E139479488CE}"/>
              </a:ext>
            </a:extLst>
          </p:cNvPr>
          <p:cNvSpPr>
            <a:spLocks noGrp="1"/>
          </p:cNvSpPr>
          <p:nvPr>
            <p:ph type="subTitle" idx="1"/>
          </p:nvPr>
        </p:nvSpPr>
        <p:spPr>
          <a:xfrm>
            <a:off x="1763726" y="6627849"/>
            <a:ext cx="11133924" cy="1013437"/>
          </a:xfrm>
        </p:spPr>
        <p:txBody>
          <a:bodyPr>
            <a:noAutofit/>
          </a:bodyPr>
          <a:lstStyle/>
          <a:p>
            <a:r>
              <a:rPr lang="en-US" sz="5760" dirty="0"/>
              <a:t>Your New</a:t>
            </a:r>
            <a:r>
              <a:rPr lang="en-US" sz="5760" dirty="0">
                <a:solidFill>
                  <a:srgbClr val="FEB601"/>
                </a:solidFill>
              </a:rPr>
              <a:t> </a:t>
            </a:r>
            <a:r>
              <a:rPr lang="en-US" sz="5760" b="1" dirty="0">
                <a:solidFill>
                  <a:srgbClr val="FEB601"/>
                </a:solidFill>
              </a:rPr>
              <a:t>Virtual Assistant</a:t>
            </a:r>
          </a:p>
        </p:txBody>
      </p:sp>
      <p:pic>
        <p:nvPicPr>
          <p:cNvPr id="20" name="Picture 19">
            <a:extLst>
              <a:ext uri="{FF2B5EF4-FFF2-40B4-BE49-F238E27FC236}">
                <a16:creationId xmlns:a16="http://schemas.microsoft.com/office/drawing/2014/main" id="{5812A40A-229F-0D93-57D7-ECDC2C86FD3D}"/>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355418" y="2006663"/>
            <a:ext cx="1900151" cy="629914"/>
          </a:xfrm>
          <a:prstGeom prst="rect">
            <a:avLst/>
          </a:prstGeom>
        </p:spPr>
      </p:pic>
      <p:pic>
        <p:nvPicPr>
          <p:cNvPr id="27" name="Graphic 26">
            <a:extLst>
              <a:ext uri="{FF2B5EF4-FFF2-40B4-BE49-F238E27FC236}">
                <a16:creationId xmlns:a16="http://schemas.microsoft.com/office/drawing/2014/main" id="{6C36F854-85DE-452C-D25D-39EDFBF222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55418" y="3353220"/>
            <a:ext cx="8989240" cy="2598785"/>
          </a:xfrm>
          <a:prstGeom prst="rect">
            <a:avLst/>
          </a:prstGeom>
          <a:effectLst>
            <a:outerShdw blurRad="25843" dist="38100" dir="2700000" algn="tl" rotWithShape="0">
              <a:prstClr val="black">
                <a:alpha val="29000"/>
              </a:prstClr>
            </a:outerShdw>
          </a:effectLst>
        </p:spPr>
      </p:pic>
      <p:pic>
        <p:nvPicPr>
          <p:cNvPr id="28" name="Graphic 27">
            <a:extLst>
              <a:ext uri="{FF2B5EF4-FFF2-40B4-BE49-F238E27FC236}">
                <a16:creationId xmlns:a16="http://schemas.microsoft.com/office/drawing/2014/main" id="{FA03B6B9-F6B1-1229-75AB-B4B3E4FD9E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5418" y="2683292"/>
            <a:ext cx="5665219" cy="1921372"/>
          </a:xfrm>
          <a:prstGeom prst="rect">
            <a:avLst/>
          </a:prstGeom>
          <a:effectLst>
            <a:outerShdw blurRad="25843" dist="38100" dir="2700000" algn="tl" rotWithShape="0">
              <a:prstClr val="black">
                <a:alpha val="29000"/>
              </a:prstClr>
            </a:outerShdw>
          </a:effectLst>
        </p:spPr>
      </p:pic>
      <p:pic>
        <p:nvPicPr>
          <p:cNvPr id="32" name="Picture 7">
            <a:extLst>
              <a:ext uri="{FF2B5EF4-FFF2-40B4-BE49-F238E27FC236}">
                <a16:creationId xmlns:a16="http://schemas.microsoft.com/office/drawing/2014/main" id="{AE36FC5E-FF59-8A9F-CB22-F4B3D35AB1A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15330" y="274295"/>
            <a:ext cx="7099870" cy="1732368"/>
          </a:xfrm>
          <a:prstGeom prst="rect">
            <a:avLst/>
          </a:prstGeom>
        </p:spPr>
      </p:pic>
      <p:pic>
        <p:nvPicPr>
          <p:cNvPr id="2" name="Graphic 1">
            <a:extLst>
              <a:ext uri="{FF2B5EF4-FFF2-40B4-BE49-F238E27FC236}">
                <a16:creationId xmlns:a16="http://schemas.microsoft.com/office/drawing/2014/main" id="{98D49915-B783-8FD6-82B3-8CF56F132D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29586" y="7312876"/>
            <a:ext cx="2536410" cy="620152"/>
          </a:xfrm>
          <a:prstGeom prst="rect">
            <a:avLst/>
          </a:prstGeom>
        </p:spPr>
      </p:pic>
    </p:spTree>
    <p:extLst>
      <p:ext uri="{BB962C8B-B14F-4D97-AF65-F5344CB8AC3E}">
        <p14:creationId xmlns:p14="http://schemas.microsoft.com/office/powerpoint/2010/main" val="40052005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0-#ppt_w/2"/>
                                          </p:val>
                                        </p:tav>
                                        <p:tav tm="100000">
                                          <p:val>
                                            <p:strVal val="#ppt_x"/>
                                          </p:val>
                                        </p:tav>
                                      </p:tavLst>
                                    </p:anim>
                                    <p:anim calcmode="lin" valueType="num">
                                      <p:cBhvr additive="base">
                                        <p:cTn id="8" dur="7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descr="A yellow and black hexagons&#10;&#10;Description automatically generated with low confidence">
            <a:extLst>
              <a:ext uri="{FF2B5EF4-FFF2-40B4-BE49-F238E27FC236}">
                <a16:creationId xmlns:a16="http://schemas.microsoft.com/office/drawing/2014/main" id="{28003B45-9FAE-CDE5-8373-8756A4A4D05E}"/>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l="2690" t="-3865" r="14361" b="39882"/>
          <a:stretch/>
        </p:blipFill>
        <p:spPr>
          <a:xfrm rot="5400000" flipV="1">
            <a:off x="9080597" y="2708078"/>
            <a:ext cx="8229599" cy="2870009"/>
          </a:xfrm>
          <a:prstGeom prst="rect">
            <a:avLst/>
          </a:prstGeom>
        </p:spPr>
      </p:pic>
      <p:sp>
        <p:nvSpPr>
          <p:cNvPr id="31" name="Title 30">
            <a:extLst>
              <a:ext uri="{FF2B5EF4-FFF2-40B4-BE49-F238E27FC236}">
                <a16:creationId xmlns:a16="http://schemas.microsoft.com/office/drawing/2014/main" id="{07CB567A-AB78-8E80-D0AD-10ACEAF21325}"/>
              </a:ext>
            </a:extLst>
          </p:cNvPr>
          <p:cNvSpPr>
            <a:spLocks noGrp="1"/>
          </p:cNvSpPr>
          <p:nvPr>
            <p:ph type="title"/>
          </p:nvPr>
        </p:nvSpPr>
        <p:spPr>
          <a:xfrm>
            <a:off x="1440802" y="587461"/>
            <a:ext cx="6827011" cy="11725656"/>
          </a:xfrm>
        </p:spPr>
        <p:txBody>
          <a:bodyPr wrap="square" anchor="t">
            <a:spAutoFit/>
          </a:bodyPr>
          <a:lstStyle/>
          <a:p>
            <a:pPr marL="908686" indent="-895350">
              <a:lnSpc>
                <a:spcPct val="125000"/>
              </a:lnSpc>
            </a:pPr>
            <a:r>
              <a:rPr lang="en-US" sz="10560" b="1" dirty="0"/>
              <a:t>Ask</a:t>
            </a:r>
          </a:p>
        </p:txBody>
      </p:sp>
      <p:sp>
        <p:nvSpPr>
          <p:cNvPr id="44" name="Freeform 35">
            <a:extLst>
              <a:ext uri="{FF2B5EF4-FFF2-40B4-BE49-F238E27FC236}">
                <a16:creationId xmlns:a16="http://schemas.microsoft.com/office/drawing/2014/main" id="{E5FCAE5C-0AF5-1F67-A116-2B1BCA59C7B3}"/>
              </a:ext>
            </a:extLst>
          </p:cNvPr>
          <p:cNvSpPr/>
          <p:nvPr/>
        </p:nvSpPr>
        <p:spPr>
          <a:xfrm rot="18000000">
            <a:off x="57604" y="722160"/>
            <a:ext cx="3013922" cy="4037024"/>
          </a:xfrm>
          <a:custGeom>
            <a:avLst/>
            <a:gdLst>
              <a:gd name="connsiteX0" fmla="*/ 0 w 13112886"/>
              <a:gd name="connsiteY0" fmla="*/ 0 h 5234664"/>
              <a:gd name="connsiteX1" fmla="*/ 6653720 w 13112886"/>
              <a:gd name="connsiteY1" fmla="*/ 5214025 h 5234664"/>
              <a:gd name="connsiteX2" fmla="*/ 10544783 w 13112886"/>
              <a:gd name="connsiteY2" fmla="*/ 1867710 h 5234664"/>
              <a:gd name="connsiteX3" fmla="*/ 13112886 w 13112886"/>
              <a:gd name="connsiteY3" fmla="*/ 3112851 h 5234664"/>
              <a:gd name="connsiteX0" fmla="*/ 0 w 13112886"/>
              <a:gd name="connsiteY0" fmla="*/ 0 h 4729414"/>
              <a:gd name="connsiteX1" fmla="*/ 5455159 w 13112886"/>
              <a:gd name="connsiteY1" fmla="*/ 4705298 h 4729414"/>
              <a:gd name="connsiteX2" fmla="*/ 10544783 w 13112886"/>
              <a:gd name="connsiteY2" fmla="*/ 1867710 h 4729414"/>
              <a:gd name="connsiteX3" fmla="*/ 13112886 w 13112886"/>
              <a:gd name="connsiteY3" fmla="*/ 3112851 h 4729414"/>
              <a:gd name="connsiteX0" fmla="*/ 0 w 13112886"/>
              <a:gd name="connsiteY0" fmla="*/ 0 h 4750758"/>
              <a:gd name="connsiteX1" fmla="*/ 5455159 w 13112886"/>
              <a:gd name="connsiteY1" fmla="*/ 4705298 h 4750758"/>
              <a:gd name="connsiteX2" fmla="*/ 10544783 w 13112886"/>
              <a:gd name="connsiteY2" fmla="*/ 1867710 h 4750758"/>
              <a:gd name="connsiteX3" fmla="*/ 13112886 w 13112886"/>
              <a:gd name="connsiteY3" fmla="*/ 3112851 h 4750758"/>
              <a:gd name="connsiteX0" fmla="*/ 0 w 13112886"/>
              <a:gd name="connsiteY0" fmla="*/ 0 h 4728350"/>
              <a:gd name="connsiteX1" fmla="*/ 5455159 w 13112886"/>
              <a:gd name="connsiteY1" fmla="*/ 4705298 h 4728350"/>
              <a:gd name="connsiteX2" fmla="*/ 9805318 w 13112886"/>
              <a:gd name="connsiteY2" fmla="*/ 1833482 h 4728350"/>
              <a:gd name="connsiteX3" fmla="*/ 13112886 w 13112886"/>
              <a:gd name="connsiteY3" fmla="*/ 3112851 h 4728350"/>
              <a:gd name="connsiteX0" fmla="*/ 0 w 14181142"/>
              <a:gd name="connsiteY0" fmla="*/ 0 h 4728350"/>
              <a:gd name="connsiteX1" fmla="*/ 5455159 w 14181142"/>
              <a:gd name="connsiteY1" fmla="*/ 4705298 h 4728350"/>
              <a:gd name="connsiteX2" fmla="*/ 9805318 w 14181142"/>
              <a:gd name="connsiteY2" fmla="*/ 1833482 h 4728350"/>
              <a:gd name="connsiteX3" fmla="*/ 14181141 w 14181142"/>
              <a:gd name="connsiteY3" fmla="*/ 4281562 h 4728350"/>
              <a:gd name="connsiteX0" fmla="*/ 0 w 9944254"/>
              <a:gd name="connsiteY0" fmla="*/ 0 h 7734959"/>
              <a:gd name="connsiteX1" fmla="*/ 5455159 w 9944254"/>
              <a:gd name="connsiteY1" fmla="*/ 4705298 h 7734959"/>
              <a:gd name="connsiteX2" fmla="*/ 9805318 w 9944254"/>
              <a:gd name="connsiteY2" fmla="*/ 1833482 h 7734959"/>
              <a:gd name="connsiteX3" fmla="*/ 6071298 w 9944254"/>
              <a:gd name="connsiteY3" fmla="*/ 7734960 h 7734959"/>
              <a:gd name="connsiteX0" fmla="*/ 0 w 6795264"/>
              <a:gd name="connsiteY0" fmla="*/ 0 h 7734960"/>
              <a:gd name="connsiteX1" fmla="*/ 5455159 w 6795264"/>
              <a:gd name="connsiteY1" fmla="*/ 4705298 h 7734960"/>
              <a:gd name="connsiteX2" fmla="*/ 6497833 w 6795264"/>
              <a:gd name="connsiteY2" fmla="*/ 3435854 h 7734960"/>
              <a:gd name="connsiteX3" fmla="*/ 6071298 w 6795264"/>
              <a:gd name="connsiteY3" fmla="*/ 7734960 h 7734960"/>
              <a:gd name="connsiteX0" fmla="*/ 0 w 6795264"/>
              <a:gd name="connsiteY0" fmla="*/ 0 h 7734960"/>
              <a:gd name="connsiteX1" fmla="*/ 2514209 w 6795264"/>
              <a:gd name="connsiteY1" fmla="*/ 3809072 h 7734960"/>
              <a:gd name="connsiteX2" fmla="*/ 6497833 w 6795264"/>
              <a:gd name="connsiteY2" fmla="*/ 3435854 h 7734960"/>
              <a:gd name="connsiteX3" fmla="*/ 6071298 w 6795264"/>
              <a:gd name="connsiteY3" fmla="*/ 7734960 h 7734960"/>
              <a:gd name="connsiteX0" fmla="*/ 0 w 6071298"/>
              <a:gd name="connsiteY0" fmla="*/ 0 h 7734960"/>
              <a:gd name="connsiteX1" fmla="*/ 2514209 w 6071298"/>
              <a:gd name="connsiteY1" fmla="*/ 3809072 h 7734960"/>
              <a:gd name="connsiteX2" fmla="*/ 4361679 w 6071298"/>
              <a:gd name="connsiteY2" fmla="*/ 6239327 h 7734960"/>
              <a:gd name="connsiteX3" fmla="*/ 6071298 w 6071298"/>
              <a:gd name="connsiteY3" fmla="*/ 7734960 h 7734960"/>
              <a:gd name="connsiteX0" fmla="*/ 0 w 6115639"/>
              <a:gd name="connsiteY0" fmla="*/ 0 h 7811761"/>
              <a:gd name="connsiteX1" fmla="*/ 2514209 w 6115639"/>
              <a:gd name="connsiteY1" fmla="*/ 3809072 h 7811761"/>
              <a:gd name="connsiteX2" fmla="*/ 4361679 w 6115639"/>
              <a:gd name="connsiteY2" fmla="*/ 6239327 h 7811761"/>
              <a:gd name="connsiteX3" fmla="*/ 6115640 w 6115639"/>
              <a:gd name="connsiteY3" fmla="*/ 7811761 h 7811761"/>
              <a:gd name="connsiteX0" fmla="*/ 0 w 6115640"/>
              <a:gd name="connsiteY0" fmla="*/ 0 h 8048315"/>
              <a:gd name="connsiteX1" fmla="*/ 3096520 w 6115640"/>
              <a:gd name="connsiteY1" fmla="*/ 7773757 h 8048315"/>
              <a:gd name="connsiteX2" fmla="*/ 4361679 w 6115640"/>
              <a:gd name="connsiteY2" fmla="*/ 6239327 h 8048315"/>
              <a:gd name="connsiteX3" fmla="*/ 6115640 w 6115640"/>
              <a:gd name="connsiteY3" fmla="*/ 7811761 h 8048315"/>
              <a:gd name="connsiteX0" fmla="*/ 0 w 6115640"/>
              <a:gd name="connsiteY0" fmla="*/ 0 h 8125638"/>
              <a:gd name="connsiteX1" fmla="*/ 3096520 w 6115640"/>
              <a:gd name="connsiteY1" fmla="*/ 7773757 h 8125638"/>
              <a:gd name="connsiteX2" fmla="*/ 4480984 w 6115640"/>
              <a:gd name="connsiteY2" fmla="*/ 6682456 h 8125638"/>
              <a:gd name="connsiteX3" fmla="*/ 6115640 w 6115640"/>
              <a:gd name="connsiteY3" fmla="*/ 7811761 h 8125638"/>
              <a:gd name="connsiteX0" fmla="*/ 0 w 6115640"/>
              <a:gd name="connsiteY0" fmla="*/ 0 h 8125638"/>
              <a:gd name="connsiteX1" fmla="*/ 3096520 w 6115640"/>
              <a:gd name="connsiteY1" fmla="*/ 7773757 h 8125638"/>
              <a:gd name="connsiteX2" fmla="*/ 4480984 w 6115640"/>
              <a:gd name="connsiteY2" fmla="*/ 6682456 h 8125638"/>
              <a:gd name="connsiteX3" fmla="*/ 6115640 w 6115640"/>
              <a:gd name="connsiteY3" fmla="*/ 7811761 h 8125638"/>
            </a:gdLst>
            <a:ahLst/>
            <a:cxnLst>
              <a:cxn ang="0">
                <a:pos x="connsiteX0" y="connsiteY0"/>
              </a:cxn>
              <a:cxn ang="0">
                <a:pos x="connsiteX1" y="connsiteY1"/>
              </a:cxn>
              <a:cxn ang="0">
                <a:pos x="connsiteX2" y="connsiteY2"/>
              </a:cxn>
              <a:cxn ang="0">
                <a:pos x="connsiteX3" y="connsiteY3"/>
              </a:cxn>
            </a:cxnLst>
            <a:rect l="l" t="t" r="r" b="b"/>
            <a:pathLst>
              <a:path w="6115640" h="8125638">
                <a:moveTo>
                  <a:pt x="0" y="0"/>
                </a:moveTo>
                <a:cubicBezTo>
                  <a:pt x="2448128" y="2451370"/>
                  <a:pt x="2349689" y="6660014"/>
                  <a:pt x="3096520" y="7773757"/>
                </a:cubicBezTo>
                <a:cubicBezTo>
                  <a:pt x="3843351" y="8887500"/>
                  <a:pt x="3404456" y="7032652"/>
                  <a:pt x="4480984" y="6682456"/>
                </a:cubicBezTo>
                <a:cubicBezTo>
                  <a:pt x="5165583" y="6422002"/>
                  <a:pt x="5369852" y="7014092"/>
                  <a:pt x="6115640" y="7811761"/>
                </a:cubicBezTo>
              </a:path>
            </a:pathLst>
          </a:custGeom>
          <a:noFill/>
          <a:ln w="25400" cap="rnd">
            <a:solidFill>
              <a:schemeClr val="bg1">
                <a:lumMod val="6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080" dirty="0">
              <a:latin typeface="Gotham" pitchFamily="2" charset="0"/>
              <a:cs typeface="Gotham" pitchFamily="2" charset="0"/>
            </a:endParaRPr>
          </a:p>
        </p:txBody>
      </p:sp>
      <p:pic>
        <p:nvPicPr>
          <p:cNvPr id="45" name="Graphic 44">
            <a:extLst>
              <a:ext uri="{FF2B5EF4-FFF2-40B4-BE49-F238E27FC236}">
                <a16:creationId xmlns:a16="http://schemas.microsoft.com/office/drawing/2014/main" id="{C5BC8F17-D294-C190-997D-080D1C50C7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18652" y="2411897"/>
            <a:ext cx="1954152" cy="1702903"/>
          </a:xfrm>
          <a:prstGeom prst="rect">
            <a:avLst/>
          </a:prstGeom>
          <a:effectLst>
            <a:outerShdw blurRad="117671" dist="38100" dir="2700000" sx="99000" sy="99000" algn="tl" rotWithShape="0">
              <a:prstClr val="black">
                <a:alpha val="24000"/>
              </a:prstClr>
            </a:outerShdw>
          </a:effectLst>
        </p:spPr>
      </p:pic>
      <p:sp>
        <p:nvSpPr>
          <p:cNvPr id="53" name="Title 30">
            <a:extLst>
              <a:ext uri="{FF2B5EF4-FFF2-40B4-BE49-F238E27FC236}">
                <a16:creationId xmlns:a16="http://schemas.microsoft.com/office/drawing/2014/main" id="{5F0F0056-F5EC-7C10-9775-502234E6806F}"/>
              </a:ext>
            </a:extLst>
          </p:cNvPr>
          <p:cNvSpPr txBox="1">
            <a:spLocks/>
          </p:cNvSpPr>
          <p:nvPr/>
        </p:nvSpPr>
        <p:spPr>
          <a:xfrm>
            <a:off x="5659050" y="441194"/>
            <a:ext cx="6827011" cy="2162836"/>
          </a:xfrm>
          <a:prstGeom prst="rect">
            <a:avLst/>
          </a:prstGeom>
        </p:spPr>
        <p:txBody>
          <a:bodyPr vert="horz" wrap="square" lIns="109728" tIns="54864" rIns="109728" bIns="54864" rtlCol="0" anchor="t">
            <a:spAutoFit/>
          </a:bodyPr>
          <a:lstStyle>
            <a:lvl1pPr algn="l" defTabSz="914400" rtl="0" eaLnBrk="1" latinLnBrk="0" hangingPunct="1">
              <a:lnSpc>
                <a:spcPct val="100000"/>
              </a:lnSpc>
              <a:spcBef>
                <a:spcPct val="0"/>
              </a:spcBef>
              <a:buNone/>
              <a:defRPr sz="4400" kern="1200">
                <a:solidFill>
                  <a:srgbClr val="FE9700"/>
                </a:solidFill>
                <a:latin typeface="+mj-lt"/>
                <a:ea typeface="+mj-ea"/>
                <a:cs typeface="+mj-cs"/>
              </a:defRPr>
            </a:lvl1pPr>
          </a:lstStyle>
          <a:p>
            <a:pPr marL="908686" indent="-895350">
              <a:lnSpc>
                <a:spcPct val="125000"/>
              </a:lnSpc>
            </a:pPr>
            <a:r>
              <a:rPr lang="en-US" sz="11520" b="1" dirty="0">
                <a:latin typeface="Gotham" pitchFamily="2" charset="0"/>
                <a:cs typeface="Gotham" pitchFamily="2" charset="0"/>
              </a:rPr>
              <a:t>CBee…</a:t>
            </a:r>
            <a:endParaRPr lang="en-US" sz="9600" b="1" dirty="0">
              <a:latin typeface="Gotham" pitchFamily="2" charset="0"/>
              <a:cs typeface="Gotham" pitchFamily="2" charset="0"/>
            </a:endParaRPr>
          </a:p>
        </p:txBody>
      </p:sp>
      <p:pic>
        <p:nvPicPr>
          <p:cNvPr id="60" name="Picture 59" descr="A yellow and black hexagons&#10;&#10;Description automatically generated with low confidence">
            <a:extLst>
              <a:ext uri="{FF2B5EF4-FFF2-40B4-BE49-F238E27FC236}">
                <a16:creationId xmlns:a16="http://schemas.microsoft.com/office/drawing/2014/main" id="{341BA0D9-0033-EDDE-0D67-086C1675F3CD}"/>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l="19468" t="7511" r="26591" b="21167"/>
          <a:stretch/>
        </p:blipFill>
        <p:spPr>
          <a:xfrm rot="19725234" flipH="1" flipV="1">
            <a:off x="-913264" y="-655202"/>
            <a:ext cx="4757519" cy="2844079"/>
          </a:xfrm>
          <a:custGeom>
            <a:avLst/>
            <a:gdLst>
              <a:gd name="connsiteX0" fmla="*/ 0 w 3969607"/>
              <a:gd name="connsiteY0" fmla="*/ 740154 h 2370066"/>
              <a:gd name="connsiteX1" fmla="*/ 2686424 w 3969607"/>
              <a:gd name="connsiteY1" fmla="*/ 2370066 h 2370066"/>
              <a:gd name="connsiteX2" fmla="*/ 3969607 w 3969607"/>
              <a:gd name="connsiteY2" fmla="*/ 255122 h 2370066"/>
              <a:gd name="connsiteX3" fmla="*/ 3549115 w 3969607"/>
              <a:gd name="connsiteY3" fmla="*/ 0 h 2370066"/>
              <a:gd name="connsiteX4" fmla="*/ 449067 w 3969607"/>
              <a:gd name="connsiteY4" fmla="*/ 0 h 237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607" h="2370066">
                <a:moveTo>
                  <a:pt x="0" y="740154"/>
                </a:moveTo>
                <a:lnTo>
                  <a:pt x="2686424" y="2370066"/>
                </a:lnTo>
                <a:lnTo>
                  <a:pt x="3969607" y="255122"/>
                </a:lnTo>
                <a:lnTo>
                  <a:pt x="3549115" y="0"/>
                </a:lnTo>
                <a:lnTo>
                  <a:pt x="449067" y="0"/>
                </a:lnTo>
                <a:close/>
              </a:path>
            </a:pathLst>
          </a:custGeom>
        </p:spPr>
      </p:pic>
      <p:sp>
        <p:nvSpPr>
          <p:cNvPr id="59" name="Rectangle 58">
            <a:extLst>
              <a:ext uri="{FF2B5EF4-FFF2-40B4-BE49-F238E27FC236}">
                <a16:creationId xmlns:a16="http://schemas.microsoft.com/office/drawing/2014/main" id="{48EC2D0F-3CF1-9EE4-1FF5-6BF6472C5CEB}"/>
              </a:ext>
            </a:extLst>
          </p:cNvPr>
          <p:cNvSpPr/>
          <p:nvPr/>
        </p:nvSpPr>
        <p:spPr>
          <a:xfrm>
            <a:off x="7636585" y="3247086"/>
            <a:ext cx="6298404" cy="3351829"/>
          </a:xfrm>
          <a:prstGeom prst="rect">
            <a:avLst/>
          </a:prstGeom>
          <a:gradFill flip="none" rotWithShape="1">
            <a:gsLst>
              <a:gs pos="0">
                <a:srgbClr val="FE9700"/>
              </a:gs>
              <a:gs pos="36000">
                <a:schemeClr val="accent4">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 dirty="0">
              <a:latin typeface="Gotham" pitchFamily="2" charset="0"/>
              <a:cs typeface="Gotham" pitchFamily="2" charset="0"/>
            </a:endParaRPr>
          </a:p>
        </p:txBody>
      </p:sp>
      <p:sp>
        <p:nvSpPr>
          <p:cNvPr id="25" name="Rectangle 24">
            <a:extLst>
              <a:ext uri="{FF2B5EF4-FFF2-40B4-BE49-F238E27FC236}">
                <a16:creationId xmlns:a16="http://schemas.microsoft.com/office/drawing/2014/main" id="{BAFA9FB9-91CE-FF8F-75CA-0E16CCCF878C}"/>
              </a:ext>
            </a:extLst>
          </p:cNvPr>
          <p:cNvSpPr/>
          <p:nvPr/>
        </p:nvSpPr>
        <p:spPr>
          <a:xfrm>
            <a:off x="768431" y="3247086"/>
            <a:ext cx="6298404" cy="3351829"/>
          </a:xfrm>
          <a:prstGeom prst="rect">
            <a:avLst/>
          </a:prstGeom>
          <a:gradFill flip="none" rotWithShape="1">
            <a:gsLst>
              <a:gs pos="0">
                <a:srgbClr val="FE9700"/>
              </a:gs>
              <a:gs pos="36000">
                <a:schemeClr val="accent4">
                  <a:shade val="100000"/>
                  <a:satMod val="115000"/>
                </a:schemeClr>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 dirty="0">
              <a:latin typeface="Gotham" pitchFamily="2" charset="0"/>
              <a:cs typeface="Gotham" pitchFamily="2" charset="0"/>
            </a:endParaRPr>
          </a:p>
        </p:txBody>
      </p:sp>
      <p:sp>
        <p:nvSpPr>
          <p:cNvPr id="11" name="TextBox 10">
            <a:extLst>
              <a:ext uri="{FF2B5EF4-FFF2-40B4-BE49-F238E27FC236}">
                <a16:creationId xmlns:a16="http://schemas.microsoft.com/office/drawing/2014/main" id="{876F15D6-467E-B65E-E611-503001D72901}"/>
              </a:ext>
            </a:extLst>
          </p:cNvPr>
          <p:cNvSpPr txBox="1"/>
          <p:nvPr/>
        </p:nvSpPr>
        <p:spPr>
          <a:xfrm>
            <a:off x="1505024" y="4196090"/>
            <a:ext cx="4825217" cy="1904817"/>
          </a:xfrm>
          <a:prstGeom prst="rect">
            <a:avLst/>
          </a:prstGeom>
          <a:noFill/>
          <a:ln w="34925">
            <a:noFill/>
          </a:ln>
        </p:spPr>
        <p:txBody>
          <a:bodyPr wrap="square" rtlCol="0" anchor="t">
            <a:spAutoFit/>
          </a:bodyPr>
          <a:lstStyle/>
          <a:p>
            <a:pPr marL="411480" indent="-411480">
              <a:lnSpc>
                <a:spcPct val="125000"/>
              </a:lnSpc>
              <a:buFont typeface="Arial" panose="020B0604020202020204" pitchFamily="34" charset="0"/>
              <a:buChar char="•"/>
            </a:pPr>
            <a:r>
              <a:rPr lang="en-US" sz="2400" dirty="0">
                <a:latin typeface="Gotham" pitchFamily="2" charset="0"/>
                <a:cs typeface="Gotham" pitchFamily="2" charset="0"/>
              </a:rPr>
              <a:t>What is title insurance?</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Where is my closing?</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When is my closing? </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Do you accept checks?</a:t>
            </a:r>
          </a:p>
        </p:txBody>
      </p:sp>
      <p:sp>
        <p:nvSpPr>
          <p:cNvPr id="13" name="TextBox 12">
            <a:extLst>
              <a:ext uri="{FF2B5EF4-FFF2-40B4-BE49-F238E27FC236}">
                <a16:creationId xmlns:a16="http://schemas.microsoft.com/office/drawing/2014/main" id="{BD6D8077-98FF-3DC4-EC45-32C5298F0E43}"/>
              </a:ext>
            </a:extLst>
          </p:cNvPr>
          <p:cNvSpPr txBox="1"/>
          <p:nvPr/>
        </p:nvSpPr>
        <p:spPr>
          <a:xfrm>
            <a:off x="1505024" y="3573241"/>
            <a:ext cx="4825217" cy="535531"/>
          </a:xfrm>
          <a:prstGeom prst="rect">
            <a:avLst/>
          </a:prstGeom>
          <a:noFill/>
        </p:spPr>
        <p:txBody>
          <a:bodyPr wrap="square" anchor="b">
            <a:spAutoFit/>
          </a:bodyPr>
          <a:lstStyle/>
          <a:p>
            <a:r>
              <a:rPr lang="en-US" sz="2880" b="1" dirty="0">
                <a:latin typeface="Gotham" pitchFamily="2" charset="0"/>
                <a:cs typeface="Gotham" pitchFamily="2" charset="0"/>
              </a:rPr>
              <a:t>GENERAL QUESTIONS</a:t>
            </a:r>
          </a:p>
        </p:txBody>
      </p:sp>
      <p:sp>
        <p:nvSpPr>
          <p:cNvPr id="27" name="TextBox 26">
            <a:extLst>
              <a:ext uri="{FF2B5EF4-FFF2-40B4-BE49-F238E27FC236}">
                <a16:creationId xmlns:a16="http://schemas.microsoft.com/office/drawing/2014/main" id="{5E09C60A-3DF8-7C46-3720-2137815A4EEE}"/>
              </a:ext>
            </a:extLst>
          </p:cNvPr>
          <p:cNvSpPr txBox="1"/>
          <p:nvPr/>
        </p:nvSpPr>
        <p:spPr>
          <a:xfrm>
            <a:off x="8373179" y="4196342"/>
            <a:ext cx="4825217" cy="1904817"/>
          </a:xfrm>
          <a:prstGeom prst="rect">
            <a:avLst/>
          </a:prstGeom>
          <a:noFill/>
          <a:ln w="34925">
            <a:noFill/>
          </a:ln>
        </p:spPr>
        <p:txBody>
          <a:bodyPr wrap="square" rtlCol="0" anchor="t">
            <a:spAutoFit/>
          </a:bodyPr>
          <a:lstStyle/>
          <a:p>
            <a:pPr marL="411480" indent="-411480">
              <a:lnSpc>
                <a:spcPct val="125000"/>
              </a:lnSpc>
              <a:buFont typeface="Arial" panose="020B0604020202020204" pitchFamily="34" charset="0"/>
              <a:buChar char="•"/>
            </a:pPr>
            <a:r>
              <a:rPr lang="en-US" sz="2400" dirty="0">
                <a:latin typeface="Gotham" pitchFamily="2" charset="0"/>
                <a:cs typeface="Gotham" pitchFamily="2" charset="0"/>
              </a:rPr>
              <a:t>Rates/Fees</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Seller Net Sheet</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Buyer Cost Estimate</a:t>
            </a:r>
          </a:p>
          <a:p>
            <a:pPr marL="411480" indent="-411480">
              <a:lnSpc>
                <a:spcPct val="125000"/>
              </a:lnSpc>
              <a:buFont typeface="Arial" panose="020B0604020202020204" pitchFamily="34" charset="0"/>
              <a:buChar char="•"/>
            </a:pPr>
            <a:r>
              <a:rPr lang="en-US" sz="2400" dirty="0">
                <a:latin typeface="Gotham" pitchFamily="2" charset="0"/>
                <a:cs typeface="Gotham" pitchFamily="2" charset="0"/>
              </a:rPr>
              <a:t>Refinance Cost Estimate</a:t>
            </a:r>
          </a:p>
        </p:txBody>
      </p:sp>
      <p:sp>
        <p:nvSpPr>
          <p:cNvPr id="28" name="TextBox 27">
            <a:extLst>
              <a:ext uri="{FF2B5EF4-FFF2-40B4-BE49-F238E27FC236}">
                <a16:creationId xmlns:a16="http://schemas.microsoft.com/office/drawing/2014/main" id="{F32E20D7-9E75-1AD8-2B1D-7BFC4C2DC64F}"/>
              </a:ext>
            </a:extLst>
          </p:cNvPr>
          <p:cNvSpPr txBox="1"/>
          <p:nvPr/>
        </p:nvSpPr>
        <p:spPr>
          <a:xfrm>
            <a:off x="8373179" y="3573241"/>
            <a:ext cx="4825217" cy="535531"/>
          </a:xfrm>
          <a:prstGeom prst="rect">
            <a:avLst/>
          </a:prstGeom>
          <a:noFill/>
        </p:spPr>
        <p:txBody>
          <a:bodyPr wrap="square" anchor="b">
            <a:spAutoFit/>
          </a:bodyPr>
          <a:lstStyle/>
          <a:p>
            <a:r>
              <a:rPr lang="en-US" sz="2880" b="1" dirty="0">
                <a:latin typeface="Gotham" pitchFamily="2" charset="0"/>
                <a:cs typeface="Gotham" pitchFamily="2" charset="0"/>
              </a:rPr>
              <a:t>FOR COST ESTIMATES</a:t>
            </a:r>
          </a:p>
        </p:txBody>
      </p:sp>
      <p:cxnSp>
        <p:nvCxnSpPr>
          <p:cNvPr id="35" name="Straight Connector 34">
            <a:extLst>
              <a:ext uri="{FF2B5EF4-FFF2-40B4-BE49-F238E27FC236}">
                <a16:creationId xmlns:a16="http://schemas.microsoft.com/office/drawing/2014/main" id="{A6F12B38-367C-0576-7AF3-99A0EE260F5C}"/>
              </a:ext>
            </a:extLst>
          </p:cNvPr>
          <p:cNvCxnSpPr>
            <a:cxnSpLocks/>
          </p:cNvCxnSpPr>
          <p:nvPr/>
        </p:nvCxnSpPr>
        <p:spPr>
          <a:xfrm>
            <a:off x="1114082" y="4124114"/>
            <a:ext cx="5607101" cy="0"/>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59233E4-E786-8B89-CE18-6C0B17BADC62}"/>
              </a:ext>
            </a:extLst>
          </p:cNvPr>
          <p:cNvCxnSpPr>
            <a:cxnSpLocks/>
          </p:cNvCxnSpPr>
          <p:nvPr/>
        </p:nvCxnSpPr>
        <p:spPr>
          <a:xfrm>
            <a:off x="7982237" y="4125472"/>
            <a:ext cx="5607101" cy="0"/>
          </a:xfrm>
          <a:prstGeom prst="line">
            <a:avLst/>
          </a:prstGeom>
          <a:ln w="127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56C916C-F583-420A-F558-F78162A418DA}"/>
              </a:ext>
            </a:extLst>
          </p:cNvPr>
          <p:cNvSpPr txBox="1"/>
          <p:nvPr/>
        </p:nvSpPr>
        <p:spPr>
          <a:xfrm>
            <a:off x="686775" y="7757685"/>
            <a:ext cx="2623054" cy="184666"/>
          </a:xfrm>
          <a:prstGeom prst="rect">
            <a:avLst/>
          </a:prstGeom>
          <a:noFill/>
        </p:spPr>
        <p:txBody>
          <a:bodyPr wrap="square">
            <a:spAutoFit/>
          </a:bodyPr>
          <a:lstStyle/>
          <a:p>
            <a:r>
              <a:rPr lang="en-US" sz="600" dirty="0">
                <a:solidFill>
                  <a:schemeClr val="bg1">
                    <a:lumMod val="65000"/>
                  </a:schemeClr>
                </a:solidFill>
                <a:latin typeface="Gotham" pitchFamily="2" charset="0"/>
                <a:cs typeface="Gotham" pitchFamily="2" charset="0"/>
              </a:rPr>
              <a:t>©2023 Campbell &amp; Brannon, All Rights Reserved.</a:t>
            </a:r>
          </a:p>
        </p:txBody>
      </p:sp>
      <p:sp>
        <p:nvSpPr>
          <p:cNvPr id="3" name="Footer Placeholder 2">
            <a:extLst>
              <a:ext uri="{FF2B5EF4-FFF2-40B4-BE49-F238E27FC236}">
                <a16:creationId xmlns:a16="http://schemas.microsoft.com/office/drawing/2014/main" id="{9AF19FFD-419F-E57F-5C4D-7042A7B1878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36C1970-0433-83CE-7560-440AB3D6DFB7}"/>
              </a:ext>
            </a:extLst>
          </p:cNvPr>
          <p:cNvSpPr>
            <a:spLocks noGrp="1"/>
          </p:cNvSpPr>
          <p:nvPr>
            <p:ph type="sldNum" sz="quarter" idx="12"/>
          </p:nvPr>
        </p:nvSpPr>
        <p:spPr/>
        <p:txBody>
          <a:bodyPr/>
          <a:lstStyle/>
          <a:p>
            <a:fld id="{290CA956-C5D7-B049-809D-4E493FF42F0B}" type="slidenum">
              <a:rPr lang="en-US" smtClean="0"/>
              <a:pPr/>
              <a:t>49</a:t>
            </a:fld>
            <a:endParaRPr lang="en-US" dirty="0"/>
          </a:p>
        </p:txBody>
      </p:sp>
      <p:pic>
        <p:nvPicPr>
          <p:cNvPr id="5" name="Graphic 4">
            <a:extLst>
              <a:ext uri="{FF2B5EF4-FFF2-40B4-BE49-F238E27FC236}">
                <a16:creationId xmlns:a16="http://schemas.microsoft.com/office/drawing/2014/main" id="{F9B7C18C-2D08-4BD0-B497-5381851A28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829586" y="7312876"/>
            <a:ext cx="2536410" cy="620152"/>
          </a:xfrm>
          <a:prstGeom prst="rect">
            <a:avLst/>
          </a:prstGeom>
        </p:spPr>
      </p:pic>
    </p:spTree>
    <p:extLst>
      <p:ext uri="{BB962C8B-B14F-4D97-AF65-F5344CB8AC3E}">
        <p14:creationId xmlns:p14="http://schemas.microsoft.com/office/powerpoint/2010/main" val="151731005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404 -0.04306 C 0.09128 -0.06435 0.15013 -0.09213 0.20937 -0.08472 C 0.26875 -0.07755 0.37773 0.00717 0.40976 0.00023 C 0.44167 -0.00672 0.37461 -0.10023 0.40091 -0.12616 C 0.42708 -0.15185 0.46992 -0.1456 0.5207 -0.1706 " pathEditMode="relative" rAng="0" ptsTypes="AAAAA">
                                      <p:cBhvr>
                                        <p:cTn id="6" dur="1750" fill="hold"/>
                                        <p:tgtEl>
                                          <p:spTgt spid="45"/>
                                        </p:tgtEl>
                                        <p:attrNameLst>
                                          <p:attrName>ppt_x</p:attrName>
                                          <p:attrName>ppt_y</p:attrName>
                                        </p:attrNameLst>
                                      </p:cBhvr>
                                      <p:rCtr x="23333" y="-4213"/>
                                    </p:animMotion>
                                  </p:childTnLst>
                                </p:cTn>
                              </p:par>
                              <p:par>
                                <p:cTn id="7" presetID="22" presetClass="entr" presetSubtype="8"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animEffect transition="in" filter="wipe(left)">
                                      <p:cBhvr>
                                        <p:cTn id="9" dur="1500"/>
                                        <p:tgtEl>
                                          <p:spTgt spid="44"/>
                                        </p:tgtEl>
                                      </p:cBhvr>
                                    </p:animEffect>
                                  </p:childTnLst>
                                </p:cTn>
                              </p:par>
                            </p:childTnLst>
                          </p:cTn>
                        </p:par>
                        <p:par>
                          <p:cTn id="10" fill="hold">
                            <p:stCondLst>
                              <p:cond delay="1750"/>
                            </p:stCondLst>
                            <p:childTnLst>
                              <p:par>
                                <p:cTn id="11" presetID="10" presetClass="entr" presetSubtype="0"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25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25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25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125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250"/>
                                        <p:tgtEl>
                                          <p:spTgt spid="2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250"/>
                                        <p:tgtEl>
                                          <p:spTgt spid="28"/>
                                        </p:tgtEl>
                                      </p:cBhvr>
                                    </p:animEffect>
                                  </p:childTnLst>
                                </p:cTn>
                              </p:par>
                              <p:par>
                                <p:cTn id="34" presetID="10"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1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9" grpId="0" animBg="1"/>
      <p:bldP spid="25" grpId="0" animBg="1"/>
      <p:bldP spid="11" grpId="0"/>
      <p:bldP spid="13" grpId="0"/>
      <p:bldP spid="27" grpId="0"/>
      <p:bldP spid="2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9B3702-6B2E-6FF2-6E56-151130A19E7B}"/>
              </a:ext>
            </a:extLst>
          </p:cNvPr>
          <p:cNvSpPr/>
          <p:nvPr/>
        </p:nvSpPr>
        <p:spPr>
          <a:xfrm flipV="1">
            <a:off x="-1" y="-6"/>
            <a:ext cx="7147644" cy="8229605"/>
          </a:xfrm>
          <a:prstGeom prst="rect">
            <a:avLst/>
          </a:prstGeom>
          <a:gradFill flip="none" rotWithShape="1">
            <a:gsLst>
              <a:gs pos="0">
                <a:srgbClr val="FE9700"/>
              </a:gs>
              <a:gs pos="36000">
                <a:schemeClr val="accent4">
                  <a:shade val="100000"/>
                  <a:satMod val="115000"/>
                </a:schemeClr>
              </a:gs>
            </a:gsLst>
            <a:lin ang="16200000" scaled="1"/>
            <a:tileRect/>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960" dirty="0">
              <a:latin typeface="Gotham" pitchFamily="2" charset="0"/>
              <a:cs typeface="Gotham" pitchFamily="2" charset="0"/>
            </a:endParaRPr>
          </a:p>
        </p:txBody>
      </p:sp>
      <p:sp>
        <p:nvSpPr>
          <p:cNvPr id="17" name="TextBox 16">
            <a:extLst>
              <a:ext uri="{FF2B5EF4-FFF2-40B4-BE49-F238E27FC236}">
                <a16:creationId xmlns:a16="http://schemas.microsoft.com/office/drawing/2014/main" id="{DDC98652-F0B7-C9EC-72EC-4F9E36FF5073}"/>
              </a:ext>
            </a:extLst>
          </p:cNvPr>
          <p:cNvSpPr txBox="1"/>
          <p:nvPr/>
        </p:nvSpPr>
        <p:spPr>
          <a:xfrm>
            <a:off x="784133" y="3187784"/>
            <a:ext cx="5653517" cy="3801041"/>
          </a:xfrm>
          <a:prstGeom prst="rect">
            <a:avLst/>
          </a:prstGeom>
          <a:noFill/>
          <a:ln w="34925">
            <a:noFill/>
          </a:ln>
        </p:spPr>
        <p:txBody>
          <a:bodyPr wrap="square" numCol="1" rtlCol="0" anchor="t">
            <a:spAutoFit/>
          </a:bodyPr>
          <a:lstStyle/>
          <a:p>
            <a:pPr marL="207646" indent="-207646">
              <a:lnSpc>
                <a:spcPct val="125000"/>
              </a:lnSpc>
              <a:buFont typeface="Arial" panose="020B0604020202020204" pitchFamily="34" charset="0"/>
              <a:buChar char="•"/>
            </a:pPr>
            <a:r>
              <a:rPr lang="en-US" sz="2160" dirty="0">
                <a:latin typeface="Gotham" pitchFamily="2" charset="0"/>
                <a:cs typeface="Gotham" pitchFamily="2" charset="0"/>
              </a:rPr>
              <a:t>Who is my pre-closer?</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What are your hours? </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Who orders the survey? </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How can I send my earnest money?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Are we funded?</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Are we recorded?</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Show me my active closings</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Did you receive the contract?</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Show my closed transactions for 2022</a:t>
            </a:r>
          </a:p>
        </p:txBody>
      </p:sp>
      <p:sp>
        <p:nvSpPr>
          <p:cNvPr id="18" name="TextBox 17">
            <a:extLst>
              <a:ext uri="{FF2B5EF4-FFF2-40B4-BE49-F238E27FC236}">
                <a16:creationId xmlns:a16="http://schemas.microsoft.com/office/drawing/2014/main" id="{2C013912-F4AD-4525-CF8C-550CD8DC2B30}"/>
              </a:ext>
            </a:extLst>
          </p:cNvPr>
          <p:cNvSpPr txBox="1"/>
          <p:nvPr/>
        </p:nvSpPr>
        <p:spPr>
          <a:xfrm>
            <a:off x="784133" y="1323946"/>
            <a:ext cx="5503997" cy="1569660"/>
          </a:xfrm>
          <a:prstGeom prst="rect">
            <a:avLst/>
          </a:prstGeom>
          <a:noFill/>
        </p:spPr>
        <p:txBody>
          <a:bodyPr wrap="square" anchor="b">
            <a:spAutoFit/>
          </a:bodyPr>
          <a:lstStyle/>
          <a:p>
            <a:r>
              <a:rPr lang="en-US" sz="7200" b="1" dirty="0">
                <a:latin typeface="Gotham" pitchFamily="2" charset="0"/>
                <a:cs typeface="Gotham" pitchFamily="2" charset="0"/>
              </a:rPr>
              <a:t>Ask CBee</a:t>
            </a:r>
          </a:p>
          <a:p>
            <a:r>
              <a:rPr lang="en-US" sz="2400" dirty="0">
                <a:latin typeface="Gotham" pitchFamily="2" charset="0"/>
                <a:cs typeface="Gotham" pitchFamily="2" charset="0"/>
              </a:rPr>
              <a:t>ABOUT A CURRENT CLOSING</a:t>
            </a:r>
          </a:p>
        </p:txBody>
      </p:sp>
      <p:sp>
        <p:nvSpPr>
          <p:cNvPr id="4" name="TextBox 3">
            <a:extLst>
              <a:ext uri="{FF2B5EF4-FFF2-40B4-BE49-F238E27FC236}">
                <a16:creationId xmlns:a16="http://schemas.microsoft.com/office/drawing/2014/main" id="{D24BD083-A980-7683-4FD5-D167518CA077}"/>
              </a:ext>
            </a:extLst>
          </p:cNvPr>
          <p:cNvSpPr txBox="1"/>
          <p:nvPr/>
        </p:nvSpPr>
        <p:spPr>
          <a:xfrm>
            <a:off x="7821092" y="3187784"/>
            <a:ext cx="6434771" cy="4216539"/>
          </a:xfrm>
          <a:prstGeom prst="rect">
            <a:avLst/>
          </a:prstGeom>
          <a:noFill/>
          <a:ln w="34925">
            <a:noFill/>
          </a:ln>
        </p:spPr>
        <p:txBody>
          <a:bodyPr wrap="square" numCol="1" rtlCol="0" anchor="t">
            <a:spAutoFit/>
          </a:bodyPr>
          <a:lstStyle/>
          <a:p>
            <a:pPr marL="207646" indent="-207646">
              <a:lnSpc>
                <a:spcPct val="125000"/>
              </a:lnSpc>
              <a:buFont typeface="Arial" panose="020B0604020202020204" pitchFamily="34" charset="0"/>
              <a:buChar char="•"/>
            </a:pPr>
            <a:r>
              <a:rPr lang="en-US" sz="2160" dirty="0">
                <a:latin typeface="Gotham" pitchFamily="2" charset="0"/>
                <a:cs typeface="Gotham" pitchFamily="2" charset="0"/>
              </a:rPr>
              <a:t>Buyer closing package </a:t>
            </a:r>
            <a:r>
              <a:rPr lang="en-US" sz="1440" dirty="0">
                <a:solidFill>
                  <a:schemeClr val="bg1">
                    <a:lumMod val="65000"/>
                  </a:schemeClr>
                </a:solidFill>
                <a:latin typeface="Gotham" pitchFamily="2" charset="0"/>
                <a:cs typeface="Gotham" pitchFamily="2" charset="0"/>
              </a:rPr>
              <a:t>(BUYER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Seller closing package </a:t>
            </a:r>
            <a:r>
              <a:rPr lang="en-US" sz="1440" dirty="0">
                <a:solidFill>
                  <a:schemeClr val="bg1">
                    <a:lumMod val="65000"/>
                  </a:schemeClr>
                </a:solidFill>
                <a:latin typeface="Gotham" pitchFamily="2" charset="0"/>
                <a:cs typeface="Gotham" pitchFamily="2" charset="0"/>
              </a:rPr>
              <a:t>(SELLER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Signed settlement statement </a:t>
            </a:r>
            <a:r>
              <a:rPr lang="en-US" sz="1440" dirty="0">
                <a:solidFill>
                  <a:schemeClr val="bg1">
                    <a:lumMod val="65000"/>
                  </a:schemeClr>
                </a:solidFill>
                <a:latin typeface="Gotham" pitchFamily="2" charset="0"/>
                <a:cs typeface="Gotham" pitchFamily="2" charset="0"/>
              </a:rPr>
              <a:t>(ALL PARTIES)</a:t>
            </a:r>
            <a:endParaRPr lang="en-US" sz="2160" dirty="0">
              <a:solidFill>
                <a:schemeClr val="bg1">
                  <a:lumMod val="65000"/>
                </a:schemeClr>
              </a:solidFill>
              <a:latin typeface="Gotham" pitchFamily="2" charset="0"/>
              <a:cs typeface="Gotham" pitchFamily="2" charset="0"/>
            </a:endParaRP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Recorded deed </a:t>
            </a:r>
            <a:r>
              <a:rPr lang="en-US" sz="1440" dirty="0">
                <a:solidFill>
                  <a:schemeClr val="bg1">
                    <a:lumMod val="65000"/>
                  </a:schemeClr>
                </a:solidFill>
                <a:latin typeface="Gotham" pitchFamily="2" charset="0"/>
                <a:cs typeface="Gotham" pitchFamily="2" charset="0"/>
              </a:rPr>
              <a:t>(ALL PARTIES)</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First payment letter </a:t>
            </a:r>
            <a:r>
              <a:rPr lang="en-US" sz="1440" dirty="0">
                <a:solidFill>
                  <a:schemeClr val="bg1">
                    <a:lumMod val="65000"/>
                  </a:schemeClr>
                </a:solidFill>
                <a:latin typeface="Gotham" pitchFamily="2" charset="0"/>
                <a:cs typeface="Gotham" pitchFamily="2" charset="0"/>
              </a:rPr>
              <a:t>(BUYER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Tax proration agreement </a:t>
            </a:r>
            <a:r>
              <a:rPr lang="en-US" sz="1440" dirty="0">
                <a:solidFill>
                  <a:schemeClr val="bg1">
                    <a:lumMod val="65000"/>
                  </a:schemeClr>
                </a:solidFill>
                <a:latin typeface="Gotham" pitchFamily="2" charset="0"/>
                <a:cs typeface="Gotham" pitchFamily="2" charset="0"/>
              </a:rPr>
              <a:t>(BUYER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Home warranty </a:t>
            </a:r>
            <a:r>
              <a:rPr lang="en-US" sz="1440" dirty="0">
                <a:solidFill>
                  <a:schemeClr val="bg1">
                    <a:lumMod val="65000"/>
                  </a:schemeClr>
                </a:solidFill>
                <a:latin typeface="Gotham" pitchFamily="2" charset="0"/>
                <a:cs typeface="Gotham" pitchFamily="2" charset="0"/>
              </a:rPr>
              <a:t>(BUYER AND AGENTS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HOA letter </a:t>
            </a:r>
            <a:r>
              <a:rPr lang="en-US" sz="1440" dirty="0">
                <a:solidFill>
                  <a:schemeClr val="bg1">
                    <a:lumMod val="65000"/>
                  </a:schemeClr>
                </a:solidFill>
                <a:latin typeface="Gotham" pitchFamily="2" charset="0"/>
                <a:cs typeface="Gotham" pitchFamily="2" charset="0"/>
              </a:rPr>
              <a:t>(SELLER ONLY)</a:t>
            </a:r>
            <a:endParaRPr lang="en-US" sz="1440" dirty="0">
              <a:latin typeface="Gotham" pitchFamily="2" charset="0"/>
              <a:cs typeface="Gotham" pitchFamily="2" charset="0"/>
            </a:endParaRP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Payoff statements </a:t>
            </a:r>
            <a:r>
              <a:rPr lang="en-US" sz="1440" dirty="0">
                <a:solidFill>
                  <a:schemeClr val="bg1">
                    <a:lumMod val="65000"/>
                  </a:schemeClr>
                </a:solidFill>
                <a:latin typeface="Gotham" pitchFamily="2" charset="0"/>
                <a:cs typeface="Gotham" pitchFamily="2" charset="0"/>
              </a:rPr>
              <a:t>(SELLER ONLY)</a:t>
            </a:r>
          </a:p>
          <a:p>
            <a:pPr marL="207646" indent="-207646">
              <a:lnSpc>
                <a:spcPct val="125000"/>
              </a:lnSpc>
              <a:buFont typeface="Arial" panose="020B0604020202020204" pitchFamily="34" charset="0"/>
              <a:buChar char="•"/>
            </a:pPr>
            <a:r>
              <a:rPr lang="en-US" sz="2160" dirty="0">
                <a:latin typeface="Gotham" pitchFamily="2" charset="0"/>
                <a:cs typeface="Gotham" pitchFamily="2" charset="0"/>
              </a:rPr>
              <a:t>1099 </a:t>
            </a:r>
            <a:r>
              <a:rPr lang="en-US" sz="1440" dirty="0">
                <a:solidFill>
                  <a:schemeClr val="bg1">
                    <a:lumMod val="65000"/>
                  </a:schemeClr>
                </a:solidFill>
                <a:latin typeface="Gotham" pitchFamily="2" charset="0"/>
                <a:cs typeface="Gotham" pitchFamily="2" charset="0"/>
              </a:rPr>
              <a:t>(SELLER ONLY)</a:t>
            </a:r>
            <a:endParaRPr lang="en-US" sz="2160" dirty="0">
              <a:solidFill>
                <a:schemeClr val="bg1">
                  <a:lumMod val="65000"/>
                </a:schemeClr>
              </a:solidFill>
              <a:latin typeface="Gotham" pitchFamily="2" charset="0"/>
              <a:cs typeface="Gotham" pitchFamily="2" charset="0"/>
            </a:endParaRPr>
          </a:p>
        </p:txBody>
      </p:sp>
      <p:sp>
        <p:nvSpPr>
          <p:cNvPr id="5" name="TextBox 4">
            <a:extLst>
              <a:ext uri="{FF2B5EF4-FFF2-40B4-BE49-F238E27FC236}">
                <a16:creationId xmlns:a16="http://schemas.microsoft.com/office/drawing/2014/main" id="{4F71CFD3-F333-104D-9C3C-3BB4DF0ABFEC}"/>
              </a:ext>
            </a:extLst>
          </p:cNvPr>
          <p:cNvSpPr txBox="1"/>
          <p:nvPr/>
        </p:nvSpPr>
        <p:spPr>
          <a:xfrm>
            <a:off x="7821093" y="705732"/>
            <a:ext cx="4317858" cy="904863"/>
          </a:xfrm>
          <a:prstGeom prst="rect">
            <a:avLst/>
          </a:prstGeom>
          <a:noFill/>
        </p:spPr>
        <p:txBody>
          <a:bodyPr wrap="square" anchor="b">
            <a:spAutoFit/>
          </a:bodyPr>
          <a:lstStyle/>
          <a:p>
            <a:r>
              <a:rPr lang="en-US" sz="5280" b="1" dirty="0">
                <a:solidFill>
                  <a:srgbClr val="FE9700"/>
                </a:solidFill>
                <a:latin typeface="Gotham" pitchFamily="2" charset="0"/>
                <a:cs typeface="Gotham" pitchFamily="2" charset="0"/>
              </a:rPr>
              <a:t>24/7</a:t>
            </a:r>
            <a:endParaRPr lang="en-US" sz="4800" b="1" dirty="0">
              <a:solidFill>
                <a:srgbClr val="FE9700"/>
              </a:solidFill>
              <a:latin typeface="Gotham" pitchFamily="2" charset="0"/>
              <a:cs typeface="Gotham" pitchFamily="2" charset="0"/>
            </a:endParaRPr>
          </a:p>
        </p:txBody>
      </p:sp>
      <p:cxnSp>
        <p:nvCxnSpPr>
          <p:cNvPr id="6" name="Straight Connector 5">
            <a:extLst>
              <a:ext uri="{FF2B5EF4-FFF2-40B4-BE49-F238E27FC236}">
                <a16:creationId xmlns:a16="http://schemas.microsoft.com/office/drawing/2014/main" id="{D663DA8E-5967-2E87-0741-7965EB7D90A5}"/>
              </a:ext>
            </a:extLst>
          </p:cNvPr>
          <p:cNvCxnSpPr>
            <a:cxnSpLocks/>
          </p:cNvCxnSpPr>
          <p:nvPr/>
        </p:nvCxnSpPr>
        <p:spPr>
          <a:xfrm>
            <a:off x="7821092" y="3065048"/>
            <a:ext cx="5653517" cy="0"/>
          </a:xfrm>
          <a:prstGeom prst="line">
            <a:avLst/>
          </a:prstGeom>
          <a:ln w="28575">
            <a:solidFill>
              <a:srgbClr val="FE97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F3A5954-0D50-2F22-BA60-168DA8D218BC}"/>
              </a:ext>
            </a:extLst>
          </p:cNvPr>
          <p:cNvCxnSpPr>
            <a:cxnSpLocks/>
          </p:cNvCxnSpPr>
          <p:nvPr/>
        </p:nvCxnSpPr>
        <p:spPr>
          <a:xfrm>
            <a:off x="634613" y="3065048"/>
            <a:ext cx="56535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descr="A yellow and black hexagons&#10;&#10;Description automatically generated with low confidence">
            <a:extLst>
              <a:ext uri="{FF2B5EF4-FFF2-40B4-BE49-F238E27FC236}">
                <a16:creationId xmlns:a16="http://schemas.microsoft.com/office/drawing/2014/main" id="{64B5A9B6-06D6-22B9-AA3D-3BED0806BC07}"/>
              </a:ext>
            </a:extLst>
          </p:cNvPr>
          <p:cNvPicPr>
            <a:picLocks noChangeAspect="1"/>
          </p:cNvPicPr>
          <p:nvPr/>
        </p:nvPicPr>
        <p:blipFill rotWithShape="1">
          <a:blip r:embed="rId2" cstate="hqprint">
            <a:alphaModFix amt="64000"/>
            <a:extLst>
              <a:ext uri="{28A0092B-C50C-407E-A947-70E740481C1C}">
                <a14:useLocalDpi xmlns:a14="http://schemas.microsoft.com/office/drawing/2010/main"/>
              </a:ext>
            </a:extLst>
          </a:blip>
          <a:srcRect l="59181" t="1994" r="3347" b="58771"/>
          <a:stretch/>
        </p:blipFill>
        <p:spPr>
          <a:xfrm rot="16200000" flipV="1">
            <a:off x="-870219" y="870216"/>
            <a:ext cx="3305003" cy="1564565"/>
          </a:xfrm>
          <a:prstGeom prst="rect">
            <a:avLst/>
          </a:prstGeom>
        </p:spPr>
      </p:pic>
      <p:sp>
        <p:nvSpPr>
          <p:cNvPr id="40" name="TextBox 39">
            <a:extLst>
              <a:ext uri="{FF2B5EF4-FFF2-40B4-BE49-F238E27FC236}">
                <a16:creationId xmlns:a16="http://schemas.microsoft.com/office/drawing/2014/main" id="{23C9787F-CC86-542A-D4DE-BCE97BD359F0}"/>
              </a:ext>
            </a:extLst>
          </p:cNvPr>
          <p:cNvSpPr txBox="1"/>
          <p:nvPr/>
        </p:nvSpPr>
        <p:spPr>
          <a:xfrm>
            <a:off x="7847131" y="1619411"/>
            <a:ext cx="4317858" cy="1274195"/>
          </a:xfrm>
          <a:prstGeom prst="rect">
            <a:avLst/>
          </a:prstGeom>
          <a:noFill/>
        </p:spPr>
        <p:txBody>
          <a:bodyPr wrap="square" anchor="b">
            <a:spAutoFit/>
          </a:bodyPr>
          <a:lstStyle/>
          <a:p>
            <a:r>
              <a:rPr lang="en-US" sz="3840" dirty="0">
                <a:solidFill>
                  <a:srgbClr val="FE9700"/>
                </a:solidFill>
                <a:latin typeface="Gotham" pitchFamily="2" charset="0"/>
                <a:cs typeface="Gotham" pitchFamily="2" charset="0"/>
              </a:rPr>
              <a:t>DOCUMENT RETRIEVAL</a:t>
            </a:r>
          </a:p>
        </p:txBody>
      </p:sp>
      <p:pic>
        <p:nvPicPr>
          <p:cNvPr id="45" name="Picture 44" descr="A yellow and black hexagons&#10;&#10;Description automatically generated with low confidence">
            <a:extLst>
              <a:ext uri="{FF2B5EF4-FFF2-40B4-BE49-F238E27FC236}">
                <a16:creationId xmlns:a16="http://schemas.microsoft.com/office/drawing/2014/main" id="{328CB556-581C-4113-61A0-1F468D72385F}"/>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l="19468" t="7511" r="26591" b="21167"/>
          <a:stretch/>
        </p:blipFill>
        <p:spPr>
          <a:xfrm rot="1874766" flipV="1">
            <a:off x="10847951" y="-646382"/>
            <a:ext cx="4757519" cy="2844079"/>
          </a:xfrm>
          <a:custGeom>
            <a:avLst/>
            <a:gdLst>
              <a:gd name="connsiteX0" fmla="*/ 0 w 3969607"/>
              <a:gd name="connsiteY0" fmla="*/ 740154 h 2370066"/>
              <a:gd name="connsiteX1" fmla="*/ 2686424 w 3969607"/>
              <a:gd name="connsiteY1" fmla="*/ 2370066 h 2370066"/>
              <a:gd name="connsiteX2" fmla="*/ 3969607 w 3969607"/>
              <a:gd name="connsiteY2" fmla="*/ 255122 h 2370066"/>
              <a:gd name="connsiteX3" fmla="*/ 3549115 w 3969607"/>
              <a:gd name="connsiteY3" fmla="*/ 0 h 2370066"/>
              <a:gd name="connsiteX4" fmla="*/ 449067 w 3969607"/>
              <a:gd name="connsiteY4" fmla="*/ 0 h 2370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9607" h="2370066">
                <a:moveTo>
                  <a:pt x="0" y="740154"/>
                </a:moveTo>
                <a:lnTo>
                  <a:pt x="2686424" y="2370066"/>
                </a:lnTo>
                <a:lnTo>
                  <a:pt x="3969607" y="255122"/>
                </a:lnTo>
                <a:lnTo>
                  <a:pt x="3549115" y="0"/>
                </a:lnTo>
                <a:lnTo>
                  <a:pt x="449067" y="0"/>
                </a:lnTo>
                <a:close/>
              </a:path>
            </a:pathLst>
          </a:custGeom>
        </p:spPr>
      </p:pic>
      <p:pic>
        <p:nvPicPr>
          <p:cNvPr id="14" name="Graphic 13">
            <a:extLst>
              <a:ext uri="{FF2B5EF4-FFF2-40B4-BE49-F238E27FC236}">
                <a16:creationId xmlns:a16="http://schemas.microsoft.com/office/drawing/2014/main" id="{ABC53CB6-37D9-0DC7-A586-109FFEF055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2301710" y="180730"/>
            <a:ext cx="1954152" cy="1702903"/>
          </a:xfrm>
          <a:prstGeom prst="rect">
            <a:avLst/>
          </a:prstGeom>
          <a:effectLst>
            <a:outerShdw blurRad="117671" dist="38100" dir="2700000" sx="99000" sy="99000" algn="tl" rotWithShape="0">
              <a:prstClr val="black">
                <a:alpha val="24000"/>
              </a:prstClr>
            </a:outerShdw>
          </a:effectLst>
        </p:spPr>
      </p:pic>
      <p:pic>
        <p:nvPicPr>
          <p:cNvPr id="46" name="Picture 7">
            <a:extLst>
              <a:ext uri="{FF2B5EF4-FFF2-40B4-BE49-F238E27FC236}">
                <a16:creationId xmlns:a16="http://schemas.microsoft.com/office/drawing/2014/main" id="{6ABA1FE4-3BB2-FDE8-5695-6C0CCF714A2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631906" y="7253968"/>
            <a:ext cx="3998494" cy="975632"/>
          </a:xfrm>
          <a:prstGeom prst="rect">
            <a:avLst/>
          </a:prstGeom>
        </p:spPr>
      </p:pic>
      <p:sp>
        <p:nvSpPr>
          <p:cNvPr id="47" name="TextBox 46">
            <a:extLst>
              <a:ext uri="{FF2B5EF4-FFF2-40B4-BE49-F238E27FC236}">
                <a16:creationId xmlns:a16="http://schemas.microsoft.com/office/drawing/2014/main" id="{3552E7F6-5730-04C1-A0E3-08ABD99DD8B3}"/>
              </a:ext>
            </a:extLst>
          </p:cNvPr>
          <p:cNvSpPr txBox="1"/>
          <p:nvPr/>
        </p:nvSpPr>
        <p:spPr>
          <a:xfrm>
            <a:off x="686775" y="7757685"/>
            <a:ext cx="5317252" cy="166199"/>
          </a:xfrm>
          <a:prstGeom prst="rect">
            <a:avLst/>
          </a:prstGeom>
          <a:noFill/>
        </p:spPr>
        <p:txBody>
          <a:bodyPr wrap="square">
            <a:spAutoFit/>
          </a:bodyPr>
          <a:lstStyle/>
          <a:p>
            <a:r>
              <a:rPr lang="en-US" sz="480" dirty="0">
                <a:solidFill>
                  <a:schemeClr val="bg1">
                    <a:lumMod val="65000"/>
                  </a:schemeClr>
                </a:solidFill>
                <a:latin typeface="Gotham" pitchFamily="2" charset="0"/>
                <a:cs typeface="Gotham" pitchFamily="2" charset="0"/>
              </a:rPr>
              <a:t>©2023 Campbell &amp; Brannon, All Rights Reserved.</a:t>
            </a:r>
          </a:p>
        </p:txBody>
      </p:sp>
      <p:sp>
        <p:nvSpPr>
          <p:cNvPr id="2" name="Footer Placeholder 1">
            <a:extLst>
              <a:ext uri="{FF2B5EF4-FFF2-40B4-BE49-F238E27FC236}">
                <a16:creationId xmlns:a16="http://schemas.microsoft.com/office/drawing/2014/main" id="{D9E989B2-31CE-69F3-D1F5-CFD1E380E469}"/>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81B3862A-FCCC-6B9A-B47D-834420D0A461}"/>
              </a:ext>
            </a:extLst>
          </p:cNvPr>
          <p:cNvSpPr>
            <a:spLocks noGrp="1"/>
          </p:cNvSpPr>
          <p:nvPr>
            <p:ph type="sldNum" sz="quarter" idx="12"/>
          </p:nvPr>
        </p:nvSpPr>
        <p:spPr/>
        <p:txBody>
          <a:bodyPr/>
          <a:lstStyle/>
          <a:p>
            <a:fld id="{290CA956-C5D7-B049-809D-4E493FF42F0B}" type="slidenum">
              <a:rPr lang="en-US" smtClean="0"/>
              <a:pPr/>
              <a:t>50</a:t>
            </a:fld>
            <a:endParaRPr lang="en-US" dirty="0"/>
          </a:p>
        </p:txBody>
      </p:sp>
    </p:spTree>
    <p:extLst>
      <p:ext uri="{BB962C8B-B14F-4D97-AF65-F5344CB8AC3E}">
        <p14:creationId xmlns:p14="http://schemas.microsoft.com/office/powerpoint/2010/main" val="4314081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1"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250"/>
                                        <p:tgtEl>
                                          <p:spTgt spid="5">
                                            <p:txEl>
                                              <p:pRg st="0" end="0"/>
                                            </p:txEl>
                                          </p:spTgt>
                                        </p:tgtEl>
                                      </p:cBhvr>
                                    </p:animEffect>
                                  </p:childTnLst>
                                </p:cTn>
                              </p:par>
                              <p:par>
                                <p:cTn id="22" presetID="6" presetClass="emph" presetSubtype="0" autoRev="1" fill="hold" grpId="0" nodeType="withEffect">
                                  <p:stCondLst>
                                    <p:cond delay="0"/>
                                  </p:stCondLst>
                                  <p:childTnLst>
                                    <p:animScale>
                                      <p:cBhvr>
                                        <p:cTn id="23" dur="250" fill="hold"/>
                                        <p:tgtEl>
                                          <p:spTgt spid="5">
                                            <p:txEl>
                                              <p:pRg st="0" end="0"/>
                                            </p:txEl>
                                          </p:spTgt>
                                        </p:tgtEl>
                                      </p:cBhvr>
                                      <p:by x="200000" y="200000"/>
                                    </p:animScale>
                                  </p:childTnLst>
                                </p:cTn>
                              </p:par>
                            </p:childTnLst>
                          </p:cTn>
                        </p:par>
                        <p:par>
                          <p:cTn id="24" fill="hold">
                            <p:stCondLst>
                              <p:cond delay="500"/>
                            </p:stCondLst>
                            <p:childTnLst>
                              <p:par>
                                <p:cTn id="25" presetID="10" presetClass="entr" presetSubtype="0" fill="hold" grpId="1" nodeType="after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fade">
                                      <p:cBhvr>
                                        <p:cTn id="27" dur="250"/>
                                        <p:tgtEl>
                                          <p:spTgt spid="40">
                                            <p:txEl>
                                              <p:pRg st="0" end="0"/>
                                            </p:txEl>
                                          </p:spTgt>
                                        </p:tgtEl>
                                      </p:cBhvr>
                                    </p:animEffect>
                                  </p:childTnLst>
                                </p:cTn>
                              </p:par>
                              <p:par>
                                <p:cTn id="28" presetID="6" presetClass="emph" presetSubtype="0" autoRev="1" fill="hold" grpId="0" nodeType="withEffect">
                                  <p:stCondLst>
                                    <p:cond delay="0"/>
                                  </p:stCondLst>
                                  <p:childTnLst>
                                    <p:animScale>
                                      <p:cBhvr>
                                        <p:cTn id="29" dur="250" fill="hold"/>
                                        <p:tgtEl>
                                          <p:spTgt spid="40">
                                            <p:txEl>
                                              <p:pRg st="0" end="0"/>
                                            </p:txEl>
                                          </p:spTgt>
                                        </p:tgtEl>
                                      </p:cBhvr>
                                      <p:by x="125000" y="125000"/>
                                    </p:animScale>
                                  </p:childTnLst>
                                </p:cTn>
                              </p:par>
                              <p:par>
                                <p:cTn id="30" presetID="10"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4" grpId="0"/>
      <p:bldP spid="5" grpId="0" uiExpand="1" build="p" bldLvl="2"/>
      <p:bldP spid="5" grpId="1" uiExpand="1" build="allAtOnce"/>
      <p:bldP spid="40" grpId="0" uiExpand="1" build="p" bldLvl="2"/>
      <p:bldP spid="40"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36256" y="923211"/>
            <a:ext cx="7501890" cy="669488"/>
          </a:xfrm>
          <a:prstGeom prst="rect">
            <a:avLst/>
          </a:prstGeom>
          <a:noFill/>
          <a:ln/>
        </p:spPr>
        <p:txBody>
          <a:bodyPr wrap="none" lIns="0" tIns="0" rIns="0" bIns="0" rtlCol="0" anchor="t"/>
          <a:lstStyle/>
          <a:p>
            <a:pPr marL="0" indent="0">
              <a:lnSpc>
                <a:spcPts val="5250"/>
              </a:lnSpc>
              <a:buNone/>
            </a:pPr>
            <a:r>
              <a:rPr lang="en-US" sz="4200" dirty="0">
                <a:solidFill>
                  <a:srgbClr val="FFFFFF"/>
                </a:solidFill>
                <a:latin typeface="Fraunces" pitchFamily="34" charset="0"/>
                <a:ea typeface="Fraunces" pitchFamily="34" charset="-122"/>
                <a:cs typeface="Fraunces" pitchFamily="34" charset="-120"/>
              </a:rPr>
              <a:t>Before Writing Your Contract</a:t>
            </a:r>
            <a:endParaRPr lang="en-US" sz="4200" dirty="0"/>
          </a:p>
        </p:txBody>
      </p:sp>
      <p:sp>
        <p:nvSpPr>
          <p:cNvPr id="4" name="Shape 1"/>
          <p:cNvSpPr/>
          <p:nvPr/>
        </p:nvSpPr>
        <p:spPr>
          <a:xfrm>
            <a:off x="6236256" y="1914049"/>
            <a:ext cx="7644289" cy="3242548"/>
          </a:xfrm>
          <a:prstGeom prst="roundRect">
            <a:avLst>
              <a:gd name="adj" fmla="val 2775"/>
            </a:avLst>
          </a:prstGeom>
          <a:solidFill>
            <a:srgbClr val="283157"/>
          </a:solidFill>
          <a:ln w="7620">
            <a:solidFill>
              <a:srgbClr val="414A70"/>
            </a:solidFill>
            <a:prstDash val="solid"/>
          </a:ln>
        </p:spPr>
        <p:txBody>
          <a:bodyPr/>
          <a:lstStyle/>
          <a:p>
            <a:endParaRPr lang="en-US"/>
          </a:p>
        </p:txBody>
      </p:sp>
      <p:sp>
        <p:nvSpPr>
          <p:cNvPr id="5" name="Text 2"/>
          <p:cNvSpPr/>
          <p:nvPr/>
        </p:nvSpPr>
        <p:spPr>
          <a:xfrm>
            <a:off x="6458069" y="2135862"/>
            <a:ext cx="2678311" cy="334804"/>
          </a:xfrm>
          <a:prstGeom prst="rect">
            <a:avLst/>
          </a:prstGeom>
          <a:noFill/>
          <a:ln/>
        </p:spPr>
        <p:txBody>
          <a:bodyPr wrap="none" lIns="0" tIns="0" rIns="0" bIns="0" rtlCol="0" anchor="t"/>
          <a:lstStyle/>
          <a:p>
            <a:pPr marL="0" indent="0">
              <a:lnSpc>
                <a:spcPts val="2600"/>
              </a:lnSpc>
              <a:buNone/>
            </a:pPr>
            <a:r>
              <a:rPr lang="en-US" sz="2100" dirty="0">
                <a:solidFill>
                  <a:srgbClr val="EBECEF"/>
                </a:solidFill>
                <a:latin typeface="Fraunces" pitchFamily="34" charset="0"/>
                <a:ea typeface="Fraunces" pitchFamily="34" charset="-122"/>
                <a:cs typeface="Fraunces" pitchFamily="34" charset="-120"/>
              </a:rPr>
              <a:t>Reach Out to C&amp;B</a:t>
            </a:r>
            <a:endParaRPr lang="en-US" sz="2100" dirty="0"/>
          </a:p>
        </p:txBody>
      </p:sp>
      <p:sp>
        <p:nvSpPr>
          <p:cNvPr id="6" name="Text 3"/>
          <p:cNvSpPr/>
          <p:nvPr/>
        </p:nvSpPr>
        <p:spPr>
          <a:xfrm>
            <a:off x="6458069" y="2599134"/>
            <a:ext cx="7200662" cy="685800"/>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In some cases you should reach out to C&amp;B prior to writing your contract:</a:t>
            </a:r>
            <a:endParaRPr lang="en-US" sz="1650" dirty="0"/>
          </a:p>
        </p:txBody>
      </p:sp>
      <p:sp>
        <p:nvSpPr>
          <p:cNvPr id="7" name="Text 4"/>
          <p:cNvSpPr/>
          <p:nvPr/>
        </p:nvSpPr>
        <p:spPr>
          <a:xfrm>
            <a:off x="6800731" y="3413403"/>
            <a:ext cx="6858000" cy="34290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Request a legal description – attorneys@cb.law</a:t>
            </a:r>
            <a:endParaRPr lang="en-US" sz="1650" dirty="0"/>
          </a:p>
        </p:txBody>
      </p:sp>
      <p:sp>
        <p:nvSpPr>
          <p:cNvPr id="8" name="Text 5"/>
          <p:cNvSpPr/>
          <p:nvPr/>
        </p:nvSpPr>
        <p:spPr>
          <a:xfrm>
            <a:off x="6800731" y="3831193"/>
            <a:ext cx="6858000" cy="685800"/>
          </a:xfrm>
          <a:prstGeom prst="rect">
            <a:avLst/>
          </a:prstGeom>
          <a:noFill/>
          <a:ln/>
        </p:spPr>
        <p:txBody>
          <a:bodyPr wrap="squar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Confirm ownership! Who needs to sign your listing agreement and contract?</a:t>
            </a:r>
            <a:endParaRPr lang="en-US" sz="1650" dirty="0"/>
          </a:p>
        </p:txBody>
      </p:sp>
      <p:sp>
        <p:nvSpPr>
          <p:cNvPr id="9" name="Text 6"/>
          <p:cNvSpPr/>
          <p:nvPr/>
        </p:nvSpPr>
        <p:spPr>
          <a:xfrm>
            <a:off x="6800731" y="4591883"/>
            <a:ext cx="6858000" cy="342900"/>
          </a:xfrm>
          <a:prstGeom prst="rect">
            <a:avLst/>
          </a:prstGeom>
          <a:noFill/>
          <a:ln/>
        </p:spPr>
        <p:txBody>
          <a:bodyPr wrap="none" lIns="0" tIns="0" rIns="0" bIns="0" rtlCol="0" anchor="t"/>
          <a:lstStyle/>
          <a:p>
            <a:pPr marL="342900" indent="-342900" algn="l">
              <a:lnSpc>
                <a:spcPts val="2650"/>
              </a:lnSpc>
              <a:buSzPct val="100000"/>
              <a:buChar char="•"/>
            </a:pPr>
            <a:r>
              <a:rPr lang="en-US" sz="1650" dirty="0">
                <a:solidFill>
                  <a:srgbClr val="EBECEF"/>
                </a:solidFill>
                <a:latin typeface="Epilogue" pitchFamily="34" charset="0"/>
                <a:ea typeface="Epilogue" pitchFamily="34" charset="-122"/>
                <a:cs typeface="Epilogue" pitchFamily="34" charset="-120"/>
              </a:rPr>
              <a:t>Special stipulations</a:t>
            </a:r>
            <a:endParaRPr lang="en-US" sz="1650" dirty="0"/>
          </a:p>
        </p:txBody>
      </p:sp>
      <p:sp>
        <p:nvSpPr>
          <p:cNvPr id="10" name="Shape 7"/>
          <p:cNvSpPr/>
          <p:nvPr/>
        </p:nvSpPr>
        <p:spPr>
          <a:xfrm>
            <a:off x="6236256" y="5370790"/>
            <a:ext cx="7644289" cy="1935599"/>
          </a:xfrm>
          <a:prstGeom prst="roundRect">
            <a:avLst>
              <a:gd name="adj" fmla="val 4649"/>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6458069" y="5592604"/>
            <a:ext cx="2678311" cy="334804"/>
          </a:xfrm>
          <a:prstGeom prst="rect">
            <a:avLst/>
          </a:prstGeom>
          <a:noFill/>
          <a:ln/>
        </p:spPr>
        <p:txBody>
          <a:bodyPr wrap="none" lIns="0" tIns="0" rIns="0" bIns="0" rtlCol="0" anchor="t"/>
          <a:lstStyle/>
          <a:p>
            <a:pPr marL="0" indent="0">
              <a:lnSpc>
                <a:spcPts val="2600"/>
              </a:lnSpc>
              <a:buNone/>
            </a:pPr>
            <a:r>
              <a:rPr lang="en-US" sz="2100" dirty="0">
                <a:solidFill>
                  <a:srgbClr val="EBECEF"/>
                </a:solidFill>
                <a:latin typeface="Fraunces" pitchFamily="34" charset="0"/>
                <a:ea typeface="Fraunces" pitchFamily="34" charset="-122"/>
                <a:cs typeface="Fraunces" pitchFamily="34" charset="-120"/>
              </a:rPr>
              <a:t>Why Contact C&amp;B?</a:t>
            </a:r>
            <a:endParaRPr lang="en-US" sz="2100" dirty="0"/>
          </a:p>
        </p:txBody>
      </p:sp>
      <p:sp>
        <p:nvSpPr>
          <p:cNvPr id="12" name="Text 9"/>
          <p:cNvSpPr/>
          <p:nvPr/>
        </p:nvSpPr>
        <p:spPr>
          <a:xfrm>
            <a:off x="6458069" y="6055876"/>
            <a:ext cx="7200662" cy="1028700"/>
          </a:xfrm>
          <a:prstGeom prst="rect">
            <a:avLst/>
          </a:prstGeom>
          <a:noFill/>
          <a:ln/>
        </p:spPr>
        <p:txBody>
          <a:bodyPr wrap="square" lIns="0" tIns="0" rIns="0" bIns="0" rtlCol="0" anchor="t"/>
          <a:lstStyle/>
          <a:p>
            <a:pPr marL="0" indent="0">
              <a:lnSpc>
                <a:spcPts val="2650"/>
              </a:lnSpc>
              <a:buNone/>
            </a:pPr>
            <a:r>
              <a:rPr lang="en-US" sz="1650" dirty="0">
                <a:solidFill>
                  <a:srgbClr val="EBECEF"/>
                </a:solidFill>
                <a:latin typeface="Epilogue" pitchFamily="34" charset="0"/>
                <a:ea typeface="Epilogue" pitchFamily="34" charset="-122"/>
                <a:cs typeface="Epilogue" pitchFamily="34" charset="-120"/>
              </a:rPr>
              <a:t>Contacting C&amp;B before writing your contract can help ensure accuracy and completeness in your documentation, potentially avoiding issues later in the process.</a:t>
            </a:r>
            <a:endParaRPr lang="en-US" sz="1650" dirty="0"/>
          </a:p>
        </p:txBody>
      </p:sp>
      <p:pic>
        <p:nvPicPr>
          <p:cNvPr id="13" name="Graphic 12">
            <a:extLst>
              <a:ext uri="{FF2B5EF4-FFF2-40B4-BE49-F238E27FC236}">
                <a16:creationId xmlns:a16="http://schemas.microsoft.com/office/drawing/2014/main" id="{A57ED259-FDFF-1C7A-ABDF-867203F81D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45927"/>
            <a:ext cx="2536410" cy="62015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7">
            <a:extLst>
              <a:ext uri="{FF2B5EF4-FFF2-40B4-BE49-F238E27FC236}">
                <a16:creationId xmlns:a16="http://schemas.microsoft.com/office/drawing/2014/main" id="{F3054F4E-9104-5945-86D9-D5E133B795B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8398" t="10145" r="37315"/>
          <a:stretch/>
        </p:blipFill>
        <p:spPr>
          <a:xfrm>
            <a:off x="6657973" y="0"/>
            <a:ext cx="7972427" cy="8229600"/>
          </a:xfrm>
          <a:custGeom>
            <a:avLst/>
            <a:gdLst>
              <a:gd name="connsiteX0" fmla="*/ 9445752 w 13077254"/>
              <a:gd name="connsiteY0" fmla="*/ 5098652 h 13716000"/>
              <a:gd name="connsiteX1" fmla="*/ 10321724 w 13077254"/>
              <a:gd name="connsiteY1" fmla="*/ 5333402 h 13716000"/>
              <a:gd name="connsiteX2" fmla="*/ 13077254 w 13077254"/>
              <a:gd name="connsiteY2" fmla="*/ 6924516 h 13716000"/>
              <a:gd name="connsiteX3" fmla="*/ 13077254 w 13077254"/>
              <a:gd name="connsiteY3" fmla="*/ 13375159 h 13716000"/>
              <a:gd name="connsiteX4" fmla="*/ 12486978 w 13077254"/>
              <a:gd name="connsiteY4" fmla="*/ 13716000 h 13716000"/>
              <a:gd name="connsiteX5" fmla="*/ 6404526 w 13077254"/>
              <a:gd name="connsiteY5" fmla="*/ 13716000 h 13716000"/>
              <a:gd name="connsiteX6" fmla="*/ 5713148 w 13077254"/>
              <a:gd name="connsiteY6" fmla="*/ 13316780 h 13716000"/>
              <a:gd name="connsiteX7" fmla="*/ 4837175 w 13077254"/>
              <a:gd name="connsiteY7" fmla="*/ 11799342 h 13716000"/>
              <a:gd name="connsiteX8" fmla="*/ 4837175 w 13077254"/>
              <a:gd name="connsiteY8" fmla="*/ 8500334 h 13716000"/>
              <a:gd name="connsiteX9" fmla="*/ 5713148 w 13077254"/>
              <a:gd name="connsiteY9" fmla="*/ 6982895 h 13716000"/>
              <a:gd name="connsiteX10" fmla="*/ 8569780 w 13077254"/>
              <a:gd name="connsiteY10" fmla="*/ 5333402 h 13716000"/>
              <a:gd name="connsiteX11" fmla="*/ 9445752 w 13077254"/>
              <a:gd name="connsiteY11" fmla="*/ 5098652 h 13716000"/>
              <a:gd name="connsiteX12" fmla="*/ 9684132 w 13077254"/>
              <a:gd name="connsiteY12" fmla="*/ 0 h 13716000"/>
              <a:gd name="connsiteX13" fmla="*/ 13077254 w 13077254"/>
              <a:gd name="connsiteY13" fmla="*/ 0 h 13716000"/>
              <a:gd name="connsiteX14" fmla="*/ 13077254 w 13077254"/>
              <a:gd name="connsiteY14" fmla="*/ 6422895 h 13716000"/>
              <a:gd name="connsiteX15" fmla="*/ 10550320 w 13077254"/>
              <a:gd name="connsiteY15" fmla="*/ 4963780 h 13716000"/>
              <a:gd name="connsiteX16" fmla="*/ 9674352 w 13077254"/>
              <a:gd name="connsiteY16" fmla="*/ 3446341 h 13716000"/>
              <a:gd name="connsiteX17" fmla="*/ 9674352 w 13077254"/>
              <a:gd name="connsiteY17" fmla="*/ 147333 h 13716000"/>
              <a:gd name="connsiteX18" fmla="*/ 9780 w 13077254"/>
              <a:gd name="connsiteY18" fmla="*/ 0 h 13716000"/>
              <a:gd name="connsiteX19" fmla="*/ 9207372 w 13077254"/>
              <a:gd name="connsiteY19" fmla="*/ 0 h 13716000"/>
              <a:gd name="connsiteX20" fmla="*/ 9217152 w 13077254"/>
              <a:gd name="connsiteY20" fmla="*/ 147334 h 13716000"/>
              <a:gd name="connsiteX21" fmla="*/ 9217152 w 13077254"/>
              <a:gd name="connsiteY21" fmla="*/ 3446343 h 13716000"/>
              <a:gd name="connsiteX22" fmla="*/ 8341180 w 13077254"/>
              <a:gd name="connsiteY22" fmla="*/ 4963780 h 13716000"/>
              <a:gd name="connsiteX23" fmla="*/ 5484548 w 13077254"/>
              <a:gd name="connsiteY23" fmla="*/ 6613274 h 13716000"/>
              <a:gd name="connsiteX24" fmla="*/ 3732606 w 13077254"/>
              <a:gd name="connsiteY24" fmla="*/ 6613274 h 13716000"/>
              <a:gd name="connsiteX25" fmla="*/ 875971 w 13077254"/>
              <a:gd name="connsiteY25" fmla="*/ 4963780 h 13716000"/>
              <a:gd name="connsiteX26" fmla="*/ 0 w 13077254"/>
              <a:gd name="connsiteY26" fmla="*/ 3446343 h 13716000"/>
              <a:gd name="connsiteX27" fmla="*/ 0 w 13077254"/>
              <a:gd name="connsiteY27" fmla="*/ 147334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077254" h="13716000">
                <a:moveTo>
                  <a:pt x="9445752" y="5098652"/>
                </a:moveTo>
                <a:cubicBezTo>
                  <a:pt x="9748224" y="5098652"/>
                  <a:pt x="10050696" y="5176903"/>
                  <a:pt x="10321724" y="5333402"/>
                </a:cubicBezTo>
                <a:lnTo>
                  <a:pt x="13077254" y="6924516"/>
                </a:lnTo>
                <a:lnTo>
                  <a:pt x="13077254" y="13375159"/>
                </a:lnTo>
                <a:lnTo>
                  <a:pt x="12486978" y="13716000"/>
                </a:lnTo>
                <a:lnTo>
                  <a:pt x="6404526" y="13716000"/>
                </a:lnTo>
                <a:lnTo>
                  <a:pt x="5713148" y="13316780"/>
                </a:lnTo>
                <a:cubicBezTo>
                  <a:pt x="5171091" y="13003774"/>
                  <a:pt x="4837175" y="12425333"/>
                  <a:pt x="4837175" y="11799342"/>
                </a:cubicBezTo>
                <a:lnTo>
                  <a:pt x="4837175" y="8500334"/>
                </a:lnTo>
                <a:cubicBezTo>
                  <a:pt x="4837175" y="7874346"/>
                  <a:pt x="5171091" y="7295902"/>
                  <a:pt x="5713148" y="6982895"/>
                </a:cubicBezTo>
                <a:lnTo>
                  <a:pt x="8569780" y="5333402"/>
                </a:lnTo>
                <a:cubicBezTo>
                  <a:pt x="8840808" y="5176903"/>
                  <a:pt x="9143280" y="5098652"/>
                  <a:pt x="9445752" y="5098652"/>
                </a:cubicBezTo>
                <a:close/>
                <a:moveTo>
                  <a:pt x="9684132" y="0"/>
                </a:moveTo>
                <a:lnTo>
                  <a:pt x="13077254" y="0"/>
                </a:lnTo>
                <a:lnTo>
                  <a:pt x="13077254" y="6422895"/>
                </a:lnTo>
                <a:lnTo>
                  <a:pt x="10550320" y="4963780"/>
                </a:lnTo>
                <a:cubicBezTo>
                  <a:pt x="10008268" y="4650775"/>
                  <a:pt x="9674352" y="4072333"/>
                  <a:pt x="9674352" y="3446341"/>
                </a:cubicBezTo>
                <a:lnTo>
                  <a:pt x="9674352" y="147333"/>
                </a:lnTo>
                <a:close/>
                <a:moveTo>
                  <a:pt x="9780" y="0"/>
                </a:moveTo>
                <a:lnTo>
                  <a:pt x="9207372" y="0"/>
                </a:lnTo>
                <a:lnTo>
                  <a:pt x="9217152" y="147334"/>
                </a:lnTo>
                <a:lnTo>
                  <a:pt x="9217152" y="3446343"/>
                </a:lnTo>
                <a:cubicBezTo>
                  <a:pt x="9217152" y="4072333"/>
                  <a:pt x="8883232" y="4650775"/>
                  <a:pt x="8341180" y="4963780"/>
                </a:cubicBezTo>
                <a:lnTo>
                  <a:pt x="5484548" y="6613274"/>
                </a:lnTo>
                <a:cubicBezTo>
                  <a:pt x="4942495" y="6926280"/>
                  <a:pt x="4274657" y="6926280"/>
                  <a:pt x="3732606" y="6613274"/>
                </a:cubicBezTo>
                <a:lnTo>
                  <a:pt x="875971" y="4963780"/>
                </a:lnTo>
                <a:cubicBezTo>
                  <a:pt x="333917" y="4650775"/>
                  <a:pt x="0" y="4072333"/>
                  <a:pt x="0" y="3446343"/>
                </a:cubicBezTo>
                <a:lnTo>
                  <a:pt x="0" y="147334"/>
                </a:lnTo>
                <a:close/>
              </a:path>
            </a:pathLst>
          </a:custGeom>
          <a:blipFill dpi="0" rotWithShape="1">
            <a:blip r:embed="rId2">
              <a:extLst>
                <a:ext uri="{96DAC541-7B7A-43D3-8B79-37D633B846F1}">
                  <asvg:svgBlip xmlns:asvg="http://schemas.microsoft.com/office/drawing/2016/SVG/main" r:embed="rId3"/>
                </a:ext>
              </a:extLst>
            </a:blip>
            <a:srcRect/>
            <a:stretch>
              <a:fillRect/>
            </a:stretch>
          </a:blipFill>
        </p:spPr>
      </p:pic>
      <p:grpSp>
        <p:nvGrpSpPr>
          <p:cNvPr id="2" name="Group 1">
            <a:extLst>
              <a:ext uri="{FF2B5EF4-FFF2-40B4-BE49-F238E27FC236}">
                <a16:creationId xmlns:a16="http://schemas.microsoft.com/office/drawing/2014/main" id="{5B79E250-2958-2696-3887-11748728AE77}"/>
              </a:ext>
            </a:extLst>
          </p:cNvPr>
          <p:cNvGrpSpPr/>
          <p:nvPr/>
        </p:nvGrpSpPr>
        <p:grpSpPr>
          <a:xfrm>
            <a:off x="889462" y="2779683"/>
            <a:ext cx="7430863" cy="2701400"/>
            <a:chOff x="1129515" y="2236076"/>
            <a:chExt cx="7491033" cy="2723274"/>
          </a:xfrm>
        </p:grpSpPr>
        <p:pic>
          <p:nvPicPr>
            <p:cNvPr id="27" name="Graphic 26">
              <a:extLst>
                <a:ext uri="{FF2B5EF4-FFF2-40B4-BE49-F238E27FC236}">
                  <a16:creationId xmlns:a16="http://schemas.microsoft.com/office/drawing/2014/main" id="{6C36F854-85DE-452C-D25D-39EDFBF222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9515" y="2793696"/>
              <a:ext cx="7491033" cy="2165654"/>
            </a:xfrm>
            <a:prstGeom prst="rect">
              <a:avLst/>
            </a:prstGeom>
            <a:effectLst>
              <a:outerShdw blurRad="25843" dist="38100" dir="2700000" algn="tl" rotWithShape="0">
                <a:prstClr val="black">
                  <a:alpha val="29000"/>
                </a:prstClr>
              </a:outerShdw>
            </a:effectLst>
          </p:spPr>
        </p:pic>
        <p:pic>
          <p:nvPicPr>
            <p:cNvPr id="28" name="Graphic 27">
              <a:extLst>
                <a:ext uri="{FF2B5EF4-FFF2-40B4-BE49-F238E27FC236}">
                  <a16:creationId xmlns:a16="http://schemas.microsoft.com/office/drawing/2014/main" id="{FA03B6B9-F6B1-1229-75AB-B4B3E4FD9E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515" y="2236076"/>
              <a:ext cx="4721016" cy="1601143"/>
            </a:xfrm>
            <a:prstGeom prst="rect">
              <a:avLst/>
            </a:prstGeom>
            <a:effectLst>
              <a:outerShdw blurRad="25843" dist="38100" dir="2700000" algn="tl" rotWithShape="0">
                <a:prstClr val="black">
                  <a:alpha val="29000"/>
                </a:prstClr>
              </a:outerShdw>
            </a:effectLst>
          </p:spPr>
        </p:pic>
      </p:grpSp>
      <p:sp>
        <p:nvSpPr>
          <p:cNvPr id="6" name="Text Placeholder 5">
            <a:extLst>
              <a:ext uri="{FF2B5EF4-FFF2-40B4-BE49-F238E27FC236}">
                <a16:creationId xmlns:a16="http://schemas.microsoft.com/office/drawing/2014/main" id="{FDABD97F-DB26-1A51-448A-BCACE7B9CC08}"/>
              </a:ext>
            </a:extLst>
          </p:cNvPr>
          <p:cNvSpPr>
            <a:spLocks noGrp="1"/>
          </p:cNvSpPr>
          <p:nvPr>
            <p:ph type="body" sz="quarter" idx="11"/>
          </p:nvPr>
        </p:nvSpPr>
        <p:spPr>
          <a:xfrm>
            <a:off x="889461" y="5825091"/>
            <a:ext cx="6067030" cy="1875698"/>
          </a:xfrm>
        </p:spPr>
        <p:txBody>
          <a:bodyPr>
            <a:noAutofit/>
          </a:bodyPr>
          <a:lstStyle/>
          <a:p>
            <a:pPr>
              <a:lnSpc>
                <a:spcPct val="120000"/>
              </a:lnSpc>
              <a:spcBef>
                <a:spcPts val="0"/>
              </a:spcBef>
            </a:pPr>
            <a:r>
              <a:rPr lang="en-US" sz="3360" b="1" dirty="0">
                <a:solidFill>
                  <a:srgbClr val="FFC000"/>
                </a:solidFill>
              </a:rPr>
              <a:t>TIP: </a:t>
            </a:r>
          </a:p>
          <a:p>
            <a:pPr>
              <a:lnSpc>
                <a:spcPct val="120000"/>
              </a:lnSpc>
              <a:spcBef>
                <a:spcPts val="0"/>
              </a:spcBef>
            </a:pPr>
            <a:r>
              <a:rPr lang="en-US" dirty="0"/>
              <a:t>Make sure all contracts include your current cell phone number. </a:t>
            </a:r>
          </a:p>
        </p:txBody>
      </p:sp>
      <p:grpSp>
        <p:nvGrpSpPr>
          <p:cNvPr id="9" name="Group 8">
            <a:extLst>
              <a:ext uri="{FF2B5EF4-FFF2-40B4-BE49-F238E27FC236}">
                <a16:creationId xmlns:a16="http://schemas.microsoft.com/office/drawing/2014/main" id="{45F7B3E8-08AB-9A29-6C0A-96ABF3C578CC}"/>
              </a:ext>
            </a:extLst>
          </p:cNvPr>
          <p:cNvGrpSpPr/>
          <p:nvPr/>
        </p:nvGrpSpPr>
        <p:grpSpPr>
          <a:xfrm>
            <a:off x="10707224" y="3859129"/>
            <a:ext cx="3333755" cy="3931922"/>
            <a:chOff x="8922686" y="3215941"/>
            <a:chExt cx="2778129" cy="3276602"/>
          </a:xfrm>
        </p:grpSpPr>
        <p:sp>
          <p:nvSpPr>
            <p:cNvPr id="14" name="Rectangle 13">
              <a:extLst>
                <a:ext uri="{FF2B5EF4-FFF2-40B4-BE49-F238E27FC236}">
                  <a16:creationId xmlns:a16="http://schemas.microsoft.com/office/drawing/2014/main" id="{3DB5751E-A303-7CC1-0B2E-5A72E2710277}"/>
                </a:ext>
              </a:extLst>
            </p:cNvPr>
            <p:cNvSpPr/>
            <p:nvPr/>
          </p:nvSpPr>
          <p:spPr>
            <a:xfrm>
              <a:off x="8922686" y="3215942"/>
              <a:ext cx="2778129" cy="3276601"/>
            </a:xfrm>
            <a:prstGeom prst="rect">
              <a:avLst/>
            </a:prstGeom>
            <a:solidFill>
              <a:srgbClr val="FFFFFF"/>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dirty="0">
                <a:latin typeface="Gotham" pitchFamily="2" charset="0"/>
              </a:endParaRPr>
            </a:p>
          </p:txBody>
        </p:sp>
        <p:sp>
          <p:nvSpPr>
            <p:cNvPr id="15" name="Text Placeholder 5">
              <a:extLst>
                <a:ext uri="{FF2B5EF4-FFF2-40B4-BE49-F238E27FC236}">
                  <a16:creationId xmlns:a16="http://schemas.microsoft.com/office/drawing/2014/main" id="{37E14903-08DA-8DA3-D26F-50D3F91D2E76}"/>
                </a:ext>
              </a:extLst>
            </p:cNvPr>
            <p:cNvSpPr txBox="1">
              <a:spLocks/>
            </p:cNvSpPr>
            <p:nvPr/>
          </p:nvSpPr>
          <p:spPr>
            <a:xfrm>
              <a:off x="9219010" y="5770576"/>
              <a:ext cx="2177937" cy="721967"/>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4"/>
                </a:buClr>
                <a:buFont typeface="Arial" panose="020B0604020202020204" pitchFamily="34" charset="0"/>
                <a:buNone/>
                <a:defRPr sz="2400" kern="1200">
                  <a:solidFill>
                    <a:schemeClr val="tx1">
                      <a:lumMod val="90000"/>
                      <a:lumOff val="10000"/>
                    </a:schemeClr>
                  </a:solidFill>
                  <a:latin typeface="+mn-lt"/>
                  <a:ea typeface="+mn-ea"/>
                  <a:cs typeface="+mn-cs"/>
                </a:defRPr>
              </a:lvl1pPr>
              <a:lvl2pPr marL="457200" indent="0" algn="l" defTabSz="914400" rtl="0" eaLnBrk="1" latinLnBrk="0" hangingPunct="1">
                <a:lnSpc>
                  <a:spcPct val="100000"/>
                </a:lnSpc>
                <a:spcBef>
                  <a:spcPts val="500"/>
                </a:spcBef>
                <a:buClr>
                  <a:schemeClr val="accent4"/>
                </a:buClr>
                <a:buFont typeface="Arial" panose="020B0604020202020204" pitchFamily="34" charset="0"/>
                <a:buNone/>
                <a:defRPr sz="2400" kern="1200">
                  <a:solidFill>
                    <a:schemeClr val="tx1">
                      <a:lumMod val="90000"/>
                      <a:lumOff val="10000"/>
                    </a:schemeClr>
                  </a:solidFill>
                  <a:latin typeface="+mn-lt"/>
                  <a:ea typeface="+mn-ea"/>
                  <a:cs typeface="+mn-cs"/>
                </a:defRPr>
              </a:lvl2pPr>
              <a:lvl3pPr marL="914400" indent="0" algn="l" defTabSz="914400" rtl="0" eaLnBrk="1" latinLnBrk="0" hangingPunct="1">
                <a:lnSpc>
                  <a:spcPct val="100000"/>
                </a:lnSpc>
                <a:spcBef>
                  <a:spcPts val="500"/>
                </a:spcBef>
                <a:buClr>
                  <a:schemeClr val="accent4"/>
                </a:buClr>
                <a:buFont typeface="Arial" panose="020B0604020202020204" pitchFamily="34" charset="0"/>
                <a:buNone/>
                <a:defRPr sz="2000" kern="1200">
                  <a:solidFill>
                    <a:schemeClr val="tx1">
                      <a:lumMod val="90000"/>
                      <a:lumOff val="10000"/>
                    </a:schemeClr>
                  </a:solidFill>
                  <a:latin typeface="+mn-lt"/>
                  <a:ea typeface="+mn-ea"/>
                  <a:cs typeface="+mn-cs"/>
                </a:defRPr>
              </a:lvl3pPr>
              <a:lvl4pPr marL="1371600" indent="0" algn="l" defTabSz="914400" rtl="0" eaLnBrk="1" latinLnBrk="0" hangingPunct="1">
                <a:lnSpc>
                  <a:spcPct val="100000"/>
                </a:lnSpc>
                <a:spcBef>
                  <a:spcPts val="500"/>
                </a:spcBef>
                <a:buClr>
                  <a:schemeClr val="accent4"/>
                </a:buClr>
                <a:buFont typeface="Arial" panose="020B0604020202020204" pitchFamily="34" charset="0"/>
                <a:buNone/>
                <a:defRPr sz="1800" kern="1200">
                  <a:solidFill>
                    <a:schemeClr val="tx1">
                      <a:lumMod val="90000"/>
                      <a:lumOff val="10000"/>
                    </a:schemeClr>
                  </a:solidFill>
                  <a:latin typeface="+mn-lt"/>
                  <a:ea typeface="+mn-ea"/>
                  <a:cs typeface="+mn-cs"/>
                </a:defRPr>
              </a:lvl4pPr>
              <a:lvl5pPr marL="1828800" indent="0" algn="l" defTabSz="914400" rtl="0" eaLnBrk="1" latinLnBrk="0" hangingPunct="1">
                <a:lnSpc>
                  <a:spcPct val="100000"/>
                </a:lnSpc>
                <a:spcBef>
                  <a:spcPts val="500"/>
                </a:spcBef>
                <a:buClr>
                  <a:schemeClr val="accent4"/>
                </a:buClr>
                <a:buFont typeface="Arial" panose="020B0604020202020204" pitchFamily="34" charset="0"/>
                <a:buNone/>
                <a:defRPr sz="1800" kern="1200">
                  <a:solidFill>
                    <a:schemeClr val="tx1">
                      <a:lumMod val="90000"/>
                      <a:lumOff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en-US" sz="2880" b="1" dirty="0">
                  <a:latin typeface="Gotham" pitchFamily="2" charset="0"/>
                </a:rPr>
                <a:t>Add CBee </a:t>
              </a:r>
            </a:p>
            <a:p>
              <a:pPr algn="ctr">
                <a:spcBef>
                  <a:spcPts val="0"/>
                </a:spcBef>
              </a:pPr>
              <a:r>
                <a:rPr lang="en-US" sz="2160" dirty="0">
                  <a:latin typeface="Gotham" pitchFamily="2" charset="0"/>
                </a:rPr>
                <a:t>To Your Contacts</a:t>
              </a:r>
            </a:p>
          </p:txBody>
        </p:sp>
        <p:pic>
          <p:nvPicPr>
            <p:cNvPr id="8" name="Picture 7" descr="A qr code with black background&#10;&#10;Description automatically generated">
              <a:extLst>
                <a:ext uri="{FF2B5EF4-FFF2-40B4-BE49-F238E27FC236}">
                  <a16:creationId xmlns:a16="http://schemas.microsoft.com/office/drawing/2014/main" id="{3515673F-DDC9-3318-EE17-270C4CF15328}"/>
                </a:ext>
              </a:extLst>
            </p:cNvPr>
            <p:cNvPicPr>
              <a:picLocks noChangeAspect="1"/>
            </p:cNvPicPr>
            <p:nvPr/>
          </p:nvPicPr>
          <p:blipFill>
            <a:blip r:embed="rId8"/>
            <a:stretch>
              <a:fillRect/>
            </a:stretch>
          </p:blipFill>
          <p:spPr>
            <a:xfrm>
              <a:off x="8956351" y="3215941"/>
              <a:ext cx="2703257" cy="2703257"/>
            </a:xfrm>
            <a:prstGeom prst="rect">
              <a:avLst/>
            </a:prstGeom>
          </p:spPr>
        </p:pic>
      </p:grpSp>
    </p:spTree>
    <p:extLst>
      <p:ext uri="{BB962C8B-B14F-4D97-AF65-F5344CB8AC3E}">
        <p14:creationId xmlns:p14="http://schemas.microsoft.com/office/powerpoint/2010/main" val="85631182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sp>
        <p:nvSpPr>
          <p:cNvPr id="2" name="Text 0"/>
          <p:cNvSpPr/>
          <p:nvPr/>
        </p:nvSpPr>
        <p:spPr>
          <a:xfrm>
            <a:off x="864037" y="2665928"/>
            <a:ext cx="8517612" cy="1064657"/>
          </a:xfrm>
          <a:prstGeom prst="rect">
            <a:avLst/>
          </a:prstGeom>
          <a:noFill/>
          <a:ln/>
        </p:spPr>
        <p:txBody>
          <a:bodyPr wrap="none" lIns="0" tIns="0" rIns="0" bIns="0" rtlCol="0" anchor="t"/>
          <a:lstStyle/>
          <a:p>
            <a:pPr marL="0" indent="0">
              <a:lnSpc>
                <a:spcPts val="8350"/>
              </a:lnSpc>
              <a:buNone/>
            </a:pPr>
            <a:r>
              <a:rPr lang="en-US" sz="6700" dirty="0">
                <a:solidFill>
                  <a:srgbClr val="FFFFFF"/>
                </a:solidFill>
                <a:latin typeface="Fraunces" pitchFamily="34" charset="0"/>
                <a:ea typeface="Fraunces" pitchFamily="34" charset="-122"/>
                <a:cs typeface="Fraunces" pitchFamily="34" charset="-120"/>
              </a:rPr>
              <a:t>Thank You!</a:t>
            </a:r>
            <a:endParaRPr lang="en-US" sz="6700" dirty="0"/>
          </a:p>
        </p:txBody>
      </p:sp>
      <p:sp>
        <p:nvSpPr>
          <p:cNvPr id="3" name="Text 1"/>
          <p:cNvSpPr/>
          <p:nvPr/>
        </p:nvSpPr>
        <p:spPr>
          <a:xfrm>
            <a:off x="864037" y="4100870"/>
            <a:ext cx="129023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We appreciate your time and attention during this presentation. Please feel free to reach out to us with any additional questions or feedback. We're here to support you throughout the closing process.</a:t>
            </a:r>
            <a:endParaRPr lang="en-US" sz="1900" dirty="0"/>
          </a:p>
        </p:txBody>
      </p:sp>
      <p:sp>
        <p:nvSpPr>
          <p:cNvPr id="4" name="Text 2"/>
          <p:cNvSpPr/>
          <p:nvPr/>
        </p:nvSpPr>
        <p:spPr>
          <a:xfrm>
            <a:off x="864037" y="5168622"/>
            <a:ext cx="12902327" cy="395049"/>
          </a:xfrm>
          <a:prstGeom prst="rect">
            <a:avLst/>
          </a:prstGeom>
          <a:noFill/>
          <a:ln/>
        </p:spPr>
        <p:txBody>
          <a:bodyPr wrap="none" lIns="0" tIns="0" rIns="0" bIns="0" rtlCol="0" anchor="t"/>
          <a:lstStyle/>
          <a:p>
            <a:pPr marL="0" indent="0">
              <a:lnSpc>
                <a:spcPts val="3100"/>
              </a:lnSpc>
              <a:buNone/>
            </a:pPr>
            <a:r>
              <a:rPr lang="en-US" sz="1900" b="1" dirty="0">
                <a:solidFill>
                  <a:srgbClr val="EBECEF"/>
                </a:solidFill>
                <a:latin typeface="Epilogue" pitchFamily="34" charset="0"/>
                <a:ea typeface="Epilogue" pitchFamily="34" charset="-122"/>
                <a:cs typeface="Epilogue" pitchFamily="34" charset="-120"/>
              </a:rPr>
              <a:t>Email: Attorneys@CB.Law</a:t>
            </a:r>
            <a:endParaRPr lang="en-US" sz="1900" dirty="0"/>
          </a:p>
        </p:txBody>
      </p:sp>
      <p:pic>
        <p:nvPicPr>
          <p:cNvPr id="5" name="Graphic 4">
            <a:extLst>
              <a:ext uri="{FF2B5EF4-FFF2-40B4-BE49-F238E27FC236}">
                <a16:creationId xmlns:a16="http://schemas.microsoft.com/office/drawing/2014/main" id="{137393B4-7D4D-D8BE-8290-1B574C7B75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2104" y="197700"/>
            <a:ext cx="8026192" cy="196240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1609011"/>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Red Flags</a:t>
            </a:r>
            <a:endParaRPr lang="en-US" sz="4850" dirty="0"/>
          </a:p>
        </p:txBody>
      </p:sp>
      <p:sp>
        <p:nvSpPr>
          <p:cNvPr id="4" name="Text 1"/>
          <p:cNvSpPr/>
          <p:nvPr/>
        </p:nvSpPr>
        <p:spPr>
          <a:xfrm>
            <a:off x="864037" y="2750820"/>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faster we know about these red flags the smoother the transaction will be.</a:t>
            </a:r>
            <a:endParaRPr lang="en-US" sz="1900" dirty="0"/>
          </a:p>
        </p:txBody>
      </p:sp>
      <p:sp>
        <p:nvSpPr>
          <p:cNvPr id="5" name="Text 2"/>
          <p:cNvSpPr/>
          <p:nvPr/>
        </p:nvSpPr>
        <p:spPr>
          <a:xfrm>
            <a:off x="1258967" y="3818573"/>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Pre-Foreclosure</a:t>
            </a:r>
            <a:endParaRPr lang="en-US" sz="1900" dirty="0"/>
          </a:p>
        </p:txBody>
      </p:sp>
      <p:sp>
        <p:nvSpPr>
          <p:cNvPr id="6" name="Text 3"/>
          <p:cNvSpPr/>
          <p:nvPr/>
        </p:nvSpPr>
        <p:spPr>
          <a:xfrm>
            <a:off x="1258967" y="4299942"/>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Divorce</a:t>
            </a:r>
            <a:endParaRPr lang="en-US" sz="1900" dirty="0"/>
          </a:p>
        </p:txBody>
      </p:sp>
      <p:sp>
        <p:nvSpPr>
          <p:cNvPr id="7" name="Text 4"/>
          <p:cNvSpPr/>
          <p:nvPr/>
        </p:nvSpPr>
        <p:spPr>
          <a:xfrm>
            <a:off x="1258967" y="4781312"/>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Bankruptcy</a:t>
            </a:r>
            <a:endParaRPr lang="en-US" sz="1900" dirty="0"/>
          </a:p>
        </p:txBody>
      </p:sp>
      <p:sp>
        <p:nvSpPr>
          <p:cNvPr id="8" name="Text 5"/>
          <p:cNvSpPr/>
          <p:nvPr/>
        </p:nvSpPr>
        <p:spPr>
          <a:xfrm>
            <a:off x="1258967" y="5262682"/>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Short Sale</a:t>
            </a:r>
            <a:endParaRPr lang="en-US" sz="1900" dirty="0"/>
          </a:p>
        </p:txBody>
      </p:sp>
      <p:sp>
        <p:nvSpPr>
          <p:cNvPr id="9" name="Text 6"/>
          <p:cNvSpPr/>
          <p:nvPr/>
        </p:nvSpPr>
        <p:spPr>
          <a:xfrm>
            <a:off x="1258967" y="5744051"/>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b="1" dirty="0">
                <a:solidFill>
                  <a:srgbClr val="EBECEF"/>
                </a:solidFill>
                <a:latin typeface="Epilogue" pitchFamily="34" charset="0"/>
                <a:ea typeface="Epilogue" pitchFamily="34" charset="-122"/>
                <a:cs typeface="Epilogue" pitchFamily="34" charset="-120"/>
              </a:rPr>
              <a:t>Property Liens</a:t>
            </a:r>
            <a:endParaRPr lang="en-US" sz="1900" dirty="0"/>
          </a:p>
        </p:txBody>
      </p:sp>
      <p:sp>
        <p:nvSpPr>
          <p:cNvPr id="10" name="Text 7"/>
          <p:cNvSpPr/>
          <p:nvPr/>
        </p:nvSpPr>
        <p:spPr>
          <a:xfrm>
            <a:off x="1258967" y="6225421"/>
            <a:ext cx="7020997" cy="395049"/>
          </a:xfrm>
          <a:prstGeom prst="rect">
            <a:avLst/>
          </a:prstGeom>
          <a:noFill/>
          <a:ln/>
        </p:spPr>
        <p:txBody>
          <a:bodyPr wrap="none" lIns="0" tIns="0" rIns="0" bIns="0" rtlCol="0" anchor="t"/>
          <a:lstStyle/>
          <a:p>
            <a:pPr marL="342900" indent="-342900" algn="l">
              <a:lnSpc>
                <a:spcPts val="3100"/>
              </a:lnSpc>
              <a:buSzPct val="100000"/>
              <a:buChar char="•"/>
            </a:pPr>
            <a:r>
              <a:rPr lang="en-US" sz="1900" dirty="0">
                <a:solidFill>
                  <a:srgbClr val="EBECEF"/>
                </a:solidFill>
                <a:latin typeface="Epilogue" pitchFamily="34" charset="0"/>
                <a:ea typeface="Epilogue" pitchFamily="34" charset="-122"/>
                <a:cs typeface="Epilogue" pitchFamily="34" charset="-120"/>
              </a:rPr>
              <a:t>Death</a:t>
            </a:r>
            <a:endParaRPr lang="en-US" sz="1900" dirty="0"/>
          </a:p>
        </p:txBody>
      </p:sp>
      <p:pic>
        <p:nvPicPr>
          <p:cNvPr id="11" name="Graphic 10">
            <a:extLst>
              <a:ext uri="{FF2B5EF4-FFF2-40B4-BE49-F238E27FC236}">
                <a16:creationId xmlns:a16="http://schemas.microsoft.com/office/drawing/2014/main" id="{21EC94FF-486B-5E28-2168-9B35D09BE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65334" y="774740"/>
            <a:ext cx="5467112" cy="683419"/>
          </a:xfrm>
          <a:prstGeom prst="rect">
            <a:avLst/>
          </a:prstGeom>
          <a:noFill/>
          <a:ln/>
        </p:spPr>
        <p:txBody>
          <a:bodyPr wrap="none" lIns="0" tIns="0" rIns="0" bIns="0" rtlCol="0" anchor="t"/>
          <a:lstStyle/>
          <a:p>
            <a:pPr marL="0" indent="0">
              <a:lnSpc>
                <a:spcPts val="5350"/>
              </a:lnSpc>
              <a:buNone/>
            </a:pPr>
            <a:r>
              <a:rPr lang="en-US" sz="4300" dirty="0">
                <a:solidFill>
                  <a:srgbClr val="FFFFFF"/>
                </a:solidFill>
                <a:latin typeface="Fraunces" pitchFamily="34" charset="0"/>
                <a:ea typeface="Fraunces" pitchFamily="34" charset="-122"/>
                <a:cs typeface="Fraunces" pitchFamily="34" charset="-120"/>
              </a:rPr>
              <a:t>File Intake</a:t>
            </a:r>
            <a:endParaRPr lang="en-US" sz="4300" dirty="0"/>
          </a:p>
        </p:txBody>
      </p:sp>
      <p:sp>
        <p:nvSpPr>
          <p:cNvPr id="3" name="Text 1"/>
          <p:cNvSpPr/>
          <p:nvPr/>
        </p:nvSpPr>
        <p:spPr>
          <a:xfrm>
            <a:off x="765334" y="1895475"/>
            <a:ext cx="13099733" cy="699849"/>
          </a:xfrm>
          <a:prstGeom prst="rect">
            <a:avLst/>
          </a:prstGeom>
          <a:noFill/>
          <a:ln/>
        </p:spPr>
        <p:txBody>
          <a:bodyPr wrap="square" lIns="0" tIns="0" rIns="0" bIns="0" rtlCol="0" anchor="t"/>
          <a:lstStyle/>
          <a:p>
            <a:pPr marL="0" indent="0">
              <a:lnSpc>
                <a:spcPts val="2750"/>
              </a:lnSpc>
              <a:buNone/>
            </a:pPr>
            <a:r>
              <a:rPr lang="en-US" sz="1700" dirty="0">
                <a:solidFill>
                  <a:srgbClr val="EBECEF"/>
                </a:solidFill>
                <a:latin typeface="Epilogue" pitchFamily="34" charset="0"/>
                <a:ea typeface="Epilogue" pitchFamily="34" charset="-122"/>
                <a:cs typeface="Epilogue" pitchFamily="34" charset="-120"/>
              </a:rPr>
              <a:t>Send us your contract immediately! We begin working on it right away even if due diligence hasn't ended. Some issues will take several weeks to clear so we need to get started ASAP. Do not wait until after due diligence to submit the contract!</a:t>
            </a:r>
            <a:endParaRPr lang="en-US" sz="1700" dirty="0"/>
          </a:p>
        </p:txBody>
      </p:sp>
      <p:sp>
        <p:nvSpPr>
          <p:cNvPr id="4" name="Text 2"/>
          <p:cNvSpPr/>
          <p:nvPr/>
        </p:nvSpPr>
        <p:spPr>
          <a:xfrm>
            <a:off x="1115139" y="2841308"/>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3">
                  <a:extLst>
                    <a:ext uri="{A12FA001-AC4F-418D-AE19-62706E023703}">
                      <ahyp:hlinkClr xmlns:ahyp="http://schemas.microsoft.com/office/drawing/2018/hyperlinkcolor" val="tx"/>
                    </a:ext>
                  </a:extLst>
                </a:hlinkClick>
              </a:rPr>
              <a:t>buckorders@cb.law</a:t>
            </a:r>
            <a:r>
              <a:rPr lang="en-US" sz="1700" dirty="0">
                <a:solidFill>
                  <a:srgbClr val="EBECEF"/>
                </a:solidFill>
                <a:latin typeface="Epilogue" pitchFamily="34" charset="0"/>
                <a:ea typeface="Epilogue" pitchFamily="34" charset="-122"/>
                <a:cs typeface="Epilogue" pitchFamily="34" charset="-120"/>
              </a:rPr>
              <a:t> -- Buckhead</a:t>
            </a:r>
            <a:endParaRPr lang="en-US" sz="1700" dirty="0"/>
          </a:p>
        </p:txBody>
      </p:sp>
      <p:sp>
        <p:nvSpPr>
          <p:cNvPr id="5" name="Text 3"/>
          <p:cNvSpPr/>
          <p:nvPr/>
        </p:nvSpPr>
        <p:spPr>
          <a:xfrm>
            <a:off x="1115139" y="3267670"/>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4">
                  <a:extLst>
                    <a:ext uri="{A12FA001-AC4F-418D-AE19-62706E023703}">
                      <ahyp:hlinkClr xmlns:ahyp="http://schemas.microsoft.com/office/drawing/2018/hyperlinkcolor" val="tx"/>
                    </a:ext>
                  </a:extLst>
                </a:hlinkClick>
              </a:rPr>
              <a:t>alphorders@cb.law</a:t>
            </a:r>
            <a:r>
              <a:rPr lang="en-US" sz="1700" dirty="0">
                <a:solidFill>
                  <a:srgbClr val="EBECEF"/>
                </a:solidFill>
                <a:latin typeface="Epilogue" pitchFamily="34" charset="0"/>
                <a:ea typeface="Epilogue" pitchFamily="34" charset="-122"/>
                <a:cs typeface="Epilogue" pitchFamily="34" charset="-120"/>
              </a:rPr>
              <a:t> -- Alpharetta</a:t>
            </a:r>
            <a:endParaRPr lang="en-US" sz="1700" dirty="0"/>
          </a:p>
        </p:txBody>
      </p:sp>
      <p:sp>
        <p:nvSpPr>
          <p:cNvPr id="6" name="Text 4"/>
          <p:cNvSpPr/>
          <p:nvPr/>
        </p:nvSpPr>
        <p:spPr>
          <a:xfrm>
            <a:off x="1115139" y="3694033"/>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5">
                  <a:extLst>
                    <a:ext uri="{A12FA001-AC4F-418D-AE19-62706E023703}">
                      <ahyp:hlinkClr xmlns:ahyp="http://schemas.microsoft.com/office/drawing/2018/hyperlinkcolor" val="tx"/>
                    </a:ext>
                  </a:extLst>
                </a:hlinkClick>
              </a:rPr>
              <a:t>cobborders@cb.law</a:t>
            </a:r>
            <a:r>
              <a:rPr lang="en-US" sz="1700" dirty="0">
                <a:solidFill>
                  <a:srgbClr val="EBECEF"/>
                </a:solidFill>
                <a:latin typeface="Epilogue" pitchFamily="34" charset="0"/>
                <a:ea typeface="Epilogue" pitchFamily="34" charset="-122"/>
                <a:cs typeface="Epilogue" pitchFamily="34" charset="-120"/>
              </a:rPr>
              <a:t> –Marietta West and East Cobb</a:t>
            </a:r>
            <a:endParaRPr lang="en-US" sz="1700" dirty="0"/>
          </a:p>
        </p:txBody>
      </p:sp>
      <p:sp>
        <p:nvSpPr>
          <p:cNvPr id="7" name="Text 5"/>
          <p:cNvSpPr/>
          <p:nvPr/>
        </p:nvSpPr>
        <p:spPr>
          <a:xfrm>
            <a:off x="1115139" y="4120396"/>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6">
                  <a:extLst>
                    <a:ext uri="{A12FA001-AC4F-418D-AE19-62706E023703}">
                      <ahyp:hlinkClr xmlns:ahyp="http://schemas.microsoft.com/office/drawing/2018/hyperlinkcolor" val="tx"/>
                    </a:ext>
                  </a:extLst>
                </a:hlinkClick>
              </a:rPr>
              <a:t>intownorders@cb.law</a:t>
            </a:r>
            <a:r>
              <a:rPr lang="en-US" sz="1700" dirty="0">
                <a:solidFill>
                  <a:srgbClr val="EBECEF"/>
                </a:solidFill>
                <a:latin typeface="Epilogue" pitchFamily="34" charset="0"/>
                <a:ea typeface="Epilogue" pitchFamily="34" charset="-122"/>
                <a:cs typeface="Epilogue" pitchFamily="34" charset="-120"/>
              </a:rPr>
              <a:t> -- Intown</a:t>
            </a:r>
            <a:endParaRPr lang="en-US" sz="1700" dirty="0"/>
          </a:p>
        </p:txBody>
      </p:sp>
      <p:sp>
        <p:nvSpPr>
          <p:cNvPr id="8" name="Text 6"/>
          <p:cNvSpPr/>
          <p:nvPr/>
        </p:nvSpPr>
        <p:spPr>
          <a:xfrm>
            <a:off x="1115139" y="4546759"/>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7">
                  <a:extLst>
                    <a:ext uri="{A12FA001-AC4F-418D-AE19-62706E023703}">
                      <ahyp:hlinkClr xmlns:ahyp="http://schemas.microsoft.com/office/drawing/2018/hyperlinkcolor" val="tx"/>
                    </a:ext>
                  </a:extLst>
                </a:hlinkClick>
              </a:rPr>
              <a:t>glenorders@cb.law</a:t>
            </a:r>
            <a:r>
              <a:rPr lang="en-US" sz="1700" dirty="0">
                <a:solidFill>
                  <a:srgbClr val="EBECEF"/>
                </a:solidFill>
                <a:latin typeface="Epilogue" pitchFamily="34" charset="0"/>
                <a:ea typeface="Epilogue" pitchFamily="34" charset="-122"/>
                <a:cs typeface="Epilogue" pitchFamily="34" charset="-120"/>
              </a:rPr>
              <a:t> -- Glenridge</a:t>
            </a:r>
            <a:endParaRPr lang="en-US" sz="1700" dirty="0"/>
          </a:p>
        </p:txBody>
      </p:sp>
      <p:sp>
        <p:nvSpPr>
          <p:cNvPr id="9" name="Text 7"/>
          <p:cNvSpPr/>
          <p:nvPr/>
        </p:nvSpPr>
        <p:spPr>
          <a:xfrm>
            <a:off x="1115139" y="4973122"/>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8">
                  <a:extLst>
                    <a:ext uri="{A12FA001-AC4F-418D-AE19-62706E023703}">
                      <ahyp:hlinkClr xmlns:ahyp="http://schemas.microsoft.com/office/drawing/2018/hyperlinkcolor" val="tx"/>
                    </a:ext>
                  </a:extLst>
                </a:hlinkClick>
              </a:rPr>
              <a:t>woodorders@cb.law</a:t>
            </a:r>
            <a:r>
              <a:rPr lang="en-US" sz="1700" dirty="0">
                <a:solidFill>
                  <a:srgbClr val="EBECEF"/>
                </a:solidFill>
                <a:latin typeface="Epilogue" pitchFamily="34" charset="0"/>
                <a:ea typeface="Epilogue" pitchFamily="34" charset="-122"/>
                <a:cs typeface="Epilogue" pitchFamily="34" charset="-120"/>
              </a:rPr>
              <a:t> – Woodstock</a:t>
            </a:r>
            <a:endParaRPr lang="en-US" sz="1700" dirty="0"/>
          </a:p>
        </p:txBody>
      </p:sp>
      <p:sp>
        <p:nvSpPr>
          <p:cNvPr id="10" name="Text 8"/>
          <p:cNvSpPr/>
          <p:nvPr/>
        </p:nvSpPr>
        <p:spPr>
          <a:xfrm>
            <a:off x="1115139" y="5399484"/>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9">
                  <a:extLst>
                    <a:ext uri="{A12FA001-AC4F-418D-AE19-62706E023703}">
                      <ahyp:hlinkClr xmlns:ahyp="http://schemas.microsoft.com/office/drawing/2018/hyperlinkcolor" val="tx"/>
                    </a:ext>
                  </a:extLst>
                </a:hlinkClick>
              </a:rPr>
              <a:t>sugarloaforders@cb.law</a:t>
            </a:r>
            <a:r>
              <a:rPr lang="en-US" sz="1700" dirty="0">
                <a:solidFill>
                  <a:srgbClr val="EBECEF"/>
                </a:solidFill>
                <a:latin typeface="Epilogue" pitchFamily="34" charset="0"/>
                <a:ea typeface="Epilogue" pitchFamily="34" charset="-122"/>
                <a:cs typeface="Epilogue" pitchFamily="34" charset="-120"/>
              </a:rPr>
              <a:t> – Sugarloaf</a:t>
            </a:r>
            <a:endParaRPr lang="en-US" sz="1700" dirty="0"/>
          </a:p>
        </p:txBody>
      </p:sp>
      <p:sp>
        <p:nvSpPr>
          <p:cNvPr id="11" name="Text 9"/>
          <p:cNvSpPr/>
          <p:nvPr/>
        </p:nvSpPr>
        <p:spPr>
          <a:xfrm>
            <a:off x="1115139" y="5825847"/>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10">
                  <a:extLst>
                    <a:ext uri="{A12FA001-AC4F-418D-AE19-62706E023703}">
                      <ahyp:hlinkClr xmlns:ahyp="http://schemas.microsoft.com/office/drawing/2018/hyperlinkcolor" val="tx"/>
                    </a:ext>
                  </a:extLst>
                </a:hlinkClick>
              </a:rPr>
              <a:t>braseltonorders@cb.law</a:t>
            </a:r>
            <a:r>
              <a:rPr lang="en-US" sz="1700" dirty="0">
                <a:solidFill>
                  <a:srgbClr val="EBECEF"/>
                </a:solidFill>
                <a:latin typeface="Epilogue" pitchFamily="34" charset="0"/>
                <a:ea typeface="Epilogue" pitchFamily="34" charset="-122"/>
                <a:cs typeface="Epilogue" pitchFamily="34" charset="-120"/>
              </a:rPr>
              <a:t> – Braselton</a:t>
            </a:r>
            <a:endParaRPr lang="en-US" sz="1700" dirty="0"/>
          </a:p>
        </p:txBody>
      </p:sp>
      <p:sp>
        <p:nvSpPr>
          <p:cNvPr id="12" name="Text 10"/>
          <p:cNvSpPr/>
          <p:nvPr/>
        </p:nvSpPr>
        <p:spPr>
          <a:xfrm>
            <a:off x="1115139" y="6252210"/>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11">
                  <a:extLst>
                    <a:ext uri="{A12FA001-AC4F-418D-AE19-62706E023703}">
                      <ahyp:hlinkClr xmlns:ahyp="http://schemas.microsoft.com/office/drawing/2018/hyperlinkcolor" val="tx"/>
                    </a:ext>
                  </a:extLst>
                </a:hlinkClick>
              </a:rPr>
              <a:t>northgaorders@cb.law</a:t>
            </a:r>
            <a:r>
              <a:rPr lang="en-US" sz="1700" dirty="0">
                <a:solidFill>
                  <a:srgbClr val="EBECEF"/>
                </a:solidFill>
                <a:latin typeface="Epilogue" pitchFamily="34" charset="0"/>
                <a:ea typeface="Epilogue" pitchFamily="34" charset="-122"/>
                <a:cs typeface="Epilogue" pitchFamily="34" charset="-120"/>
              </a:rPr>
              <a:t> – North GA</a:t>
            </a:r>
            <a:endParaRPr lang="en-US" sz="1700" dirty="0"/>
          </a:p>
        </p:txBody>
      </p:sp>
      <p:sp>
        <p:nvSpPr>
          <p:cNvPr id="13" name="Text 11"/>
          <p:cNvSpPr/>
          <p:nvPr/>
        </p:nvSpPr>
        <p:spPr>
          <a:xfrm>
            <a:off x="1115139" y="6678573"/>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ea typeface="Epilogue" pitchFamily="34" charset="-122"/>
                <a:cs typeface="Epilogue" pitchFamily="34" charset="-120"/>
                <a:hlinkClick r:id="rId12">
                  <a:extLst>
                    <a:ext uri="{A12FA001-AC4F-418D-AE19-62706E023703}">
                      <ahyp:hlinkClr xmlns:ahyp="http://schemas.microsoft.com/office/drawing/2018/hyperlinkcolor" val="tx"/>
                    </a:ext>
                  </a:extLst>
                </a:hlinkClick>
              </a:rPr>
              <a:t>oconeeorders@cb.law</a:t>
            </a:r>
            <a:r>
              <a:rPr lang="en-US" sz="1700" dirty="0">
                <a:solidFill>
                  <a:srgbClr val="EBECEF"/>
                </a:solidFill>
                <a:latin typeface="Epilogue" pitchFamily="34" charset="0"/>
                <a:ea typeface="Epilogue" pitchFamily="34" charset="-122"/>
                <a:cs typeface="Epilogue" pitchFamily="34" charset="-120"/>
              </a:rPr>
              <a:t> – Oconee</a:t>
            </a:r>
            <a:endParaRPr lang="en-US" sz="1700" dirty="0"/>
          </a:p>
        </p:txBody>
      </p:sp>
      <p:sp>
        <p:nvSpPr>
          <p:cNvPr id="14" name="Text 12"/>
          <p:cNvSpPr/>
          <p:nvPr/>
        </p:nvSpPr>
        <p:spPr>
          <a:xfrm>
            <a:off x="1115139" y="7104936"/>
            <a:ext cx="12749927" cy="349925"/>
          </a:xfrm>
          <a:prstGeom prst="rect">
            <a:avLst/>
          </a:prstGeom>
          <a:noFill/>
          <a:ln/>
        </p:spPr>
        <p:txBody>
          <a:bodyPr wrap="none" lIns="0" tIns="0" rIns="0" bIns="0" rtlCol="0" anchor="t"/>
          <a:lstStyle/>
          <a:p>
            <a:pPr marL="342900" indent="-342900" algn="l">
              <a:lnSpc>
                <a:spcPts val="2750"/>
              </a:lnSpc>
              <a:buSzPct val="100000"/>
              <a:buChar char="•"/>
            </a:pPr>
            <a:r>
              <a:rPr lang="en-US" sz="1700" u="sng" dirty="0">
                <a:solidFill>
                  <a:srgbClr val="8C98CA"/>
                </a:solidFill>
                <a:latin typeface="Epilogue" pitchFamily="34" charset="0"/>
              </a:rPr>
              <a:t>orders@cb.law </a:t>
            </a:r>
            <a:r>
              <a:rPr lang="en-US" sz="1700" dirty="0">
                <a:solidFill>
                  <a:srgbClr val="EBECEF"/>
                </a:solidFill>
                <a:latin typeface="Epilogue" pitchFamily="34" charset="0"/>
                <a:ea typeface="Epilogue" pitchFamily="34" charset="-122"/>
                <a:cs typeface="Epilogue" pitchFamily="34" charset="-120"/>
              </a:rPr>
              <a:t>–not sure where to send it?</a:t>
            </a:r>
            <a:endParaRPr lang="en-US" sz="1700" dirty="0"/>
          </a:p>
        </p:txBody>
      </p:sp>
      <p:pic>
        <p:nvPicPr>
          <p:cNvPr id="15" name="Graphic 14">
            <a:extLst>
              <a:ext uri="{FF2B5EF4-FFF2-40B4-BE49-F238E27FC236}">
                <a16:creationId xmlns:a16="http://schemas.microsoft.com/office/drawing/2014/main" id="{E6B1092C-11D4-B6D7-EA96-8B6ACBCCD9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829586" y="7312876"/>
            <a:ext cx="2536410" cy="62015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85442"/>
          </a:xfrm>
          <a:prstGeom prst="rect">
            <a:avLst/>
          </a:prstGeom>
        </p:spPr>
      </p:pic>
      <p:sp>
        <p:nvSpPr>
          <p:cNvPr id="3" name="Text 0"/>
          <p:cNvSpPr/>
          <p:nvPr/>
        </p:nvSpPr>
        <p:spPr>
          <a:xfrm>
            <a:off x="723900" y="3154204"/>
            <a:ext cx="8111609" cy="646271"/>
          </a:xfrm>
          <a:prstGeom prst="rect">
            <a:avLst/>
          </a:prstGeom>
          <a:noFill/>
          <a:ln/>
        </p:spPr>
        <p:txBody>
          <a:bodyPr wrap="none" lIns="0" tIns="0" rIns="0" bIns="0" rtlCol="0" anchor="t"/>
          <a:lstStyle/>
          <a:p>
            <a:pPr marL="0" indent="0">
              <a:lnSpc>
                <a:spcPts val="5050"/>
              </a:lnSpc>
              <a:buNone/>
            </a:pPr>
            <a:r>
              <a:rPr lang="en-US" sz="4050" dirty="0">
                <a:solidFill>
                  <a:srgbClr val="FFFFFF"/>
                </a:solidFill>
                <a:latin typeface="Fraunces" pitchFamily="34" charset="0"/>
                <a:ea typeface="Fraunces" pitchFamily="34" charset="-122"/>
                <a:cs typeface="Fraunces" pitchFamily="34" charset="-120"/>
              </a:rPr>
              <a:t>What to Send with Your Contract</a:t>
            </a:r>
            <a:endParaRPr lang="en-US" sz="4050" dirty="0"/>
          </a:p>
        </p:txBody>
      </p:sp>
      <p:sp>
        <p:nvSpPr>
          <p:cNvPr id="4" name="Shape 1"/>
          <p:cNvSpPr/>
          <p:nvPr/>
        </p:nvSpPr>
        <p:spPr>
          <a:xfrm>
            <a:off x="723900" y="4343281"/>
            <a:ext cx="361950" cy="361950"/>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5" name="Text 2"/>
          <p:cNvSpPr/>
          <p:nvPr/>
        </p:nvSpPr>
        <p:spPr>
          <a:xfrm>
            <a:off x="1292662" y="4343281"/>
            <a:ext cx="4204930" cy="323255"/>
          </a:xfrm>
          <a:prstGeom prst="rect">
            <a:avLst/>
          </a:prstGeom>
          <a:noFill/>
          <a:ln/>
        </p:spPr>
        <p:txBody>
          <a:bodyPr wrap="none" lIns="0" tIns="0" rIns="0" bIns="0" rtlCol="0" anchor="t"/>
          <a:lstStyle/>
          <a:p>
            <a:pPr marL="0" indent="0">
              <a:lnSpc>
                <a:spcPts val="2500"/>
              </a:lnSpc>
              <a:buNone/>
            </a:pPr>
            <a:r>
              <a:rPr lang="en-US" sz="2000" dirty="0">
                <a:solidFill>
                  <a:srgbClr val="EBECEF"/>
                </a:solidFill>
                <a:latin typeface="Fraunces" pitchFamily="34" charset="0"/>
                <a:ea typeface="Fraunces" pitchFamily="34" charset="-122"/>
                <a:cs typeface="Fraunces" pitchFamily="34" charset="-120"/>
              </a:rPr>
              <a:t>Contract and Contact Information</a:t>
            </a:r>
            <a:endParaRPr lang="en-US" sz="2000" dirty="0"/>
          </a:p>
        </p:txBody>
      </p:sp>
      <p:sp>
        <p:nvSpPr>
          <p:cNvPr id="6" name="Text 3"/>
          <p:cNvSpPr/>
          <p:nvPr/>
        </p:nvSpPr>
        <p:spPr>
          <a:xfrm>
            <a:off x="1292662" y="4790599"/>
            <a:ext cx="5919192" cy="992624"/>
          </a:xfrm>
          <a:prstGeom prst="rect">
            <a:avLst/>
          </a:prstGeom>
          <a:noFill/>
          <a:ln/>
        </p:spPr>
        <p:txBody>
          <a:bodyPr wrap="square" lIns="0" tIns="0" rIns="0" bIns="0" rtlCol="0" anchor="t"/>
          <a:lstStyle/>
          <a:p>
            <a:pPr marL="0" indent="0">
              <a:lnSpc>
                <a:spcPts val="2600"/>
              </a:lnSpc>
              <a:buNone/>
            </a:pPr>
            <a:r>
              <a:rPr lang="en-US" sz="1600" dirty="0">
                <a:solidFill>
                  <a:srgbClr val="EBECEF"/>
                </a:solidFill>
                <a:latin typeface="Epilogue" pitchFamily="34" charset="0"/>
                <a:ea typeface="Epilogue" pitchFamily="34" charset="-122"/>
                <a:cs typeface="Epilogue" pitchFamily="34" charset="-120"/>
              </a:rPr>
              <a:t>Full contract and all exhibits, including the counteroffer
Buyer and Sellers email address and phone number
Lender contact</a:t>
            </a:r>
            <a:endParaRPr lang="en-US" sz="1600" dirty="0"/>
          </a:p>
        </p:txBody>
      </p:sp>
      <p:sp>
        <p:nvSpPr>
          <p:cNvPr id="7" name="Shape 4"/>
          <p:cNvSpPr/>
          <p:nvPr/>
        </p:nvSpPr>
        <p:spPr>
          <a:xfrm>
            <a:off x="7418665" y="4343281"/>
            <a:ext cx="361950" cy="361950"/>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8" name="Text 5"/>
          <p:cNvSpPr/>
          <p:nvPr/>
        </p:nvSpPr>
        <p:spPr>
          <a:xfrm>
            <a:off x="7987427" y="4343281"/>
            <a:ext cx="2770346" cy="323255"/>
          </a:xfrm>
          <a:prstGeom prst="rect">
            <a:avLst/>
          </a:prstGeom>
          <a:noFill/>
          <a:ln/>
        </p:spPr>
        <p:txBody>
          <a:bodyPr wrap="none" lIns="0" tIns="0" rIns="0" bIns="0" rtlCol="0" anchor="t"/>
          <a:lstStyle/>
          <a:p>
            <a:pPr marL="0" indent="0">
              <a:lnSpc>
                <a:spcPts val="2500"/>
              </a:lnSpc>
              <a:buNone/>
            </a:pPr>
            <a:r>
              <a:rPr lang="en-US" sz="2000" dirty="0">
                <a:solidFill>
                  <a:srgbClr val="EBECEF"/>
                </a:solidFill>
                <a:latin typeface="Fraunces" pitchFamily="34" charset="0"/>
                <a:ea typeface="Fraunces" pitchFamily="34" charset="-122"/>
                <a:cs typeface="Fraunces" pitchFamily="34" charset="-120"/>
              </a:rPr>
              <a:t>Additional Documents</a:t>
            </a:r>
            <a:endParaRPr lang="en-US" sz="2000" dirty="0"/>
          </a:p>
        </p:txBody>
      </p:sp>
      <p:sp>
        <p:nvSpPr>
          <p:cNvPr id="9" name="Text 6"/>
          <p:cNvSpPr/>
          <p:nvPr/>
        </p:nvSpPr>
        <p:spPr>
          <a:xfrm>
            <a:off x="7987427" y="4790599"/>
            <a:ext cx="5919192" cy="1323499"/>
          </a:xfrm>
          <a:prstGeom prst="rect">
            <a:avLst/>
          </a:prstGeom>
          <a:noFill/>
          <a:ln/>
        </p:spPr>
        <p:txBody>
          <a:bodyPr wrap="square" lIns="0" tIns="0" rIns="0" bIns="0" rtlCol="0" anchor="t"/>
          <a:lstStyle/>
          <a:p>
            <a:pPr marL="0" indent="0">
              <a:lnSpc>
                <a:spcPts val="2600"/>
              </a:lnSpc>
              <a:buNone/>
            </a:pPr>
            <a:r>
              <a:rPr lang="en-US" sz="1600" dirty="0">
                <a:solidFill>
                  <a:srgbClr val="EBECEF"/>
                </a:solidFill>
                <a:latin typeface="Epilogue" pitchFamily="34" charset="0"/>
                <a:ea typeface="Epilogue" pitchFamily="34" charset="-122"/>
                <a:cs typeface="Epilogue" pitchFamily="34" charset="-120"/>
              </a:rPr>
              <a:t>Any extra documents specific to this transaction
Estate documents, divorce settlement agreements, corporate documents, trust agreements, death certificates</a:t>
            </a:r>
            <a:endParaRPr lang="en-US" sz="1600" dirty="0"/>
          </a:p>
        </p:txBody>
      </p:sp>
      <p:sp>
        <p:nvSpPr>
          <p:cNvPr id="10" name="Shape 7"/>
          <p:cNvSpPr/>
          <p:nvPr/>
        </p:nvSpPr>
        <p:spPr>
          <a:xfrm>
            <a:off x="723900" y="6553557"/>
            <a:ext cx="361950" cy="361950"/>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11" name="Text 8"/>
          <p:cNvSpPr/>
          <p:nvPr/>
        </p:nvSpPr>
        <p:spPr>
          <a:xfrm>
            <a:off x="1292662" y="6553557"/>
            <a:ext cx="2585442" cy="323255"/>
          </a:xfrm>
          <a:prstGeom prst="rect">
            <a:avLst/>
          </a:prstGeom>
          <a:noFill/>
          <a:ln/>
        </p:spPr>
        <p:txBody>
          <a:bodyPr wrap="none" lIns="0" tIns="0" rIns="0" bIns="0" rtlCol="0" anchor="t"/>
          <a:lstStyle/>
          <a:p>
            <a:pPr marL="0" indent="0">
              <a:lnSpc>
                <a:spcPts val="2500"/>
              </a:lnSpc>
              <a:buNone/>
            </a:pPr>
            <a:r>
              <a:rPr lang="en-US" sz="2000" dirty="0">
                <a:solidFill>
                  <a:srgbClr val="EBECEF"/>
                </a:solidFill>
                <a:latin typeface="Fraunces" pitchFamily="34" charset="0"/>
                <a:ea typeface="Fraunces" pitchFamily="34" charset="-122"/>
                <a:cs typeface="Fraunces" pitchFamily="34" charset="-120"/>
              </a:rPr>
              <a:t>Survey Information</a:t>
            </a:r>
            <a:endParaRPr lang="en-US" sz="2000" dirty="0"/>
          </a:p>
        </p:txBody>
      </p:sp>
      <p:sp>
        <p:nvSpPr>
          <p:cNvPr id="12" name="Text 9"/>
          <p:cNvSpPr/>
          <p:nvPr/>
        </p:nvSpPr>
        <p:spPr>
          <a:xfrm>
            <a:off x="1292662" y="7000875"/>
            <a:ext cx="5919192" cy="661749"/>
          </a:xfrm>
          <a:prstGeom prst="rect">
            <a:avLst/>
          </a:prstGeom>
          <a:noFill/>
          <a:ln/>
        </p:spPr>
        <p:txBody>
          <a:bodyPr wrap="square" lIns="0" tIns="0" rIns="0" bIns="0" rtlCol="0" anchor="t"/>
          <a:lstStyle/>
          <a:p>
            <a:pPr marL="0" indent="0">
              <a:lnSpc>
                <a:spcPts val="2600"/>
              </a:lnSpc>
              <a:buNone/>
            </a:pPr>
            <a:r>
              <a:rPr lang="en-US" sz="1600" dirty="0">
                <a:solidFill>
                  <a:srgbClr val="EBECEF"/>
                </a:solidFill>
                <a:latin typeface="Epilogue" pitchFamily="34" charset="0"/>
                <a:ea typeface="Epilogue" pitchFamily="34" charset="-122"/>
                <a:cs typeface="Epilogue" pitchFamily="34" charset="-120"/>
              </a:rPr>
              <a:t>Is the buyer ordering a survey? If so, from whom?
Copy of seller's survey</a:t>
            </a:r>
            <a:endParaRPr lang="en-US" sz="1600" dirty="0"/>
          </a:p>
        </p:txBody>
      </p:sp>
      <p:sp>
        <p:nvSpPr>
          <p:cNvPr id="13" name="Shape 10"/>
          <p:cNvSpPr/>
          <p:nvPr/>
        </p:nvSpPr>
        <p:spPr>
          <a:xfrm>
            <a:off x="7418665" y="6553557"/>
            <a:ext cx="361950" cy="361950"/>
          </a:xfrm>
          <a:prstGeom prst="roundRect">
            <a:avLst>
              <a:gd name="adj" fmla="val 24001"/>
            </a:avLst>
          </a:prstGeom>
          <a:solidFill>
            <a:srgbClr val="283157"/>
          </a:solidFill>
          <a:ln w="7620">
            <a:solidFill>
              <a:srgbClr val="414A70"/>
            </a:solidFill>
            <a:prstDash val="solid"/>
          </a:ln>
        </p:spPr>
        <p:txBody>
          <a:bodyPr/>
          <a:lstStyle/>
          <a:p>
            <a:endParaRPr lang="en-US"/>
          </a:p>
        </p:txBody>
      </p:sp>
      <p:sp>
        <p:nvSpPr>
          <p:cNvPr id="14" name="Text 11"/>
          <p:cNvSpPr/>
          <p:nvPr/>
        </p:nvSpPr>
        <p:spPr>
          <a:xfrm>
            <a:off x="7987427" y="6553557"/>
            <a:ext cx="2979420" cy="323255"/>
          </a:xfrm>
          <a:prstGeom prst="rect">
            <a:avLst/>
          </a:prstGeom>
          <a:noFill/>
          <a:ln/>
        </p:spPr>
        <p:txBody>
          <a:bodyPr wrap="none" lIns="0" tIns="0" rIns="0" bIns="0" rtlCol="0" anchor="t"/>
          <a:lstStyle/>
          <a:p>
            <a:pPr marL="0" indent="0">
              <a:lnSpc>
                <a:spcPts val="2500"/>
              </a:lnSpc>
              <a:buNone/>
            </a:pPr>
            <a:r>
              <a:rPr lang="en-US" sz="2000" dirty="0">
                <a:solidFill>
                  <a:srgbClr val="EBECEF"/>
                </a:solidFill>
                <a:latin typeface="Fraunces" pitchFamily="34" charset="0"/>
                <a:ea typeface="Fraunces" pitchFamily="34" charset="-122"/>
                <a:cs typeface="Fraunces" pitchFamily="34" charset="-120"/>
              </a:rPr>
              <a:t>Other Important Details</a:t>
            </a:r>
            <a:endParaRPr lang="en-US" sz="2000" dirty="0"/>
          </a:p>
        </p:txBody>
      </p:sp>
      <p:sp>
        <p:nvSpPr>
          <p:cNvPr id="15" name="Text 12"/>
          <p:cNvSpPr/>
          <p:nvPr/>
        </p:nvSpPr>
        <p:spPr>
          <a:xfrm>
            <a:off x="7987427" y="7000875"/>
            <a:ext cx="5919192" cy="330875"/>
          </a:xfrm>
          <a:prstGeom prst="rect">
            <a:avLst/>
          </a:prstGeom>
          <a:noFill/>
          <a:ln/>
        </p:spPr>
        <p:txBody>
          <a:bodyPr wrap="none" lIns="0" tIns="0" rIns="0" bIns="0" rtlCol="0" anchor="t"/>
          <a:lstStyle/>
          <a:p>
            <a:pPr marL="0" indent="0">
              <a:lnSpc>
                <a:spcPts val="2600"/>
              </a:lnSpc>
              <a:buNone/>
            </a:pPr>
            <a:r>
              <a:rPr lang="en-US" sz="1600" dirty="0">
                <a:solidFill>
                  <a:srgbClr val="EBECEF"/>
                </a:solidFill>
                <a:latin typeface="Epilogue" pitchFamily="34" charset="0"/>
                <a:ea typeface="Epilogue" pitchFamily="34" charset="-122"/>
                <a:cs typeface="Epilogue" pitchFamily="34" charset="-120"/>
              </a:rPr>
              <a:t>Termite information</a:t>
            </a:r>
            <a:endParaRPr lang="en-US" sz="1600" dirty="0"/>
          </a:p>
        </p:txBody>
      </p:sp>
      <p:pic>
        <p:nvPicPr>
          <p:cNvPr id="16" name="Graphic 15">
            <a:extLst>
              <a:ext uri="{FF2B5EF4-FFF2-40B4-BE49-F238E27FC236}">
                <a16:creationId xmlns:a16="http://schemas.microsoft.com/office/drawing/2014/main" id="{45900206-394A-8665-2CDC-EC6495950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2417445"/>
            <a:ext cx="6172200" cy="771525"/>
          </a:xfrm>
          <a:prstGeom prst="rect">
            <a:avLst/>
          </a:prstGeom>
          <a:noFill/>
          <a:ln/>
        </p:spPr>
        <p:txBody>
          <a:bodyPr wrap="none" lIns="0" tIns="0" rIns="0" bIns="0" rtlCol="0" anchor="t"/>
          <a:lstStyle/>
          <a:p>
            <a:pPr marL="0" indent="0">
              <a:lnSpc>
                <a:spcPts val="6050"/>
              </a:lnSpc>
              <a:buNone/>
            </a:pPr>
            <a:r>
              <a:rPr lang="en-US" sz="4850" dirty="0">
                <a:solidFill>
                  <a:srgbClr val="FFFFFF"/>
                </a:solidFill>
                <a:latin typeface="Fraunces" pitchFamily="34" charset="0"/>
                <a:ea typeface="Fraunces" pitchFamily="34" charset="-122"/>
                <a:cs typeface="Fraunces" pitchFamily="34" charset="-120"/>
              </a:rPr>
              <a:t>Title Exam Overview</a:t>
            </a:r>
            <a:endParaRPr lang="en-US" sz="4850" dirty="0"/>
          </a:p>
        </p:txBody>
      </p:sp>
      <p:sp>
        <p:nvSpPr>
          <p:cNvPr id="4" name="Text 1"/>
          <p:cNvSpPr/>
          <p:nvPr/>
        </p:nvSpPr>
        <p:spPr>
          <a:xfrm>
            <a:off x="6350437" y="3559254"/>
            <a:ext cx="7415927" cy="1185148"/>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title examiner searches for all documents related to the property that were recorded in the county records for the last 50 years!</a:t>
            </a:r>
            <a:endParaRPr lang="en-US" sz="1900" dirty="0"/>
          </a:p>
        </p:txBody>
      </p:sp>
      <p:sp>
        <p:nvSpPr>
          <p:cNvPr id="5" name="Text 2"/>
          <p:cNvSpPr/>
          <p:nvPr/>
        </p:nvSpPr>
        <p:spPr>
          <a:xfrm>
            <a:off x="6350437" y="5022056"/>
            <a:ext cx="7415927" cy="790099"/>
          </a:xfrm>
          <a:prstGeom prst="rect">
            <a:avLst/>
          </a:prstGeom>
          <a:noFill/>
          <a:ln/>
        </p:spPr>
        <p:txBody>
          <a:bodyPr wrap="square" lIns="0" tIns="0" rIns="0" bIns="0" rtlCol="0" anchor="t"/>
          <a:lstStyle/>
          <a:p>
            <a:pPr marL="0" indent="0">
              <a:lnSpc>
                <a:spcPts val="3100"/>
              </a:lnSpc>
              <a:buNone/>
            </a:pPr>
            <a:r>
              <a:rPr lang="en-US" sz="1900" dirty="0">
                <a:solidFill>
                  <a:srgbClr val="EBECEF"/>
                </a:solidFill>
                <a:latin typeface="Epilogue" pitchFamily="34" charset="0"/>
                <a:ea typeface="Epilogue" pitchFamily="34" charset="-122"/>
                <a:cs typeface="Epilogue" pitchFamily="34" charset="-120"/>
              </a:rPr>
              <a:t>The goal is to uncover all relevant matters in the chain of title so we can insure good and marketable title!</a:t>
            </a:r>
            <a:endParaRPr lang="en-US" sz="1900" dirty="0"/>
          </a:p>
        </p:txBody>
      </p:sp>
      <p:pic>
        <p:nvPicPr>
          <p:cNvPr id="6" name="Graphic 5">
            <a:extLst>
              <a:ext uri="{FF2B5EF4-FFF2-40B4-BE49-F238E27FC236}">
                <a16:creationId xmlns:a16="http://schemas.microsoft.com/office/drawing/2014/main" id="{316144EA-49F2-073F-91CC-CD933ED09C0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29586" y="7312876"/>
            <a:ext cx="2536410" cy="62015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TotalTime>
  <Words>3447</Words>
  <Application>Microsoft Macintosh PowerPoint</Application>
  <PresentationFormat>Custom</PresentationFormat>
  <Paragraphs>434</Paragraphs>
  <Slides>51</Slides>
  <Notes>47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Epilogue</vt:lpstr>
      <vt:lpstr>Arial</vt:lpstr>
      <vt:lpstr>Calibri</vt:lpstr>
      <vt:lpstr>Gotham</vt:lpstr>
      <vt:lpstr>Fraunces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Ask</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Jake M. Griffith</cp:lastModifiedBy>
  <cp:revision>4</cp:revision>
  <dcterms:created xsi:type="dcterms:W3CDTF">2024-09-09T20:02:54Z</dcterms:created>
  <dcterms:modified xsi:type="dcterms:W3CDTF">2024-09-09T21:31:41Z</dcterms:modified>
</cp:coreProperties>
</file>